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68" r:id="rId2"/>
    <p:sldId id="256" r:id="rId3"/>
    <p:sldId id="267" r:id="rId4"/>
    <p:sldId id="263" r:id="rId5"/>
    <p:sldId id="257" r:id="rId6"/>
    <p:sldId id="272" r:id="rId7"/>
    <p:sldId id="262" r:id="rId8"/>
    <p:sldId id="261" r:id="rId9"/>
    <p:sldId id="273" r:id="rId10"/>
    <p:sldId id="278" r:id="rId11"/>
    <p:sldId id="269" r:id="rId12"/>
    <p:sldId id="264" r:id="rId13"/>
    <p:sldId id="266" r:id="rId14"/>
    <p:sldId id="277" r:id="rId15"/>
    <p:sldId id="265" r:id="rId16"/>
    <p:sldId id="276" r:id="rId17"/>
    <p:sldId id="270" r:id="rId18"/>
    <p:sldId id="274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C1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35046-A25B-4C3B-B2BF-B7E54AD3976B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F9393-B077-40F7-9B3A-17C11F2AB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iserbia.nb.rs/img/doi/0354-7310/2011/0354-73101104059R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http://www.doiserbia.nb.rs/img/doi/0354-7310/2011/0354-73101104059R.pdf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9393-B077-40F7-9B3A-17C11F2AB8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9393-B077-40F7-9B3A-17C11F2AB8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http://www.businessweek.com/lifestyle/content/healthday/649945.html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9393-B077-40F7-9B3A-17C11F2AB8C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72FBC5-59E6-4E39-8A54-4C0BEC549A36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E93726-4868-4C29-AD7A-49FA76484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ancersymptomsandtreatments.info/wp-content/uploads/2012/02/Prostate-Cancer-Symptoms-and-Treatments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roactive-cme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e/e0/Digital_rectal_exam_nci-vol-7136-300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r.com.fr/breast-factsheets.pdf" TargetMode="External"/><Relationship Id="rId2" Type="http://schemas.openxmlformats.org/officeDocument/2006/relationships/hyperlink" Target="http://www.urosource.com/fileadmin/user_upload/european_urology/PIIS156990560600147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word.com/blog/wp-content/uploads/2008/10/france_language.jpg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omenofradiance.webs.com/apps/photos/photo?photoid=1387559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2456" cy="2133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Breast Cancer and Prostate Cancer </a:t>
            </a:r>
            <a:br>
              <a:rPr lang="en-US" sz="4800" b="1" dirty="0" smtClean="0"/>
            </a:br>
            <a:r>
              <a:rPr lang="en-US" sz="4800" b="1" dirty="0" smtClean="0"/>
              <a:t>in France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8062912" cy="1752600"/>
          </a:xfrm>
        </p:spPr>
        <p:txBody>
          <a:bodyPr/>
          <a:lstStyle/>
          <a:p>
            <a:r>
              <a:rPr lang="en-US" dirty="0" smtClean="0"/>
              <a:t>By Megan Cuevas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Demi</a:t>
            </a:r>
            <a:r>
              <a:rPr lang="en-US" dirty="0" smtClean="0"/>
              <a:t> Fox</a:t>
            </a:r>
            <a:endParaRPr lang="en-US" dirty="0"/>
          </a:p>
        </p:txBody>
      </p:sp>
      <p:pic>
        <p:nvPicPr>
          <p:cNvPr id="123908" name="Picture 4" descr="http://www.bitsaa.org/resource/resmgr/Chapter-Homepage-Images/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9686">
            <a:off x="424780" y="2154233"/>
            <a:ext cx="4800600" cy="310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3910" name="Picture 6" descr="Franc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08113"/>
            <a:ext cx="2800350" cy="2847976"/>
          </a:xfrm>
          <a:prstGeom prst="rect">
            <a:avLst/>
          </a:prstGeom>
          <a:noFill/>
        </p:spPr>
      </p:pic>
      <p:pic>
        <p:nvPicPr>
          <p:cNvPr id="123912" name="Picture 8" descr="Franc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08113"/>
            <a:ext cx="2800350" cy="2847976"/>
          </a:xfrm>
          <a:prstGeom prst="rect">
            <a:avLst/>
          </a:prstGeom>
          <a:noFill/>
        </p:spPr>
      </p:pic>
      <p:pic>
        <p:nvPicPr>
          <p:cNvPr id="123914" name="Picture 10" descr="Franc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08113"/>
            <a:ext cx="2800350" cy="2847976"/>
          </a:xfrm>
          <a:prstGeom prst="rect">
            <a:avLst/>
          </a:prstGeom>
          <a:noFill/>
        </p:spPr>
      </p:pic>
      <p:pic>
        <p:nvPicPr>
          <p:cNvPr id="123916" name="Picture 12" descr="Franc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1408113"/>
            <a:ext cx="280035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for the guys…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http://canyoncreekclinic.com/wp-content/uploads/prost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486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6324600" cy="1399032"/>
          </a:xfrm>
        </p:spPr>
        <p:txBody>
          <a:bodyPr/>
          <a:lstStyle/>
          <a:p>
            <a:r>
              <a:rPr lang="en-US" b="1" dirty="0" smtClean="0"/>
              <a:t>Prostate Cancer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Slow growing  versus Aggressive</a:t>
            </a:r>
          </a:p>
          <a:p>
            <a:r>
              <a:rPr lang="en-US" dirty="0" smtClean="0"/>
              <a:t>Clinical manifestations: </a:t>
            </a:r>
            <a:r>
              <a:rPr lang="en-US" dirty="0" smtClean="0"/>
              <a:t>pain, difficulty with urination including frequency, hesitancy, intermittence, difficult or painful erections, </a:t>
            </a:r>
            <a:r>
              <a:rPr lang="en-US" dirty="0" err="1" smtClean="0"/>
              <a:t>hematuria</a:t>
            </a:r>
            <a:r>
              <a:rPr lang="en-US" dirty="0" smtClean="0"/>
              <a:t>, bloody semen, pain or stiffness in lower back, hips or upper thighs  </a:t>
            </a:r>
            <a:endParaRPr lang="en-US" dirty="0"/>
          </a:p>
        </p:txBody>
      </p:sp>
      <p:pic>
        <p:nvPicPr>
          <p:cNvPr id="124930" name="Picture 2" descr="http://cancersymptomsandtreatments.info/wp-content/uploads/2012/02/Prostate-Cancer-Symptoms-and-Treatments-300x18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"/>
            <a:ext cx="3982278" cy="2442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Prostate cancer incidence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2005, deemed </a:t>
            </a:r>
            <a:r>
              <a:rPr lang="en-US" dirty="0" smtClean="0"/>
              <a:t>the most reported of all cancers in France, with 62,245 new cases and 9,202 deaths.</a:t>
            </a:r>
          </a:p>
          <a:p>
            <a:r>
              <a:rPr lang="en-US" dirty="0" smtClean="0"/>
              <a:t>118 out of every 100,000 people are affected</a:t>
            </a:r>
          </a:p>
          <a:p>
            <a:r>
              <a:rPr lang="en-US" dirty="0" smtClean="0"/>
              <a:t>Highest incidence &gt;65 y/o</a:t>
            </a:r>
          </a:p>
          <a:p>
            <a:r>
              <a:rPr lang="en-US" dirty="0" smtClean="0"/>
              <a:t>Metropolitan France ranked 4</a:t>
            </a:r>
            <a:r>
              <a:rPr lang="en-US" baseline="30000" dirty="0" smtClean="0"/>
              <a:t>th </a:t>
            </a:r>
            <a:endParaRPr lang="en-US" dirty="0" smtClean="0"/>
          </a:p>
          <a:p>
            <a:r>
              <a:rPr lang="en-US" dirty="0" smtClean="0"/>
              <a:t>Martinique, France ranked #1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70432"/>
          </a:xfrm>
        </p:spPr>
        <p:txBody>
          <a:bodyPr/>
          <a:lstStyle/>
          <a:p>
            <a:pPr algn="ctr"/>
            <a:r>
              <a:rPr lang="en-US" b="1" dirty="0" smtClean="0"/>
              <a:t>Fighting for the prostate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495800" cy="46783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Prostate </a:t>
            </a:r>
            <a:r>
              <a:rPr lang="en-US" sz="2800" dirty="0" smtClean="0"/>
              <a:t>biopsy</a:t>
            </a:r>
          </a:p>
          <a:p>
            <a:r>
              <a:rPr lang="en-US" sz="2800" dirty="0" smtClean="0"/>
              <a:t>Prostate specific antigen (PSA)- 4 or less</a:t>
            </a:r>
          </a:p>
          <a:p>
            <a:r>
              <a:rPr lang="en-US" sz="2800" dirty="0" smtClean="0"/>
              <a:t>Chemoprevention with </a:t>
            </a:r>
            <a:r>
              <a:rPr lang="en-US" sz="2800" dirty="0" err="1" smtClean="0"/>
              <a:t>finasteride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www.PROACTIVE-cme.org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And the dreaded and highly feared…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01377" name="Picture 1" descr="C:\Documents and Settings\df727811\Local Settings\Temporary Internet Files\Content.IE5\G0GHOC29\MC90043269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477" y="304800"/>
            <a:ext cx="1023523" cy="1023523"/>
          </a:xfrm>
          <a:prstGeom prst="rect">
            <a:avLst/>
          </a:prstGeom>
          <a:noFill/>
        </p:spPr>
      </p:pic>
      <p:pic>
        <p:nvPicPr>
          <p:cNvPr id="6" name="Picture 1" descr="C:\Documents and Settings\df727811\Local Settings\Temporary Internet Files\Content.IE5\G0GHOC29\MC90043269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023523" cy="1023523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126" name="Picture 6" descr="PSA T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8201">
            <a:off x="939803" y="1455273"/>
            <a:ext cx="3464023" cy="2297195"/>
          </a:xfrm>
          <a:prstGeom prst="rect">
            <a:avLst/>
          </a:prstGeom>
          <a:noFill/>
        </p:spPr>
      </p:pic>
      <p:pic>
        <p:nvPicPr>
          <p:cNvPr id="5122" name="Picture 2" descr="http://www.riversideonline.com/source/images/image_popup/hdg7_prostatebiop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7887">
            <a:off x="505533" y="3521634"/>
            <a:ext cx="3117090" cy="2898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ile:Digital rectal exam nci-vol-7136-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9051">
            <a:off x="2025975" y="655500"/>
            <a:ext cx="2952896" cy="2943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Digital Rectal Exam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1365006" y="228600"/>
            <a:ext cx="158994" cy="621604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" name="Picture 6" descr="http://mynewyorkminute.org/wp-content/uploads/2012/03/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524000"/>
            <a:ext cx="3239652" cy="2976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commonhealth.wbur.org/files/2010/11/prostate-cancer-screening-300x1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0980593">
            <a:off x="2257191" y="3223382"/>
            <a:ext cx="3891369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229600" cy="2667000"/>
          </a:xfrm>
        </p:spPr>
        <p:txBody>
          <a:bodyPr/>
          <a:lstStyle/>
          <a:p>
            <a:r>
              <a:rPr lang="en-US" dirty="0" smtClean="0"/>
              <a:t>12,731 </a:t>
            </a:r>
            <a:r>
              <a:rPr lang="en-US" dirty="0" smtClean="0"/>
              <a:t>Euros annually </a:t>
            </a:r>
            <a:endParaRPr lang="en-US" dirty="0" smtClean="0"/>
          </a:p>
          <a:p>
            <a:r>
              <a:rPr lang="en-US" dirty="0" smtClean="0"/>
              <a:t>Surgery</a:t>
            </a:r>
            <a:r>
              <a:rPr lang="en-US" dirty="0" smtClean="0"/>
              <a:t>: radical prostatectomy (inguinal hernia), nerve-sparing, </a:t>
            </a:r>
            <a:r>
              <a:rPr lang="en-US" dirty="0" err="1" smtClean="0"/>
              <a:t>cryotherapy</a:t>
            </a:r>
            <a:endParaRPr lang="en-US" dirty="0" smtClean="0"/>
          </a:p>
          <a:p>
            <a:r>
              <a:rPr lang="en-US" dirty="0" smtClean="0"/>
              <a:t>Radiation </a:t>
            </a:r>
            <a:r>
              <a:rPr lang="en-US" dirty="0" smtClean="0"/>
              <a:t>(external/internal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102406" name="Picture 6" descr="drawing showing location of the cavernous nerves that control ere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33400"/>
            <a:ext cx="2588450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ttp://img.webmd.com/dtmcms/live/webmd/consumer_assets/site_images/articles/health_tools/screening_tests_for_men_slideshow/princ_rm_photo_of_cancer_cells_in_prost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3276600" cy="22264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"/>
            <a:ext cx="547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Treatment of PC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399032"/>
          </a:xfrm>
        </p:spPr>
        <p:txBody>
          <a:bodyPr/>
          <a:lstStyle/>
          <a:p>
            <a:r>
              <a:rPr lang="en-US" b="1" dirty="0" smtClean="0"/>
              <a:t>Other Treatments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4191000" cy="4168808"/>
          </a:xfrm>
        </p:spPr>
        <p:txBody>
          <a:bodyPr/>
          <a:lstStyle/>
          <a:p>
            <a:r>
              <a:rPr lang="en-US" dirty="0" smtClean="0"/>
              <a:t>Chemotherapy- </a:t>
            </a:r>
            <a:r>
              <a:rPr lang="en-US" dirty="0" err="1" smtClean="0"/>
              <a:t>Taxotere</a:t>
            </a:r>
            <a:endParaRPr lang="en-US" dirty="0" smtClean="0"/>
          </a:p>
          <a:p>
            <a:r>
              <a:rPr lang="en-US" dirty="0" smtClean="0"/>
              <a:t>Immunotherapy- </a:t>
            </a:r>
            <a:r>
              <a:rPr lang="en-US" dirty="0" err="1" smtClean="0"/>
              <a:t>Sipuleucel</a:t>
            </a:r>
            <a:r>
              <a:rPr lang="en-US" dirty="0" smtClean="0"/>
              <a:t>-T(</a:t>
            </a:r>
            <a:r>
              <a:rPr lang="en-US" dirty="0" err="1" smtClean="0"/>
              <a:t>mets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Hormone therapy</a:t>
            </a:r>
          </a:p>
          <a:p>
            <a:endParaRPr lang="en-US" dirty="0"/>
          </a:p>
        </p:txBody>
      </p:sp>
      <p:pic>
        <p:nvPicPr>
          <p:cNvPr id="4" name="Picture 2" descr="http://www.prostatebrachytherapyinfo.net/i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29000"/>
            <a:ext cx="3429000" cy="2905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4" name="Picture 2" descr="http://cancertalks.org/wp-content/uploads/2010/03/Chemotherapy-For-Breast-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6006">
            <a:off x="5311984" y="988467"/>
            <a:ext cx="3243080" cy="2594464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dirty="0" smtClean="0"/>
              <a:t>What’s new in France?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2010 study shows dogs can</a:t>
            </a:r>
          </a:p>
          <a:p>
            <a:pPr>
              <a:buNone/>
            </a:pPr>
            <a:r>
              <a:rPr lang="en-US" dirty="0" smtClean="0"/>
              <a:t>sniff out prostate </a:t>
            </a:r>
            <a:r>
              <a:rPr lang="en-US" dirty="0" smtClean="0"/>
              <a:t>tumors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2011 study shows that </a:t>
            </a:r>
            <a:r>
              <a:rPr lang="en-US" dirty="0" smtClean="0"/>
              <a:t>s</a:t>
            </a:r>
            <a:r>
              <a:rPr lang="en-US" dirty="0" smtClean="0"/>
              <a:t>igns </a:t>
            </a:r>
            <a:r>
              <a:rPr lang="en-US" dirty="0" smtClean="0"/>
              <a:t>of male pattern baldness at the age of </a:t>
            </a:r>
            <a:r>
              <a:rPr lang="en-US" dirty="0" smtClean="0"/>
              <a:t>20 may be a risk factor(2x more likely) for prostate cancer</a:t>
            </a:r>
            <a:endParaRPr lang="en-US" dirty="0"/>
          </a:p>
        </p:txBody>
      </p:sp>
      <p:pic>
        <p:nvPicPr>
          <p:cNvPr id="128002" name="Picture 2" descr="http://www.petscareblog.com/wp-content/uploads/2011/03/Dog1-272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90600"/>
            <a:ext cx="2133600" cy="2357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7" name="Picture 1" descr="C:\Documents and Settings\df727811\Local Settings\Temporary Internet Files\Content.IE5\1IELIPUN\MC9004356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7244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610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In conclusion…</a:t>
            </a:r>
            <a:endParaRPr lang="en-US" sz="4800" b="1" dirty="0"/>
          </a:p>
        </p:txBody>
      </p:sp>
      <p:pic>
        <p:nvPicPr>
          <p:cNvPr id="31746" name="Picture 2" descr="http://1.bp.blogspot.com/-ZfAagnwiUrs/TlGDp-gOMeI/AAAAAAAAF6w/kYvz57niQ4U/s1600/FeelYourBo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www.breastcancerplanner.com/wp-content/uploads/2011/09/GiveEmButt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2971800" cy="3009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 descr="http://t2.gstatic.com/images?q=tbn:ANd9GcQjgH07YCA5wCjB5MmbOeb4a1kpU5agyB3jSm2X_jSS2eNrZJb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0"/>
            <a:ext cx="2962275" cy="34917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Citations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3118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Index Mundi, (2011, July 12). </a:t>
            </a:r>
            <a:r>
              <a:rPr lang="en-US" i="1" dirty="0" smtClean="0"/>
              <a:t>France demographics profile 2011</a:t>
            </a:r>
            <a:r>
              <a:rPr lang="en-US" dirty="0" smtClean="0"/>
              <a:t>. Retrieved from http://www.indexmundi.com/france/demographics_profile.html </a:t>
            </a:r>
          </a:p>
          <a:p>
            <a:pPr>
              <a:buNone/>
            </a:pPr>
            <a:r>
              <a:rPr lang="en-US" dirty="0" err="1" smtClean="0"/>
              <a:t>BrunNordqvistner</a:t>
            </a:r>
            <a:r>
              <a:rPr lang="en-US" dirty="0" smtClean="0"/>
              <a:t>, C. (2009, June 8). </a:t>
            </a:r>
            <a:r>
              <a:rPr lang="en-US" i="1" dirty="0" smtClean="0"/>
              <a:t>Medical news today</a:t>
            </a:r>
            <a:r>
              <a:rPr lang="en-US" dirty="0" smtClean="0"/>
              <a:t>. Retrieved from http://www.medicalnewstoday.com/articles/9994.php </a:t>
            </a:r>
          </a:p>
          <a:p>
            <a:pPr>
              <a:buNone/>
            </a:pP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Teillac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Pierre, (2006, May).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Prostate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Cancer Prevention Trial and Its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Implications for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Clinical Practice: A European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Consensus.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Retrieved from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http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www.urosource.com/fileadmin/user_upload/european_urology/PIIS1569905606001473.pdf</a:t>
            </a:r>
            <a:r>
              <a:rPr lang="en-US" dirty="0" smtClean="0"/>
              <a:t>. </a:t>
            </a:r>
            <a:endParaRPr lang="en-US" b="1" dirty="0" smtClean="0">
              <a:solidFill>
                <a:schemeClr val="tx1">
                  <a:lumMod val="95000"/>
                </a:schemeClr>
              </a:solidFill>
              <a:hlinkClick r:id="rId3"/>
            </a:endParaRPr>
          </a:p>
          <a:p>
            <a:pPr>
              <a:buNone/>
            </a:pPr>
            <a:r>
              <a:rPr lang="en-US" dirty="0" err="1" smtClean="0"/>
              <a:t>Tyczynski</a:t>
            </a:r>
            <a:r>
              <a:rPr lang="en-US" dirty="0" smtClean="0"/>
              <a:t>, </a:t>
            </a:r>
            <a:r>
              <a:rPr lang="en-US" dirty="0" err="1" smtClean="0"/>
              <a:t>Jerzy</a:t>
            </a:r>
            <a:r>
              <a:rPr lang="en-US" dirty="0" smtClean="0"/>
              <a:t>, (2002</a:t>
            </a:r>
            <a:r>
              <a:rPr lang="en-US" dirty="0" smtClean="0"/>
              <a:t>, December). </a:t>
            </a:r>
            <a:r>
              <a:rPr lang="en-US" i="1" dirty="0" smtClean="0"/>
              <a:t>Breast Cancer in </a:t>
            </a:r>
            <a:r>
              <a:rPr lang="en-US" i="1" dirty="0" smtClean="0"/>
              <a:t>Europe. </a:t>
            </a:r>
            <a:r>
              <a:rPr lang="en-US" dirty="0" smtClean="0"/>
              <a:t>Retrieved from </a:t>
            </a:r>
            <a:r>
              <a:rPr lang="en-US" dirty="0" smtClean="0">
                <a:hlinkClick r:id="rId3"/>
              </a:rPr>
              <a:t>http://www.encr.com.fr/breast-factsheets.pdf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94232"/>
          </a:xfrm>
        </p:spPr>
        <p:txBody>
          <a:bodyPr/>
          <a:lstStyle/>
          <a:p>
            <a:r>
              <a:rPr lang="en-US" b="1" dirty="0" smtClean="0"/>
              <a:t>What’s it like?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59408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: 65,312,249</a:t>
            </a:r>
          </a:p>
          <a:p>
            <a:r>
              <a:rPr lang="en-US" b="1" dirty="0" smtClean="0"/>
              <a:t>0-14 years: </a:t>
            </a:r>
            <a:r>
              <a:rPr lang="en-US" dirty="0" smtClean="0"/>
              <a:t>18.5% </a:t>
            </a:r>
            <a:br>
              <a:rPr lang="en-US" dirty="0" smtClean="0"/>
            </a:br>
            <a:r>
              <a:rPr lang="en-US" b="1" dirty="0" smtClean="0"/>
              <a:t>15-64 years:</a:t>
            </a:r>
            <a:r>
              <a:rPr lang="en-US" dirty="0" smtClean="0"/>
              <a:t> 64.7% </a:t>
            </a:r>
            <a:br>
              <a:rPr lang="en-US" dirty="0" smtClean="0"/>
            </a:br>
            <a:r>
              <a:rPr lang="en-US" b="1" dirty="0" smtClean="0"/>
              <a:t>65 years and over:</a:t>
            </a:r>
            <a:r>
              <a:rPr lang="en-US" dirty="0" smtClean="0"/>
              <a:t> 16.8%</a:t>
            </a:r>
          </a:p>
          <a:p>
            <a:r>
              <a:rPr lang="en-US" dirty="0" smtClean="0"/>
              <a:t>Birth rate:</a:t>
            </a:r>
            <a:r>
              <a:rPr lang="fr-FR" dirty="0" smtClean="0"/>
              <a:t>12 </a:t>
            </a:r>
            <a:r>
              <a:rPr lang="fr-FR" dirty="0" err="1" smtClean="0"/>
              <a:t>births</a:t>
            </a:r>
            <a:r>
              <a:rPr lang="fr-FR" dirty="0" smtClean="0"/>
              <a:t>/1,000 population </a:t>
            </a:r>
          </a:p>
          <a:p>
            <a:r>
              <a:rPr lang="fr-FR" dirty="0" err="1" smtClean="0"/>
              <a:t>Death</a:t>
            </a:r>
            <a:r>
              <a:rPr lang="fr-FR" dirty="0" smtClean="0"/>
              <a:t> rate:</a:t>
            </a:r>
            <a:r>
              <a:rPr lang="en-US" dirty="0" smtClean="0"/>
              <a:t>9deaths/1,000 population </a:t>
            </a:r>
          </a:p>
          <a:p>
            <a:r>
              <a:rPr lang="en-US" b="1" dirty="0" smtClean="0"/>
              <a:t>Life expectancy at birth: total population: </a:t>
            </a:r>
            <a:r>
              <a:rPr lang="en-US" dirty="0" smtClean="0"/>
              <a:t>81.19 years</a:t>
            </a:r>
          </a:p>
          <a:p>
            <a:pPr>
              <a:buNone/>
            </a:pPr>
            <a:endParaRPr lang="fr-FR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9570" name="Picture 2" descr="Biarritz / Credits: Re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029200"/>
            <a:ext cx="3451103" cy="1514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9576" name="Picture 8" descr="C:\Documents and Settings\df727811\Local Settings\Temporary Internet Files\Content.IE5\IM84WGOL\MP9102188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688" y="457200"/>
            <a:ext cx="3647179" cy="2438400"/>
          </a:xfrm>
          <a:prstGeom prst="ellipse">
            <a:avLst/>
          </a:prstGeom>
          <a:ln w="63500" cap="rnd">
            <a:solidFill>
              <a:schemeClr val="bg1">
                <a:lumMod val="75000"/>
                <a:lumOff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Life in France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752600"/>
            <a:ext cx="5715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Roman Catholic 83%-88%</a:t>
            </a:r>
          </a:p>
          <a:p>
            <a:r>
              <a:rPr lang="en-US" dirty="0" smtClean="0"/>
              <a:t>Literacy: </a:t>
            </a:r>
            <a:r>
              <a:rPr lang="en-US" b="1" dirty="0" smtClean="0"/>
              <a:t>definition: </a:t>
            </a:r>
            <a:r>
              <a:rPr lang="en-US" dirty="0" smtClean="0"/>
              <a:t>age 15 and over can read and write </a:t>
            </a:r>
            <a:br>
              <a:rPr lang="en-US" dirty="0" smtClean="0"/>
            </a:br>
            <a:r>
              <a:rPr lang="en-US" b="1" dirty="0" smtClean="0"/>
              <a:t>total population:</a:t>
            </a:r>
            <a:r>
              <a:rPr lang="en-US" dirty="0" smtClean="0"/>
              <a:t> 99% </a:t>
            </a:r>
          </a:p>
          <a:p>
            <a:r>
              <a:rPr lang="en-US" dirty="0" smtClean="0"/>
              <a:t>16.9% Obesity rate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5" descr="C:\Documents and Settings\df727811\Local Settings\Temporary Internet Files\Content.IE5\IM84WGOL\MC9003559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1905000" cy="2829873"/>
          </a:xfrm>
          <a:prstGeom prst="rect">
            <a:avLst/>
          </a:prstGeom>
          <a:noFill/>
        </p:spPr>
      </p:pic>
      <p:pic>
        <p:nvPicPr>
          <p:cNvPr id="17410" name="Picture 2" descr="French Peop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2550693" cy="198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C:\Documents and Settings\df727811\Local Settings\Temporary Internet Files\Content.IE5\W7B45KE1\MC900439599[1]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38400" y="1600200"/>
            <a:ext cx="3941868" cy="48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get down to business…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792"/>
            <a:ext cx="8229600" cy="508320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#1 Universal Health Care, </a:t>
            </a:r>
            <a:r>
              <a:rPr lang="en-US" dirty="0" err="1" smtClean="0">
                <a:solidFill>
                  <a:schemeClr val="bg1"/>
                </a:solidFill>
              </a:rPr>
              <a:t>L’assurance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maladie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3.4 physicians/1000 patients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Public versus private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75% of total health expenditures are covered </a:t>
            </a:r>
            <a:r>
              <a:rPr lang="en-US" dirty="0" smtClean="0">
                <a:solidFill>
                  <a:schemeClr val="bg1"/>
                </a:solidFill>
              </a:rPr>
              <a:t>by government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10% of gross national income goes towards healthcare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336 linear accelerators compared to 279 in UK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99032"/>
          </a:xfrm>
        </p:spPr>
        <p:txBody>
          <a:bodyPr/>
          <a:lstStyle/>
          <a:p>
            <a:r>
              <a:rPr lang="en-US" b="1" dirty="0" smtClean="0"/>
              <a:t>Breast cancer in </a:t>
            </a:r>
            <a:r>
              <a:rPr lang="en-US" b="1" dirty="0" smtClean="0"/>
              <a:t>France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47800"/>
            <a:ext cx="5029200" cy="5257800"/>
          </a:xfrm>
        </p:spPr>
        <p:txBody>
          <a:bodyPr/>
          <a:lstStyle/>
          <a:p>
            <a:r>
              <a:rPr lang="en-US" dirty="0" smtClean="0"/>
              <a:t>Rank 3</a:t>
            </a:r>
            <a:r>
              <a:rPr lang="en-US" baseline="30000" dirty="0" smtClean="0"/>
              <a:t>rd</a:t>
            </a:r>
            <a:r>
              <a:rPr lang="en-US" dirty="0" smtClean="0"/>
              <a:t> for Breast cancer</a:t>
            </a:r>
          </a:p>
          <a:p>
            <a:r>
              <a:rPr lang="en-US" dirty="0" smtClean="0"/>
              <a:t>Every year, 100 out of every 100,000 are affected </a:t>
            </a:r>
          </a:p>
          <a:p>
            <a:r>
              <a:rPr lang="en-US" dirty="0" smtClean="0"/>
              <a:t>At least 52,000 new cases are estimated in 2010 </a:t>
            </a:r>
          </a:p>
          <a:p>
            <a:r>
              <a:rPr lang="en-US" dirty="0" smtClean="0"/>
              <a:t>Highest cancer among women </a:t>
            </a:r>
          </a:p>
          <a:p>
            <a:endParaRPr lang="en-US" dirty="0"/>
          </a:p>
        </p:txBody>
      </p:sp>
      <p:pic>
        <p:nvPicPr>
          <p:cNvPr id="5" name="Picture 2" descr="Stage 4 Breast Canc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2133600" cy="2133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frenchtribune.com/sites/default/files/imagecache/article/breast-canc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3286125" cy="2314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Breast cancer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235194" cy="641486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828800" y="290732"/>
            <a:ext cx="7051430" cy="1919068"/>
          </a:xfrm>
        </p:spPr>
        <p:txBody>
          <a:bodyPr>
            <a:normAutofit/>
          </a:bodyPr>
          <a:lstStyle/>
          <a:p>
            <a:r>
              <a:rPr lang="en-US" dirty="0" err="1" smtClean="0"/>
              <a:t>D</a:t>
            </a:r>
            <a:r>
              <a:rPr lang="en-US" dirty="0" err="1" smtClean="0"/>
              <a:t>uctal</a:t>
            </a:r>
            <a:r>
              <a:rPr lang="en-US" dirty="0" smtClean="0"/>
              <a:t> versus </a:t>
            </a:r>
            <a:r>
              <a:rPr lang="en-US" dirty="0" smtClean="0"/>
              <a:t>L</a:t>
            </a:r>
            <a:r>
              <a:rPr lang="en-US" dirty="0" smtClean="0"/>
              <a:t>obular </a:t>
            </a:r>
            <a:endParaRPr lang="en-US" dirty="0" smtClean="0"/>
          </a:p>
          <a:p>
            <a:pPr lvl="1"/>
            <a:r>
              <a:rPr lang="en-US" dirty="0" smtClean="0"/>
              <a:t>both </a:t>
            </a:r>
            <a:r>
              <a:rPr lang="en-US" dirty="0" smtClean="0"/>
              <a:t>arise from the terminal duct lobular unit</a:t>
            </a:r>
          </a:p>
          <a:p>
            <a:r>
              <a:rPr lang="en-US" dirty="0" smtClean="0"/>
              <a:t>Incidence has increased by 60% in past 20 </a:t>
            </a:r>
            <a:r>
              <a:rPr lang="en-US" dirty="0" smtClean="0"/>
              <a:t>years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1752600" y="2133600"/>
            <a:ext cx="7086600" cy="3017520"/>
          </a:xfrm>
        </p:spPr>
        <p:txBody>
          <a:bodyPr/>
          <a:lstStyle/>
          <a:p>
            <a:r>
              <a:rPr lang="en-US" dirty="0" smtClean="0"/>
              <a:t>Clinical Manifestations: Lumps(especially in LOQ, hard, irregular), nipple discharge, nipple retraction, </a:t>
            </a:r>
            <a:r>
              <a:rPr lang="en-US" dirty="0" err="1" smtClean="0"/>
              <a:t>peau</a:t>
            </a:r>
            <a:r>
              <a:rPr lang="en-US" dirty="0" smtClean="0"/>
              <a:t> </a:t>
            </a:r>
            <a:r>
              <a:rPr lang="en-US" dirty="0" err="1" smtClean="0"/>
              <a:t>d’orange</a:t>
            </a:r>
            <a:r>
              <a:rPr lang="en-US" dirty="0" smtClean="0"/>
              <a:t>(skin of an orange)</a:t>
            </a:r>
          </a:p>
          <a:p>
            <a:endParaRPr lang="en-US" dirty="0"/>
          </a:p>
        </p:txBody>
      </p:sp>
      <p:pic>
        <p:nvPicPr>
          <p:cNvPr id="15366" name="Picture 6" descr="https://lh3.googleusercontent.com/HIQkB3jZRF9TQYyIn0C49-rRKk7fuqxQMRZAyvPs7Cl8d9DsKK3Cd0xuntGl37x4Yxv4qos3QGj4d0cPr8zJdw89VAWvWM4gHN3fPgMugF4kBclD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86200"/>
            <a:ext cx="3429186" cy="2324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8" name="Picture 8" descr="http://www.riversideonline.com/source/images/image_popup/mcdc7_fibrocystic_br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86200"/>
            <a:ext cx="3200400" cy="2312290"/>
          </a:xfrm>
          <a:prstGeom prst="roundRect">
            <a:avLst>
              <a:gd name="adj" fmla="val 159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534400" cy="1399032"/>
          </a:xfrm>
        </p:spPr>
        <p:txBody>
          <a:bodyPr/>
          <a:lstStyle/>
          <a:p>
            <a:r>
              <a:rPr lang="en-US" b="1" dirty="0" smtClean="0"/>
              <a:t>Prevention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029200" cy="4822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Mammograms</a:t>
            </a:r>
          </a:p>
          <a:p>
            <a:pPr lvl="1"/>
            <a:r>
              <a:rPr lang="en-US" dirty="0" smtClean="0"/>
              <a:t>50- 74 y/o can get one every 2 years and is completely covered my insurance through local health authority</a:t>
            </a:r>
          </a:p>
          <a:p>
            <a:pPr lvl="1"/>
            <a:r>
              <a:rPr lang="en-US" dirty="0" smtClean="0"/>
              <a:t>Under 50 with family history- free with GP referral </a:t>
            </a:r>
          </a:p>
          <a:p>
            <a:r>
              <a:rPr lang="en-US" dirty="0" smtClean="0"/>
              <a:t>Clinical or self </a:t>
            </a:r>
            <a:r>
              <a:rPr lang="en-US" dirty="0" smtClean="0"/>
              <a:t>breast </a:t>
            </a:r>
            <a:r>
              <a:rPr lang="en-US" dirty="0" smtClean="0"/>
              <a:t>exams</a:t>
            </a:r>
          </a:p>
          <a:p>
            <a:endParaRPr lang="en-US" dirty="0"/>
          </a:p>
        </p:txBody>
      </p:sp>
      <p:pic>
        <p:nvPicPr>
          <p:cNvPr id="10246" name="Picture 6" descr="http://i.huffpost.com/gadgets/slideshows/206565/slide_206565_644159_original.jpg?1335203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3150">
            <a:off x="5052524" y="605454"/>
            <a:ext cx="3640158" cy="264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BC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47,832 </a:t>
            </a:r>
            <a:r>
              <a:rPr lang="en-US" dirty="0" err="1" smtClean="0"/>
              <a:t>euros</a:t>
            </a:r>
            <a:r>
              <a:rPr lang="en-US" dirty="0" smtClean="0"/>
              <a:t>/year to </a:t>
            </a:r>
            <a:r>
              <a:rPr lang="en-US" dirty="0" smtClean="0"/>
              <a:t>treat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smtClean="0"/>
              <a:t>breast cancer in 2004</a:t>
            </a:r>
          </a:p>
          <a:p>
            <a:r>
              <a:rPr lang="en-US" dirty="0" smtClean="0"/>
              <a:t>Radiation </a:t>
            </a:r>
            <a:endParaRPr lang="en-US" dirty="0" smtClean="0"/>
          </a:p>
          <a:p>
            <a:r>
              <a:rPr lang="en-US" dirty="0" smtClean="0"/>
              <a:t>Chemotherapy- </a:t>
            </a:r>
            <a:r>
              <a:rPr lang="en-US" dirty="0" err="1" smtClean="0"/>
              <a:t>Tamoxifen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Radical mastectomy/ lumpectomy</a:t>
            </a:r>
          </a:p>
          <a:p>
            <a:r>
              <a:rPr lang="en-US" dirty="0" smtClean="0"/>
              <a:t>Hormone therapy</a:t>
            </a:r>
          </a:p>
          <a:p>
            <a:r>
              <a:rPr lang="en-US" dirty="0" smtClean="0"/>
              <a:t>Targeted therapy- monoclonal antibodies and tyrosine </a:t>
            </a:r>
            <a:r>
              <a:rPr lang="en-US" dirty="0" err="1" smtClean="0"/>
              <a:t>kinase</a:t>
            </a:r>
            <a:r>
              <a:rPr lang="en-US" dirty="0" smtClean="0"/>
              <a:t> inhibitors</a:t>
            </a:r>
            <a:endParaRPr lang="en-US" dirty="0"/>
          </a:p>
        </p:txBody>
      </p:sp>
      <p:pic>
        <p:nvPicPr>
          <p:cNvPr id="11266" name="Picture 2" descr="http://0.tqn.com/d/surgery/1/0/p/-/-/-/mastectom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85800"/>
            <a:ext cx="3047998" cy="243840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I’m a Survivor!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295400" y="5029200"/>
            <a:ext cx="7333488" cy="1600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60.1-63.9</a:t>
            </a:r>
            <a:r>
              <a:rPr lang="en-US" sz="3200" dirty="0" smtClean="0"/>
              <a:t>% survival rate </a:t>
            </a:r>
            <a:r>
              <a:rPr lang="en-US" sz="3200" dirty="0" smtClean="0"/>
              <a:t>for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 smtClean="0"/>
              <a:t>breast cancer</a:t>
            </a:r>
          </a:p>
          <a:p>
            <a:endParaRPr lang="en-US" dirty="0" smtClean="0"/>
          </a:p>
          <a:p>
            <a:r>
              <a:rPr lang="en-US" dirty="0" smtClean="0"/>
              <a:t>News.bbc.co.uk </a:t>
            </a:r>
            <a:endParaRPr lang="en-US" dirty="0"/>
          </a:p>
        </p:txBody>
      </p:sp>
      <p:pic>
        <p:nvPicPr>
          <p:cNvPr id="30722" name="Picture 2" descr="http://www.uncletimtattoo.com/photos/BLUE-TIKI-TATTOO/mastectomy%20cover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3949">
            <a:off x="5740877" y="493876"/>
            <a:ext cx="3024104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66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8" name="Picture 4" descr="http://insightsout.files.wordpress.com/2010/07/100_36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8317">
            <a:off x="1194343" y="903941"/>
            <a:ext cx="4535841" cy="27963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1" descr="C:\Documents and Settings\df727811\Local Settings\Temporary Internet Files\Content.IE5\W7B45KE1\MC90043269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3307">
            <a:off x="3862459" y="3176659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575</TotalTime>
  <Words>539</Words>
  <Application>Microsoft Office PowerPoint</Application>
  <PresentationFormat>On-screen Show (4:3)</PresentationFormat>
  <Paragraphs>97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Breast Cancer and Prostate Cancer  in France</vt:lpstr>
      <vt:lpstr>What’s it like?</vt:lpstr>
      <vt:lpstr>Life in France</vt:lpstr>
      <vt:lpstr>Let’s get down to business…</vt:lpstr>
      <vt:lpstr>Breast cancer in France</vt:lpstr>
      <vt:lpstr>Breast cancer</vt:lpstr>
      <vt:lpstr>Prevention </vt:lpstr>
      <vt:lpstr>Treatment of BC</vt:lpstr>
      <vt:lpstr>I’m a Survivor! </vt:lpstr>
      <vt:lpstr>Now for the guys… </vt:lpstr>
      <vt:lpstr>Prostate Cancer</vt:lpstr>
      <vt:lpstr>Prostate cancer incidence</vt:lpstr>
      <vt:lpstr>Fighting for the prostate</vt:lpstr>
      <vt:lpstr>Digital Rectal Exam</vt:lpstr>
      <vt:lpstr>Slide 15</vt:lpstr>
      <vt:lpstr>Other Treatments</vt:lpstr>
      <vt:lpstr>What’s new in France?</vt:lpstr>
      <vt:lpstr>In conclusion…</vt:lpstr>
      <vt:lpstr>Citations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and Prostate Cancer in France</dc:title>
  <dc:creator>Administrator, Web Forms</dc:creator>
  <cp:lastModifiedBy>Administrator, Web Forms</cp:lastModifiedBy>
  <cp:revision>64</cp:revision>
  <dcterms:created xsi:type="dcterms:W3CDTF">2012-05-19T08:42:24Z</dcterms:created>
  <dcterms:modified xsi:type="dcterms:W3CDTF">2012-06-09T07:07:02Z</dcterms:modified>
</cp:coreProperties>
</file>