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7" r:id="rId10"/>
    <p:sldId id="264" r:id="rId11"/>
    <p:sldId id="266" r:id="rId12"/>
    <p:sldId id="268"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CCB0B1-1F2C-490A-85C4-C010BF99D47A}"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2170666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CCB0B1-1F2C-490A-85C4-C010BF99D47A}"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3744740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CCB0B1-1F2C-490A-85C4-C010BF99D47A}"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3766343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CCB0B1-1F2C-490A-85C4-C010BF99D47A}"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59820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CCB0B1-1F2C-490A-85C4-C010BF99D47A}" type="datetimeFigureOut">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2769875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CCB0B1-1F2C-490A-85C4-C010BF99D47A}" type="datetimeFigureOut">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3850952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CCB0B1-1F2C-490A-85C4-C010BF99D47A}" type="datetimeFigureOut">
              <a:rPr lang="en-US" smtClean="0"/>
              <a:t>7/23/2012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2383965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CCB0B1-1F2C-490A-85C4-C010BF99D47A}" type="datetimeFigureOut">
              <a:rPr lang="en-US" smtClean="0"/>
              <a:t>7/23/2012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1088354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CB0B1-1F2C-490A-85C4-C010BF99D47A}" type="datetimeFigureOut">
              <a:rPr lang="en-US" smtClean="0"/>
              <a:t>7/23/2012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211737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CCB0B1-1F2C-490A-85C4-C010BF99D47A}" type="datetimeFigureOut">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1911312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CCB0B1-1F2C-490A-85C4-C010BF99D47A}" type="datetimeFigureOut">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A71C3C-31B7-47FA-A67D-826577EED78A}" type="slidenum">
              <a:rPr lang="en-US" smtClean="0"/>
              <a:t>‹#›</a:t>
            </a:fld>
            <a:endParaRPr lang="en-US"/>
          </a:p>
        </p:txBody>
      </p:sp>
    </p:spTree>
    <p:extLst>
      <p:ext uri="{BB962C8B-B14F-4D97-AF65-F5344CB8AC3E}">
        <p14:creationId xmlns:p14="http://schemas.microsoft.com/office/powerpoint/2010/main" val="1875258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CB0B1-1F2C-490A-85C4-C010BF99D47A}" type="datetimeFigureOut">
              <a:rPr lang="en-US" smtClean="0"/>
              <a:t>7/23/2012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A71C3C-31B7-47FA-A67D-826577EED78A}" type="slidenum">
              <a:rPr lang="en-US" smtClean="0"/>
              <a:t>‹#›</a:t>
            </a:fld>
            <a:endParaRPr lang="en-US"/>
          </a:p>
        </p:txBody>
      </p:sp>
    </p:spTree>
    <p:extLst>
      <p:ext uri="{BB962C8B-B14F-4D97-AF65-F5344CB8AC3E}">
        <p14:creationId xmlns:p14="http://schemas.microsoft.com/office/powerpoint/2010/main" val="707392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Battling HIV and AIDS</a:t>
            </a:r>
            <a:endParaRPr lang="en-US" dirty="0"/>
          </a:p>
        </p:txBody>
      </p:sp>
      <p:sp>
        <p:nvSpPr>
          <p:cNvPr id="3" name="Subtitle 2"/>
          <p:cNvSpPr>
            <a:spLocks noGrp="1"/>
          </p:cNvSpPr>
          <p:nvPr>
            <p:ph type="subTitle" idx="1"/>
          </p:nvPr>
        </p:nvSpPr>
        <p:spPr/>
        <p:txBody>
          <a:bodyPr/>
          <a:lstStyle/>
          <a:p>
            <a:r>
              <a:rPr lang="en-US" dirty="0" smtClean="0"/>
              <a:t>Country of Kenya</a:t>
            </a:r>
            <a:endParaRPr lang="en-US" dirty="0"/>
          </a:p>
        </p:txBody>
      </p:sp>
    </p:spTree>
    <p:extLst>
      <p:ext uri="{BB962C8B-B14F-4D97-AF65-F5344CB8AC3E}">
        <p14:creationId xmlns:p14="http://schemas.microsoft.com/office/powerpoint/2010/main" val="4101255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r>
              <a:rPr lang="en-US" dirty="0" smtClean="0"/>
              <a:t>HIV prevention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Men 15-24 years old with comprehensive correct knowledge of HIV/AIDS, percentage</a:t>
            </a:r>
          </a:p>
          <a:p>
            <a:r>
              <a:rPr lang="en-US" dirty="0" smtClean="0"/>
              <a:t>Year Value Footnotes </a:t>
            </a:r>
          </a:p>
          <a:p>
            <a:r>
              <a:rPr lang="en-US" dirty="0" smtClean="0"/>
              <a:t>2003: 47.2   </a:t>
            </a:r>
          </a:p>
          <a:p>
            <a:r>
              <a:rPr lang="en-US" dirty="0" smtClean="0"/>
              <a:t>2009: 54.9 </a:t>
            </a:r>
          </a:p>
          <a:p>
            <a:endParaRPr lang="en-US" dirty="0" smtClean="0"/>
          </a:p>
          <a:p>
            <a:r>
              <a:rPr lang="en-US" dirty="0" smtClean="0"/>
              <a:t>Women 15-24 years old with comprehensive correct knowledge of HIV/AIDS, percentage</a:t>
            </a:r>
          </a:p>
          <a:p>
            <a:r>
              <a:rPr lang="en-US" dirty="0" smtClean="0"/>
              <a:t>Year Value Footnotes </a:t>
            </a:r>
          </a:p>
          <a:p>
            <a:r>
              <a:rPr lang="en-US" dirty="0" smtClean="0"/>
              <a:t>2000: 26.4 </a:t>
            </a:r>
          </a:p>
          <a:p>
            <a:r>
              <a:rPr lang="en-US" dirty="0" smtClean="0"/>
              <a:t>2003: 33.8   </a:t>
            </a:r>
          </a:p>
          <a:p>
            <a:r>
              <a:rPr lang="en-US" dirty="0" smtClean="0"/>
              <a:t>2009: 47.5 </a:t>
            </a:r>
          </a:p>
          <a:p>
            <a:endParaRPr lang="en-US" dirty="0"/>
          </a:p>
        </p:txBody>
      </p:sp>
    </p:spTree>
    <p:extLst>
      <p:ext uri="{BB962C8B-B14F-4D97-AF65-F5344CB8AC3E}">
        <p14:creationId xmlns:p14="http://schemas.microsoft.com/office/powerpoint/2010/main" val="1034516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r>
              <a:rPr lang="en-US" dirty="0" smtClean="0"/>
              <a:t>HIV prevention</a:t>
            </a:r>
            <a:endParaRPr lang="en-US" dirty="0"/>
          </a:p>
        </p:txBody>
      </p:sp>
      <p:sp>
        <p:nvSpPr>
          <p:cNvPr id="3" name="Content Placeholder 2"/>
          <p:cNvSpPr>
            <a:spLocks noGrp="1"/>
          </p:cNvSpPr>
          <p:nvPr>
            <p:ph idx="1"/>
          </p:nvPr>
        </p:nvSpPr>
        <p:spPr/>
        <p:txBody>
          <a:bodyPr>
            <a:normAutofit fontScale="47500" lnSpcReduction="20000"/>
          </a:bodyPr>
          <a:lstStyle/>
          <a:p>
            <a:r>
              <a:rPr lang="en-US" b="1" dirty="0" smtClean="0"/>
              <a:t>Prevention: </a:t>
            </a:r>
            <a:r>
              <a:rPr lang="en-US" dirty="0" smtClean="0"/>
              <a:t>A principle aim of the 2009/10-2013/14 Kenyan National HIV and AIDS Strategic Plan (KNASP III) is to reduce the number of new HIV infections by using evidence-based approaches to HIV prevention. Six main outcomes are outlined to be achieved in the latest Strategic Plan: </a:t>
            </a:r>
          </a:p>
          <a:p>
            <a:pPr>
              <a:buFont typeface="Arial"/>
              <a:buChar char="•"/>
            </a:pPr>
            <a:r>
              <a:rPr lang="en-US" b="1" dirty="0" smtClean="0"/>
              <a:t>Reduced risky </a:t>
            </a:r>
            <a:r>
              <a:rPr lang="en-US" b="1" dirty="0" err="1" smtClean="0"/>
              <a:t>behaviour</a:t>
            </a:r>
            <a:r>
              <a:rPr lang="en-US" b="1" dirty="0" smtClean="0"/>
              <a:t> among the general, infected, most-at-risk and vulnerable populations. </a:t>
            </a:r>
          </a:p>
          <a:p>
            <a:pPr>
              <a:buFont typeface="Arial"/>
              <a:buChar char="•"/>
            </a:pPr>
            <a:r>
              <a:rPr lang="en-US" b="1" dirty="0" smtClean="0"/>
              <a:t>Proportion of eligible PLHIV (people living with HIV) on care and treatment increased and sustained. </a:t>
            </a:r>
          </a:p>
          <a:p>
            <a:pPr>
              <a:buFont typeface="Arial"/>
              <a:buChar char="•"/>
            </a:pPr>
            <a:r>
              <a:rPr lang="en-US" b="1" dirty="0" smtClean="0"/>
              <a:t>Health systems deliver comprehensive HIV services. </a:t>
            </a:r>
          </a:p>
          <a:p>
            <a:pPr>
              <a:buFont typeface="Arial"/>
              <a:buChar char="•"/>
            </a:pPr>
            <a:r>
              <a:rPr lang="en-US" b="1" dirty="0" smtClean="0"/>
              <a:t>HIV mainstreamed in sector-specific policies and sector strategies. </a:t>
            </a:r>
          </a:p>
          <a:p>
            <a:pPr>
              <a:buFont typeface="Arial"/>
              <a:buChar char="•"/>
            </a:pPr>
            <a:r>
              <a:rPr lang="en-US" b="1" dirty="0" smtClean="0"/>
              <a:t>Communities and PLHIV networks respond to HIV within their local context. </a:t>
            </a:r>
          </a:p>
          <a:p>
            <a:pPr>
              <a:buFont typeface="Arial"/>
              <a:buChar char="•"/>
            </a:pPr>
            <a:r>
              <a:rPr lang="en-US" b="1" dirty="0" smtClean="0"/>
              <a:t>KNASP III stakeholders aligned and held accountable for results.</a:t>
            </a:r>
          </a:p>
          <a:p>
            <a:pPr>
              <a:buFont typeface="Arial"/>
              <a:buChar char="•"/>
            </a:pPr>
            <a:r>
              <a:rPr lang="en-US" b="1" dirty="0" smtClean="0"/>
              <a:t>HIV testing </a:t>
            </a:r>
          </a:p>
          <a:p>
            <a:pPr>
              <a:buFont typeface="Arial"/>
              <a:buChar char="•"/>
            </a:pPr>
            <a:r>
              <a:rPr lang="en-US" dirty="0" smtClean="0"/>
              <a:t>HIV testing has widely expanded across Kenya since the beginning of the millennium. In 2000 there were only three voluntary counseling and testing (VCT) sites nationwide; by 2007 there were almost 1000.39 HIV testing and counseling facilities increased to 4,438 in 2010.40 Alongside voluntary testing, provider initiated counseling and testing (PCT) has expanded and is now available in 73 percent of health facilities.41 PCT is when individuals are offered a HIV test whenever they go to a health facility, rather than patients having to ask for a test.</a:t>
            </a:r>
          </a:p>
          <a:p>
            <a:pPr>
              <a:buFont typeface="Arial"/>
              <a:buChar char="•"/>
            </a:pPr>
            <a:endParaRPr lang="en-US" dirty="0" smtClean="0"/>
          </a:p>
          <a:p>
            <a:endParaRPr lang="en-US" dirty="0"/>
          </a:p>
        </p:txBody>
      </p:sp>
    </p:spTree>
    <p:extLst>
      <p:ext uri="{BB962C8B-B14F-4D97-AF65-F5344CB8AC3E}">
        <p14:creationId xmlns:p14="http://schemas.microsoft.com/office/powerpoint/2010/main" val="2674859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n-US" dirty="0" smtClean="0"/>
              <a:t>One step at a time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Although Kenya has seen a dramatic reduction in HIV prevalence figures since 2000, the country is still facing a severe AIDS epidemic. In order to make progress in Kenya, the following areas need to be addressed: </a:t>
            </a:r>
          </a:p>
          <a:p>
            <a:r>
              <a:rPr lang="en-US" dirty="0" smtClean="0"/>
              <a:t>The Kenyan government needs to increase the number of people who know their HIV status by promoting and expanding access to HIV testing. </a:t>
            </a:r>
          </a:p>
          <a:p>
            <a:r>
              <a:rPr lang="en-US" dirty="0" smtClean="0"/>
              <a:t>Social, economic and legal gender inequalities in Kenya need to be addressed in order to reduce the disproportionately high HIV prevalence among women. </a:t>
            </a:r>
          </a:p>
          <a:p>
            <a:r>
              <a:rPr lang="en-US" dirty="0" smtClean="0"/>
              <a:t>Among high-risk groups, Kenya needs to expand its HIV prevention work and increase access to HIV testing and treatment. </a:t>
            </a:r>
          </a:p>
          <a:p>
            <a:r>
              <a:rPr lang="en-US" dirty="0" smtClean="0"/>
              <a:t>Stigma and discrimination towards those living with HIV must be eradicated. </a:t>
            </a:r>
          </a:p>
          <a:p>
            <a:r>
              <a:rPr lang="en-US" dirty="0" smtClean="0"/>
              <a:t>As Kenya’s antiretroviral treatment program continues to expand, the country needs to find sustainable sources of money to finance the growing need for antiretroviral drugs.</a:t>
            </a:r>
          </a:p>
          <a:p>
            <a:endParaRPr lang="en-US" dirty="0"/>
          </a:p>
        </p:txBody>
      </p:sp>
    </p:spTree>
    <p:extLst>
      <p:ext uri="{BB962C8B-B14F-4D97-AF65-F5344CB8AC3E}">
        <p14:creationId xmlns:p14="http://schemas.microsoft.com/office/powerpoint/2010/main" val="3767611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r>
              <a:rPr lang="en-US" dirty="0" smtClean="0"/>
              <a:t>Bibliography</a:t>
            </a:r>
            <a:endParaRPr lang="en-US" dirty="0"/>
          </a:p>
        </p:txBody>
      </p:sp>
      <p:sp>
        <p:nvSpPr>
          <p:cNvPr id="3" name="Content Placeholder 2"/>
          <p:cNvSpPr>
            <a:spLocks noGrp="1"/>
          </p:cNvSpPr>
          <p:nvPr>
            <p:ph idx="1"/>
          </p:nvPr>
        </p:nvSpPr>
        <p:spPr/>
        <p:txBody>
          <a:bodyPr/>
          <a:lstStyle/>
          <a:p>
            <a:r>
              <a:rPr lang="en-US" dirty="0" smtClean="0"/>
              <a:t>(</a:t>
            </a:r>
            <a:r>
              <a:rPr lang="en-US" dirty="0" err="1" smtClean="0"/>
              <a:t>n.d.</a:t>
            </a:r>
            <a:r>
              <a:rPr lang="en-US" dirty="0" smtClean="0"/>
              <a:t>). Retrieved from http://www.indexmundi.com/kenya/</a:t>
            </a:r>
          </a:p>
          <a:p>
            <a:endParaRPr lang="en-US" dirty="0"/>
          </a:p>
          <a:p>
            <a:r>
              <a:rPr lang="en-US" dirty="0" smtClean="0"/>
              <a:t>(</a:t>
            </a:r>
            <a:r>
              <a:rPr lang="en-US" dirty="0" err="1" smtClean="0"/>
              <a:t>n.d.</a:t>
            </a:r>
            <a:r>
              <a:rPr lang="en-US" dirty="0" smtClean="0"/>
              <a:t>). Retrieved from http://www.avert.org/hiv-aids-kenya.htm</a:t>
            </a:r>
            <a:endParaRPr lang="en-US" dirty="0"/>
          </a:p>
        </p:txBody>
      </p:sp>
    </p:spTree>
    <p:extLst>
      <p:ext uri="{BB962C8B-B14F-4D97-AF65-F5344CB8AC3E}">
        <p14:creationId xmlns:p14="http://schemas.microsoft.com/office/powerpoint/2010/main" val="230246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Harambee</a:t>
            </a:r>
            <a:r>
              <a:rPr lang="en-US" dirty="0" smtClean="0"/>
              <a:t/>
            </a:r>
            <a:br>
              <a:rPr lang="en-US" dirty="0" smtClean="0"/>
            </a:br>
            <a:r>
              <a:rPr lang="en-US" sz="2200" dirty="0" smtClean="0"/>
              <a:t>“Let us all pull together.”</a:t>
            </a:r>
            <a:endParaRPr lang="en-US" sz="2200" dirty="0"/>
          </a:p>
        </p:txBody>
      </p:sp>
      <p:sp>
        <p:nvSpPr>
          <p:cNvPr id="3" name="Content Placeholder 2"/>
          <p:cNvSpPr>
            <a:spLocks noGrp="1"/>
          </p:cNvSpPr>
          <p:nvPr>
            <p:ph idx="1"/>
          </p:nvPr>
        </p:nvSpPr>
        <p:spPr/>
        <p:txBody>
          <a:bodyPr>
            <a:normAutofit/>
          </a:bodyPr>
          <a:lstStyle/>
          <a:p>
            <a:r>
              <a:rPr lang="en-US" sz="1600" b="1" dirty="0" smtClean="0"/>
              <a:t>Population: </a:t>
            </a:r>
            <a:r>
              <a:rPr lang="en-US" sz="1600" dirty="0" smtClean="0"/>
              <a:t>41,070,934</a:t>
            </a:r>
          </a:p>
          <a:p>
            <a:r>
              <a:rPr lang="en-US" sz="1600" b="1" dirty="0" smtClean="0"/>
              <a:t>Age structure: 0-14 years: </a:t>
            </a:r>
            <a:r>
              <a:rPr lang="en-US" sz="1600" dirty="0" smtClean="0"/>
              <a:t>42.2% (male 8,730,845/female 8,603,270) </a:t>
            </a:r>
            <a:br>
              <a:rPr lang="en-US" sz="1600" dirty="0" smtClean="0"/>
            </a:br>
            <a:r>
              <a:rPr lang="en-US" sz="1600" b="1" dirty="0" smtClean="0"/>
              <a:t>15-64 years:</a:t>
            </a:r>
            <a:r>
              <a:rPr lang="en-US" sz="1600" dirty="0" smtClean="0"/>
              <a:t> 55.1% (male 11,373,997/female 11,260,402) </a:t>
            </a:r>
            <a:br>
              <a:rPr lang="en-US" sz="1600" dirty="0" smtClean="0"/>
            </a:br>
            <a:r>
              <a:rPr lang="en-US" sz="1600" b="1" dirty="0" smtClean="0"/>
              <a:t>65 years and over:</a:t>
            </a:r>
            <a:r>
              <a:rPr lang="en-US" sz="1600" dirty="0" smtClean="0"/>
              <a:t> 2.7% (male 497,389/female 605,031) (2011 est.)</a:t>
            </a:r>
          </a:p>
          <a:p>
            <a:r>
              <a:rPr lang="en-US" sz="1600" b="1" dirty="0" smtClean="0"/>
              <a:t>Birth rate: </a:t>
            </a:r>
            <a:r>
              <a:rPr lang="en-US" sz="1600" dirty="0" smtClean="0"/>
              <a:t>33.54 births/1,000 population (2011 est.)</a:t>
            </a:r>
          </a:p>
          <a:p>
            <a:r>
              <a:rPr lang="en-US" sz="1600" b="1" dirty="0" smtClean="0"/>
              <a:t>Death rate: </a:t>
            </a:r>
            <a:r>
              <a:rPr lang="en-US" sz="1600" dirty="0" smtClean="0"/>
              <a:t>8.93 deaths/1,000 population (July 2011 est.)</a:t>
            </a:r>
          </a:p>
          <a:p>
            <a:r>
              <a:rPr lang="en-US" sz="1600" b="1" dirty="0" smtClean="0"/>
              <a:t>Urbanization: urban population: </a:t>
            </a:r>
            <a:r>
              <a:rPr lang="en-US" sz="1600" dirty="0" smtClean="0"/>
              <a:t>22% of total population (2010) </a:t>
            </a:r>
            <a:br>
              <a:rPr lang="en-US" sz="1600" dirty="0" smtClean="0"/>
            </a:br>
            <a:r>
              <a:rPr lang="en-US" sz="1600" b="1" dirty="0" smtClean="0"/>
              <a:t>rate of urbanization:</a:t>
            </a:r>
            <a:r>
              <a:rPr lang="en-US" sz="1600" dirty="0" smtClean="0"/>
              <a:t> 4.2% annual rate of change (2010-15 est.)</a:t>
            </a:r>
          </a:p>
          <a:p>
            <a:r>
              <a:rPr lang="en-US" sz="1600" b="1" dirty="0" smtClean="0"/>
              <a:t>Sex ratio: at birth: </a:t>
            </a:r>
            <a:r>
              <a:rPr lang="en-US" sz="1600" dirty="0" smtClean="0"/>
              <a:t>1.02 male(s)/female </a:t>
            </a:r>
          </a:p>
          <a:p>
            <a:r>
              <a:rPr lang="en-US" sz="1600" b="1" dirty="0" smtClean="0"/>
              <a:t>Major infectious diseases: degree of risk: </a:t>
            </a:r>
            <a:r>
              <a:rPr lang="en-US" sz="1600" dirty="0" smtClean="0"/>
              <a:t>high </a:t>
            </a:r>
            <a:br>
              <a:rPr lang="en-US" sz="1600" dirty="0" smtClean="0"/>
            </a:br>
            <a:r>
              <a:rPr lang="en-US" sz="1600" b="1" dirty="0" smtClean="0"/>
              <a:t>food or waterborne diseases:</a:t>
            </a:r>
            <a:r>
              <a:rPr lang="en-US" sz="1600" dirty="0" smtClean="0"/>
              <a:t> bacterial and </a:t>
            </a:r>
            <a:r>
              <a:rPr lang="en-US" sz="1600" dirty="0" err="1" smtClean="0"/>
              <a:t>protozoal</a:t>
            </a:r>
            <a:r>
              <a:rPr lang="en-US" sz="1600" dirty="0" smtClean="0"/>
              <a:t> diarrhea, hepatitis A, and typhoid fever </a:t>
            </a:r>
            <a:br>
              <a:rPr lang="en-US" sz="1600" dirty="0" smtClean="0"/>
            </a:br>
            <a:r>
              <a:rPr lang="en-US" sz="1600" b="1" dirty="0" err="1" smtClean="0"/>
              <a:t>vectorborne</a:t>
            </a:r>
            <a:r>
              <a:rPr lang="en-US" sz="1600" b="1" dirty="0" smtClean="0"/>
              <a:t> disease:</a:t>
            </a:r>
            <a:r>
              <a:rPr lang="en-US" sz="1600" dirty="0" smtClean="0"/>
              <a:t> malaria and Rift Valley fever </a:t>
            </a:r>
            <a:br>
              <a:rPr lang="en-US" sz="1600" dirty="0" smtClean="0"/>
            </a:br>
            <a:r>
              <a:rPr lang="en-US" sz="1600" b="1" dirty="0" smtClean="0"/>
              <a:t>water contact disease:</a:t>
            </a:r>
            <a:r>
              <a:rPr lang="en-US" sz="1600" dirty="0" smtClean="0"/>
              <a:t> </a:t>
            </a:r>
            <a:r>
              <a:rPr lang="en-US" sz="1600" dirty="0" err="1" smtClean="0"/>
              <a:t>schistosomiasis</a:t>
            </a:r>
            <a:r>
              <a:rPr lang="en-US" sz="1600" dirty="0" smtClean="0"/>
              <a:t> </a:t>
            </a:r>
            <a:br>
              <a:rPr lang="en-US" sz="1600" dirty="0" smtClean="0"/>
            </a:br>
            <a:r>
              <a:rPr lang="en-US" sz="1600" b="1" dirty="0" smtClean="0"/>
              <a:t>animal contact disease:</a:t>
            </a:r>
            <a:r>
              <a:rPr lang="en-US" sz="1600" dirty="0" smtClean="0"/>
              <a:t> rabies (2009)</a:t>
            </a:r>
          </a:p>
          <a:p>
            <a:endParaRPr lang="en-US" sz="1600" dirty="0" smtClean="0"/>
          </a:p>
          <a:p>
            <a:endParaRPr lang="en-US" sz="1600" dirty="0" smtClean="0"/>
          </a:p>
          <a:p>
            <a:endParaRPr lang="en-US" sz="1600" dirty="0" smtClean="0"/>
          </a:p>
          <a:p>
            <a:endParaRPr lang="en-US" sz="1600" dirty="0" smtClean="0"/>
          </a:p>
          <a:p>
            <a:endParaRPr lang="en-US" dirty="0"/>
          </a:p>
        </p:txBody>
      </p:sp>
    </p:spTree>
    <p:extLst>
      <p:ext uri="{BB962C8B-B14F-4D97-AF65-F5344CB8AC3E}">
        <p14:creationId xmlns:p14="http://schemas.microsoft.com/office/powerpoint/2010/main" val="1265372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prstClr val="black"/>
                </a:solidFill>
              </a:rPr>
              <a:t>Harambee</a:t>
            </a:r>
            <a:r>
              <a:rPr lang="en-US" dirty="0">
                <a:solidFill>
                  <a:prstClr val="black"/>
                </a:solidFill>
              </a:rPr>
              <a:t/>
            </a:r>
            <a:br>
              <a:rPr lang="en-US" dirty="0">
                <a:solidFill>
                  <a:prstClr val="black"/>
                </a:solidFill>
              </a:rPr>
            </a:br>
            <a:r>
              <a:rPr lang="en-US" sz="2200" dirty="0">
                <a:solidFill>
                  <a:prstClr val="black"/>
                </a:solidFill>
              </a:rPr>
              <a:t>“Let us all pull together.”</a:t>
            </a:r>
            <a:endParaRPr lang="en-US" dirty="0"/>
          </a:p>
        </p:txBody>
      </p:sp>
      <p:sp>
        <p:nvSpPr>
          <p:cNvPr id="3" name="Content Placeholder 2"/>
          <p:cNvSpPr>
            <a:spLocks noGrp="1"/>
          </p:cNvSpPr>
          <p:nvPr>
            <p:ph idx="1"/>
          </p:nvPr>
        </p:nvSpPr>
        <p:spPr/>
        <p:txBody>
          <a:bodyPr/>
          <a:lstStyle/>
          <a:p>
            <a:r>
              <a:rPr lang="en-US" sz="1600" b="1" dirty="0" smtClean="0"/>
              <a:t>Ethnic groups: </a:t>
            </a:r>
            <a:r>
              <a:rPr lang="en-US" sz="1600" dirty="0" smtClean="0"/>
              <a:t>Kikuyu 22%, </a:t>
            </a:r>
            <a:r>
              <a:rPr lang="en-US" sz="1600" dirty="0" err="1" smtClean="0"/>
              <a:t>Luhya</a:t>
            </a:r>
            <a:r>
              <a:rPr lang="en-US" sz="1600" dirty="0" smtClean="0"/>
              <a:t> 14%, </a:t>
            </a:r>
            <a:r>
              <a:rPr lang="en-US" sz="1600" dirty="0" err="1" smtClean="0"/>
              <a:t>Luo</a:t>
            </a:r>
            <a:r>
              <a:rPr lang="en-US" sz="1600" dirty="0" smtClean="0"/>
              <a:t> 13%, </a:t>
            </a:r>
            <a:r>
              <a:rPr lang="en-US" sz="1600" dirty="0" err="1" smtClean="0"/>
              <a:t>Kalenjin</a:t>
            </a:r>
            <a:r>
              <a:rPr lang="en-US" sz="1600" dirty="0" smtClean="0"/>
              <a:t> 12%, </a:t>
            </a:r>
            <a:r>
              <a:rPr lang="en-US" sz="1600" dirty="0" err="1" smtClean="0"/>
              <a:t>Kamba</a:t>
            </a:r>
            <a:r>
              <a:rPr lang="en-US" sz="1600" dirty="0" smtClean="0"/>
              <a:t> 11%, </a:t>
            </a:r>
            <a:r>
              <a:rPr lang="en-US" sz="1600" dirty="0" err="1" smtClean="0"/>
              <a:t>Kisii</a:t>
            </a:r>
            <a:r>
              <a:rPr lang="en-US" sz="1600" dirty="0" smtClean="0"/>
              <a:t> 6%, </a:t>
            </a:r>
            <a:r>
              <a:rPr lang="en-US" sz="1600" dirty="0" err="1" smtClean="0"/>
              <a:t>Meru</a:t>
            </a:r>
            <a:r>
              <a:rPr lang="en-US" sz="1600" dirty="0" smtClean="0"/>
              <a:t> 6%, other African 15%, non-African (Asian, European, and Arab) 1%</a:t>
            </a:r>
          </a:p>
          <a:p>
            <a:r>
              <a:rPr lang="en-US" sz="1600" b="1" dirty="0" smtClean="0"/>
              <a:t>Religions: </a:t>
            </a:r>
            <a:r>
              <a:rPr lang="en-US" sz="1600" dirty="0" smtClean="0"/>
              <a:t>Protestant 45%, Roman Catholic 33%, Muslim 10%, indigenous beliefs 10%, other 2% </a:t>
            </a:r>
            <a:br>
              <a:rPr lang="en-US" sz="1600" dirty="0" smtClean="0"/>
            </a:br>
            <a:r>
              <a:rPr lang="en-US" sz="1600" b="1" dirty="0" smtClean="0"/>
              <a:t>note:</a:t>
            </a:r>
            <a:r>
              <a:rPr lang="en-US" sz="1600" dirty="0" smtClean="0"/>
              <a:t> a large majority of Kenyans are Christian, but estimates for the percentage of the population that adheres to Islam or indigenous beliefs vary widely</a:t>
            </a:r>
          </a:p>
          <a:p>
            <a:r>
              <a:rPr lang="en-US" sz="1600" b="1" dirty="0" smtClean="0"/>
              <a:t>Languages: </a:t>
            </a:r>
            <a:r>
              <a:rPr lang="en-US" sz="1600" dirty="0" smtClean="0"/>
              <a:t>English (official), Kiswahili (official), numerous indigenous languages</a:t>
            </a:r>
          </a:p>
          <a:p>
            <a:r>
              <a:rPr lang="en-US" sz="1600" b="1" dirty="0" smtClean="0"/>
              <a:t>Literacy: definition: </a:t>
            </a:r>
            <a:r>
              <a:rPr lang="en-US" sz="1600" dirty="0" smtClean="0"/>
              <a:t>age 15 and over can read and write </a:t>
            </a:r>
            <a:br>
              <a:rPr lang="en-US" sz="1600" dirty="0" smtClean="0"/>
            </a:br>
            <a:r>
              <a:rPr lang="en-US" sz="1600" b="1" dirty="0" smtClean="0"/>
              <a:t>total population:</a:t>
            </a:r>
            <a:r>
              <a:rPr lang="en-US" sz="1600" dirty="0" smtClean="0"/>
              <a:t> 85.1% </a:t>
            </a:r>
            <a:br>
              <a:rPr lang="en-US" sz="1600" dirty="0" smtClean="0"/>
            </a:br>
            <a:r>
              <a:rPr lang="en-US" sz="1600" b="1" dirty="0" smtClean="0"/>
              <a:t>male:</a:t>
            </a:r>
            <a:r>
              <a:rPr lang="en-US" sz="1600" dirty="0" smtClean="0"/>
              <a:t> 90.6% </a:t>
            </a:r>
            <a:br>
              <a:rPr lang="en-US" sz="1600" dirty="0" smtClean="0"/>
            </a:br>
            <a:r>
              <a:rPr lang="en-US" sz="1600" b="1" dirty="0" smtClean="0"/>
              <a:t>female:</a:t>
            </a:r>
            <a:r>
              <a:rPr lang="en-US" sz="1600" dirty="0" smtClean="0"/>
              <a:t> 79.7% (2003 est.)</a:t>
            </a:r>
          </a:p>
          <a:p>
            <a:r>
              <a:rPr lang="en-US" sz="1600" b="1" dirty="0" smtClean="0"/>
              <a:t>Government type: </a:t>
            </a:r>
            <a:r>
              <a:rPr lang="en-US" sz="1600" dirty="0" smtClean="0"/>
              <a:t>republic</a:t>
            </a:r>
          </a:p>
          <a:p>
            <a:r>
              <a:rPr lang="en-US" sz="1600" b="1" dirty="0" smtClean="0"/>
              <a:t>Legal system: </a:t>
            </a:r>
            <a:r>
              <a:rPr lang="en-US" sz="1600" dirty="0" smtClean="0"/>
              <a:t>mixed legal system of English common law, Islamic law, and customary law; judicial review in High Court</a:t>
            </a:r>
          </a:p>
          <a:p>
            <a:endParaRPr lang="en-US" sz="1600" dirty="0" smtClean="0"/>
          </a:p>
          <a:p>
            <a:endParaRPr lang="en-US" sz="1600" dirty="0" smtClean="0"/>
          </a:p>
          <a:p>
            <a:endParaRPr lang="en-US" dirty="0"/>
          </a:p>
        </p:txBody>
      </p:sp>
    </p:spTree>
    <p:extLst>
      <p:ext uri="{BB962C8B-B14F-4D97-AF65-F5344CB8AC3E}">
        <p14:creationId xmlns:p14="http://schemas.microsoft.com/office/powerpoint/2010/main" val="69564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Kenya’s Economy</a:t>
            </a:r>
            <a:endParaRPr lang="en-US" dirty="0"/>
          </a:p>
        </p:txBody>
      </p:sp>
      <p:sp>
        <p:nvSpPr>
          <p:cNvPr id="3" name="Content Placeholder 2"/>
          <p:cNvSpPr>
            <a:spLocks noGrp="1"/>
          </p:cNvSpPr>
          <p:nvPr>
            <p:ph idx="1"/>
          </p:nvPr>
        </p:nvSpPr>
        <p:spPr/>
        <p:txBody>
          <a:bodyPr>
            <a:normAutofit fontScale="77500" lnSpcReduction="20000"/>
          </a:bodyPr>
          <a:lstStyle/>
          <a:p>
            <a:r>
              <a:rPr lang="en-US" sz="2300" b="1" dirty="0" smtClean="0"/>
              <a:t>Economy - overview: </a:t>
            </a:r>
            <a:r>
              <a:rPr lang="en-US" sz="2300" dirty="0" smtClean="0"/>
              <a:t>Although the regional hub for trade and finance in East Africa, Kenya has been hampered by corruption and by reliance upon several primary goods whose prices have remained low. In 1997, the IMF suspended Kenya's Enhanced Structural Adjustment Program due to the government's failure to maintain reforms and curb corruption. The IMF, which had resumed loans in 2000 to help Kenya through a drought, again halted lending in 2001 when the government failed to institute several anticorruption measures. In the key December 2002 elections, Daniel </a:t>
            </a:r>
            <a:r>
              <a:rPr lang="en-US" sz="2300" dirty="0" err="1" smtClean="0"/>
              <a:t>Arap</a:t>
            </a:r>
            <a:r>
              <a:rPr lang="en-US" sz="2300" dirty="0" smtClean="0"/>
              <a:t> MOI's 24-year-old reign ended, and a new opposition government took on the formidable economic problems facing the nation. After some early progress in rooting out corruption and encouraging donor support, the KIBAKI government was rocked by high-level graft scandals in 2005 and 2006. In 2006, the World Bank and IMF delayed loans pending action by the government on corruption. The international financial institutions and donors have since resumed lending, despite little action on the government's part to deal with corruption. Post-election violence in early 2008, coupled with the effects of the global financial crisis on remittance and exports, reduced GDP growth to 1.7 in 2008, but the economy rebounded in 2009-10.</a:t>
            </a:r>
          </a:p>
          <a:p>
            <a:r>
              <a:rPr lang="en-US" sz="2300" b="1" dirty="0" smtClean="0"/>
              <a:t>Population below poverty line: </a:t>
            </a:r>
            <a:r>
              <a:rPr lang="en-US" sz="2300" dirty="0" smtClean="0"/>
              <a:t>50% (2000 est.)</a:t>
            </a:r>
          </a:p>
          <a:p>
            <a:endParaRPr lang="en-US" dirty="0"/>
          </a:p>
        </p:txBody>
      </p:sp>
    </p:spTree>
    <p:extLst>
      <p:ext uri="{BB962C8B-B14F-4D97-AF65-F5344CB8AC3E}">
        <p14:creationId xmlns:p14="http://schemas.microsoft.com/office/powerpoint/2010/main" val="1705525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r>
              <a:rPr lang="en-US" dirty="0" smtClean="0"/>
              <a:t>Battling AIDS &amp; HIV</a:t>
            </a:r>
            <a:endParaRPr lang="en-US" dirty="0"/>
          </a:p>
        </p:txBody>
      </p:sp>
      <p:sp>
        <p:nvSpPr>
          <p:cNvPr id="3" name="Content Placeholder 2"/>
          <p:cNvSpPr>
            <a:spLocks noGrp="1"/>
          </p:cNvSpPr>
          <p:nvPr>
            <p:ph idx="1"/>
          </p:nvPr>
        </p:nvSpPr>
        <p:spPr/>
        <p:txBody>
          <a:bodyPr>
            <a:normAutofit fontScale="92500" lnSpcReduction="10000"/>
          </a:bodyPr>
          <a:lstStyle/>
          <a:p>
            <a:pPr lvl="0"/>
            <a:r>
              <a:rPr lang="fr-FR" sz="1600" b="1" dirty="0">
                <a:solidFill>
                  <a:prstClr val="black"/>
                </a:solidFill>
              </a:rPr>
              <a:t>HIV/AIDS - </a:t>
            </a:r>
            <a:r>
              <a:rPr lang="fr-FR" sz="1600" b="1" dirty="0" err="1">
                <a:solidFill>
                  <a:prstClr val="black"/>
                </a:solidFill>
              </a:rPr>
              <a:t>adult</a:t>
            </a:r>
            <a:r>
              <a:rPr lang="fr-FR" sz="1600" b="1" dirty="0">
                <a:solidFill>
                  <a:prstClr val="black"/>
                </a:solidFill>
              </a:rPr>
              <a:t> </a:t>
            </a:r>
            <a:r>
              <a:rPr lang="fr-FR" sz="1600" b="1" dirty="0" err="1">
                <a:solidFill>
                  <a:prstClr val="black"/>
                </a:solidFill>
              </a:rPr>
              <a:t>prevalence</a:t>
            </a:r>
            <a:r>
              <a:rPr lang="fr-FR" sz="1600" b="1" dirty="0">
                <a:solidFill>
                  <a:prstClr val="black"/>
                </a:solidFill>
              </a:rPr>
              <a:t> rate: </a:t>
            </a:r>
            <a:r>
              <a:rPr lang="fr-FR" sz="1600" dirty="0">
                <a:solidFill>
                  <a:prstClr val="black"/>
                </a:solidFill>
              </a:rPr>
              <a:t>6.3% (2009 est.)</a:t>
            </a:r>
          </a:p>
          <a:p>
            <a:pPr lvl="0"/>
            <a:r>
              <a:rPr lang="en-US" sz="1600" b="1" dirty="0">
                <a:solidFill>
                  <a:prstClr val="black"/>
                </a:solidFill>
              </a:rPr>
              <a:t>HIV/AIDS - people living with HIV/AIDS: </a:t>
            </a:r>
            <a:r>
              <a:rPr lang="en-US" sz="1600" dirty="0">
                <a:solidFill>
                  <a:prstClr val="black"/>
                </a:solidFill>
              </a:rPr>
              <a:t>1.5 million (2009 est.)</a:t>
            </a:r>
          </a:p>
          <a:p>
            <a:pPr lvl="0"/>
            <a:r>
              <a:rPr lang="en-US" sz="1600" b="1" dirty="0">
                <a:solidFill>
                  <a:prstClr val="black"/>
                </a:solidFill>
              </a:rPr>
              <a:t>HIV/AIDS - deaths: </a:t>
            </a:r>
            <a:r>
              <a:rPr lang="en-US" sz="1600" dirty="0">
                <a:solidFill>
                  <a:prstClr val="black"/>
                </a:solidFill>
              </a:rPr>
              <a:t>80,000 (2009 est</a:t>
            </a:r>
            <a:r>
              <a:rPr lang="en-US" sz="1600" dirty="0" smtClean="0">
                <a:solidFill>
                  <a:prstClr val="black"/>
                </a:solidFill>
              </a:rPr>
              <a:t>.)</a:t>
            </a:r>
            <a:endParaRPr lang="en-US" dirty="0" smtClean="0"/>
          </a:p>
          <a:p>
            <a:r>
              <a:rPr lang="en-US" sz="1600" b="1" dirty="0" smtClean="0"/>
              <a:t>Hospital bed density: </a:t>
            </a:r>
            <a:r>
              <a:rPr lang="en-US" sz="1600" dirty="0" smtClean="0"/>
              <a:t>1.4 beds/1,000 population (2006)</a:t>
            </a:r>
          </a:p>
          <a:p>
            <a:pPr lvl="0"/>
            <a:r>
              <a:rPr lang="en-US" sz="1600" b="1" dirty="0">
                <a:solidFill>
                  <a:prstClr val="black"/>
                </a:solidFill>
              </a:rPr>
              <a:t>Health expenditures: </a:t>
            </a:r>
            <a:r>
              <a:rPr lang="en-US" sz="1600" dirty="0">
                <a:solidFill>
                  <a:prstClr val="black"/>
                </a:solidFill>
              </a:rPr>
              <a:t>12.2% of GDP (2009</a:t>
            </a:r>
            <a:r>
              <a:rPr lang="en-US" sz="1600" dirty="0" smtClean="0">
                <a:solidFill>
                  <a:prstClr val="black"/>
                </a:solidFill>
              </a:rPr>
              <a:t>)</a:t>
            </a:r>
          </a:p>
          <a:p>
            <a:pPr lvl="0"/>
            <a:r>
              <a:rPr lang="en-US" sz="1600" b="1" dirty="0" smtClean="0"/>
              <a:t>Definition:</a:t>
            </a:r>
            <a:r>
              <a:rPr lang="en-US" sz="1600" dirty="0" smtClean="0"/>
              <a:t> This entry provides the total expenditure on health as a percentage of GDP. Health expenditures are broadly defined as activities performed either by institutions or individuals through the application of medical, paramedical, and/or nursing knowledge and technology, the primary purpose of which is to promote, restore, or maintain health.</a:t>
            </a:r>
            <a:endParaRPr lang="en-US" sz="1600" dirty="0" smtClean="0">
              <a:solidFill>
                <a:prstClr val="black"/>
              </a:solidFill>
            </a:endParaRPr>
          </a:p>
          <a:p>
            <a:r>
              <a:rPr lang="en-US" sz="1600" b="1" dirty="0" smtClean="0"/>
              <a:t>Physicians density: </a:t>
            </a:r>
            <a:r>
              <a:rPr lang="en-US" sz="1600" dirty="0" smtClean="0"/>
              <a:t>0.14 physicians/1,000 population (2002)</a:t>
            </a:r>
          </a:p>
          <a:p>
            <a:r>
              <a:rPr lang="en-US" sz="1600" b="1" dirty="0" smtClean="0"/>
              <a:t>Definition:</a:t>
            </a:r>
            <a:r>
              <a:rPr lang="en-US" sz="1600" dirty="0" smtClean="0"/>
              <a:t> This entry gives the number of medical doctors (physicians), including generalist and specialist medical practitioners, per 1,000 of the population. Medical doctors are defined as doctors that study, diagnose, treat, and prevent illness, disease, injury, and other physical and mental impairments in humans through the application of modern medicine. They also plan, supervise, and evaluate care and treatment plans by other health care providers. WHO estimates that fewer than 23 health workers (physicians, nurses, and midwives only) per 10,000 would be insufficient to achieve coverage of primary healthcare needs.</a:t>
            </a:r>
          </a:p>
          <a:p>
            <a:r>
              <a:rPr lang="en-US" sz="1600" b="1" dirty="0" smtClean="0"/>
              <a:t>Orphan: </a:t>
            </a:r>
            <a:r>
              <a:rPr lang="en-US" sz="1600" dirty="0" smtClean="0"/>
              <a:t>There are 1,200,000 children left as orphans because 1 or both parent(s) died of AIDs.</a:t>
            </a:r>
          </a:p>
          <a:p>
            <a:pPr marL="0" indent="0">
              <a:buNone/>
            </a:pPr>
            <a:endParaRPr lang="en-US" sz="1600" dirty="0" smtClean="0">
              <a:solidFill>
                <a:prstClr val="black"/>
              </a:solidFill>
            </a:endParaRPr>
          </a:p>
        </p:txBody>
      </p:sp>
    </p:spTree>
    <p:extLst>
      <p:ext uri="{BB962C8B-B14F-4D97-AF65-F5344CB8AC3E}">
        <p14:creationId xmlns:p14="http://schemas.microsoft.com/office/powerpoint/2010/main" val="2251512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of AIDS &amp; HIV</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 2008/09 total funding for HIV/AIDS in Kenya amounted to $687 million.119 Funding comes from a range of donors, the most significant of which is the U.S. government. In FY 2009 funding from the U.S. President’s Emergency Plan for AIDS relief (PEPFAR) amounted to $541.5 million.120The Global Fund is the second largest contributor to HIV/AIDS funding in Kenya, having distributed $87,417,519 in total</a:t>
            </a:r>
          </a:p>
          <a:p>
            <a:r>
              <a:rPr lang="en-US" dirty="0" smtClean="0"/>
              <a:t>The Kenyan government have pledged to address their HIV funding crisis by focusing on past and present shortfalls in financial management, tracking and transparency.129 In addition, Michel </a:t>
            </a:r>
            <a:r>
              <a:rPr lang="en-US" dirty="0" err="1" smtClean="0"/>
              <a:t>Sidibe</a:t>
            </a:r>
            <a:r>
              <a:rPr lang="en-US" dirty="0" smtClean="0"/>
              <a:t>, executive director of UNAIDS, has identified Kenya’s need to achieve financial sustainability for its AIDS </a:t>
            </a:r>
            <a:r>
              <a:rPr lang="en-US" dirty="0" err="1" smtClean="0"/>
              <a:t>programmes</a:t>
            </a:r>
            <a:r>
              <a:rPr lang="en-US" dirty="0" smtClean="0"/>
              <a:t> through domestic funding.130 The government of Kenya has pledged $34 million annually for five years to go towards HIV and AIDS programmes.131 However, external sources continue to account for 85 percent of all HIV funding.</a:t>
            </a:r>
            <a:endParaRPr lang="en-US" dirty="0"/>
          </a:p>
        </p:txBody>
      </p:sp>
    </p:spTree>
    <p:extLst>
      <p:ext uri="{BB962C8B-B14F-4D97-AF65-F5344CB8AC3E}">
        <p14:creationId xmlns:p14="http://schemas.microsoft.com/office/powerpoint/2010/main" val="3020806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Prevalence of HIV</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HIV prevalence rate, men 15-49 years old, in national based surveys</a:t>
            </a:r>
          </a:p>
          <a:p>
            <a:r>
              <a:rPr lang="en-US" dirty="0" smtClean="0"/>
              <a:t>Year Value Footnotes </a:t>
            </a:r>
          </a:p>
          <a:p>
            <a:r>
              <a:rPr lang="en-US" dirty="0" smtClean="0"/>
              <a:t>2003: 4.6   </a:t>
            </a:r>
          </a:p>
          <a:p>
            <a:endParaRPr lang="en-US" dirty="0" smtClean="0"/>
          </a:p>
          <a:p>
            <a:r>
              <a:rPr lang="en-US" dirty="0" smtClean="0"/>
              <a:t>HIV prevalence rate, women 15-49 years old, in national based surveys</a:t>
            </a:r>
          </a:p>
          <a:p>
            <a:r>
              <a:rPr lang="en-US" dirty="0" smtClean="0"/>
              <a:t>Year Value Footnotes </a:t>
            </a:r>
          </a:p>
          <a:p>
            <a:r>
              <a:rPr lang="en-US" dirty="0" smtClean="0"/>
              <a:t>2003: 8.7 </a:t>
            </a:r>
            <a:endParaRPr lang="en-US" dirty="0"/>
          </a:p>
        </p:txBody>
      </p:sp>
    </p:spTree>
    <p:extLst>
      <p:ext uri="{BB962C8B-B14F-4D97-AF65-F5344CB8AC3E}">
        <p14:creationId xmlns:p14="http://schemas.microsoft.com/office/powerpoint/2010/main" val="1977872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Death caused by AIDS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AIDS deaths</a:t>
            </a:r>
          </a:p>
          <a:p>
            <a:r>
              <a:rPr lang="en-US" dirty="0" smtClean="0"/>
              <a:t>Year Value Footnotes </a:t>
            </a:r>
          </a:p>
          <a:p>
            <a:r>
              <a:rPr lang="en-US" dirty="0" smtClean="0"/>
              <a:t>2008: 91000   </a:t>
            </a:r>
          </a:p>
          <a:p>
            <a:r>
              <a:rPr lang="en-US" dirty="0" smtClean="0"/>
              <a:t>2009: 80000   </a:t>
            </a:r>
          </a:p>
          <a:p>
            <a:endParaRPr lang="en-US" dirty="0" smtClean="0"/>
          </a:p>
          <a:p>
            <a:r>
              <a:rPr lang="en-US" dirty="0" smtClean="0"/>
              <a:t>AIDS deaths (lower bound)</a:t>
            </a:r>
          </a:p>
          <a:p>
            <a:r>
              <a:rPr lang="en-US" dirty="0" smtClean="0"/>
              <a:t>Year Value Footnotes </a:t>
            </a:r>
          </a:p>
          <a:p>
            <a:r>
              <a:rPr lang="en-US" dirty="0" smtClean="0"/>
              <a:t>2008: 73000   </a:t>
            </a:r>
          </a:p>
          <a:p>
            <a:r>
              <a:rPr lang="en-US" dirty="0" smtClean="0"/>
              <a:t>2009: 61000   </a:t>
            </a:r>
          </a:p>
          <a:p>
            <a:endParaRPr lang="en-US" dirty="0" smtClean="0"/>
          </a:p>
          <a:p>
            <a:r>
              <a:rPr lang="en-US" dirty="0" smtClean="0"/>
              <a:t>AIDS deaths (upper bound)</a:t>
            </a:r>
          </a:p>
          <a:p>
            <a:r>
              <a:rPr lang="en-US" dirty="0" smtClean="0"/>
              <a:t>Year Value Footnotes </a:t>
            </a:r>
          </a:p>
          <a:p>
            <a:r>
              <a:rPr lang="en-US" dirty="0" smtClean="0"/>
              <a:t>2008: 110000   </a:t>
            </a:r>
          </a:p>
          <a:p>
            <a:r>
              <a:rPr lang="en-US" dirty="0" smtClean="0"/>
              <a:t>2009: 99000 </a:t>
            </a:r>
            <a:endParaRPr lang="en-US" dirty="0"/>
          </a:p>
        </p:txBody>
      </p:sp>
    </p:spTree>
    <p:extLst>
      <p:ext uri="{BB962C8B-B14F-4D97-AF65-F5344CB8AC3E}">
        <p14:creationId xmlns:p14="http://schemas.microsoft.com/office/powerpoint/2010/main" val="129850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r>
              <a:rPr lang="en-US" dirty="0" smtClean="0"/>
              <a:t>Treatment of HIV/AIDS</a:t>
            </a:r>
            <a:endParaRPr lang="en-US" dirty="0"/>
          </a:p>
        </p:txBody>
      </p:sp>
      <p:sp>
        <p:nvSpPr>
          <p:cNvPr id="3" name="Content Placeholder 2"/>
          <p:cNvSpPr>
            <a:spLocks noGrp="1"/>
          </p:cNvSpPr>
          <p:nvPr>
            <p:ph idx="1"/>
          </p:nvPr>
        </p:nvSpPr>
        <p:spPr/>
        <p:txBody>
          <a:bodyPr>
            <a:normAutofit fontScale="40000" lnSpcReduction="20000"/>
          </a:bodyPr>
          <a:lstStyle/>
          <a:p>
            <a:r>
              <a:rPr lang="en-US" sz="3500" dirty="0" smtClean="0"/>
              <a:t>In 2003 only 5 percent of people needing ART were receiving antiretroviral therapy.98 In 2006 Kenya’s President announced that antiretroviral drugs would be provided for free in public hospitals and health centres.99 In 2007 treatment coverage was low at 42 percent with only 172,000 on treatment.100 Nevertheless, by 2009 the number of people receiving antiretroviral therapy had significantly increased to 336,980. However, due to a 2010 change in WHO treatment guidelines, which recommend starting treatment earlier, the proportion of people eligible to receive antiretroviral treatment remained at only 48 percent.101 Under the previous guidelines, treatment coverage would have been 65 percent. By 2010, access to treatment had increased further with 432,621 receiving treatment, around 61 percent of those in need.</a:t>
            </a:r>
          </a:p>
          <a:p>
            <a:r>
              <a:rPr lang="en-US" sz="3500" dirty="0" smtClean="0"/>
              <a:t>Despite an increase in access to HIV treatment for children, the overall coverage for children remains extremely low. Of those receiving treatment, most are adults with 74 percent of adults in need of treatment receiving it. In contrast only 21 percent of children living with HIV in need of treatment are receiving it.109 A child’s access to treatment can sometimes be inhibited by reasons other than the reach of treatment services. According to Human Rights Watch reasons for this include: neglect on part of the children’s caregivers; a lack of accurate information about medical care for children; and the stigma and guilt associated with HIV and AIDS.</a:t>
            </a:r>
          </a:p>
          <a:p>
            <a:r>
              <a:rPr lang="en-US" sz="3500" dirty="0" smtClean="0"/>
              <a:t>“Often, when other family members take in AIDS orphans, they really do not want to associate with that child. They are worried that they and their children could get infected.”- Manager of an orphanage for HIV-positive children in Kenya111 </a:t>
            </a:r>
          </a:p>
          <a:p>
            <a:r>
              <a:rPr lang="en-US" sz="3500" dirty="0" smtClean="0"/>
              <a:t>Adequate nutrition for people living with HIV is essential. Yet, as poverty levels are high in Kenya and food shortages frequent, people living with HIV are often unable to eat a healthy, balanced diet.112 Evidence shows that malnourished people are less likely to benefit from antiretroviral treatment and are at a higher risk of quicker progression to AIDS. In addition, taking treatment without food can be very painful.</a:t>
            </a:r>
          </a:p>
          <a:p>
            <a:endParaRPr lang="en-US" dirty="0"/>
          </a:p>
        </p:txBody>
      </p:sp>
    </p:spTree>
    <p:extLst>
      <p:ext uri="{BB962C8B-B14F-4D97-AF65-F5344CB8AC3E}">
        <p14:creationId xmlns:p14="http://schemas.microsoft.com/office/powerpoint/2010/main" val="1207469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1629</Words>
  <Application>Microsoft Office PowerPoint</Application>
  <PresentationFormat>On-screen Show (4:3)</PresentationFormat>
  <Paragraphs>97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Battling HIV and AIDS</vt:lpstr>
      <vt:lpstr>Harambee “Let us all pull together.”</vt:lpstr>
      <vt:lpstr>Harambee “Let us all pull together.”</vt:lpstr>
      <vt:lpstr>Kenya’s Economy</vt:lpstr>
      <vt:lpstr>Battling AIDS &amp; HIV</vt:lpstr>
      <vt:lpstr>Cost of AIDS &amp; HIV</vt:lpstr>
      <vt:lpstr>Prevalence of HIV</vt:lpstr>
      <vt:lpstr>Death caused by AIDS</vt:lpstr>
      <vt:lpstr>Treatment of HIV/AIDS</vt:lpstr>
      <vt:lpstr>HIV prevention</vt:lpstr>
      <vt:lpstr>HIV prevention</vt:lpstr>
      <vt:lpstr>One step at a time</vt:lpstr>
      <vt:lpstr>Bibliography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Battling HIV and AIDS</dc:title>
  <dc:creator>Owner</dc:creator>
  <cp:lastModifiedBy>Owner</cp:lastModifiedBy>
  <cp:revision>9</cp:revision>
  <dcterms:created xsi:type="dcterms:W3CDTF">2012-07-23T15:26:23Z</dcterms:created>
  <dcterms:modified xsi:type="dcterms:W3CDTF">2012-07-23T17:15:02Z</dcterms:modified>
</cp:coreProperties>
</file>