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7" r:id="rId2"/>
    <p:sldId id="256" r:id="rId3"/>
    <p:sldId id="265" r:id="rId4"/>
    <p:sldId id="258" r:id="rId5"/>
    <p:sldId id="259" r:id="rId6"/>
    <p:sldId id="260" r:id="rId7"/>
    <p:sldId id="266" r:id="rId8"/>
    <p:sldId id="261" r:id="rId9"/>
    <p:sldId id="262" r:id="rId10"/>
    <p:sldId id="267" r:id="rId11"/>
    <p:sldId id="2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8253E22-F5CD-4EDA-9E4E-F553FC9AEA65}" type="datetimeFigureOut">
              <a:rPr lang="en-US" smtClean="0"/>
              <a:t>11/18/2011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14FAFED-9C88-4A38-94EA-EBBA9452FAE1}"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253E22-F5CD-4EDA-9E4E-F553FC9AEA65}" type="datetimeFigureOut">
              <a:rPr lang="en-US" smtClean="0"/>
              <a:t>11/18/2011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4FAFED-9C88-4A38-94EA-EBBA9452FAE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14FAFED-9C88-4A38-94EA-EBBA9452FAE1}"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253E22-F5CD-4EDA-9E4E-F553FC9AEA65}" type="datetimeFigureOut">
              <a:rPr lang="en-US" smtClean="0"/>
              <a:t>11/18/2011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8253E22-F5CD-4EDA-9E4E-F553FC9AEA65}" type="datetimeFigureOut">
              <a:rPr lang="en-US" smtClean="0"/>
              <a:t>11/18/2011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14FAFED-9C88-4A38-94EA-EBBA9452FAE1}"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8253E22-F5CD-4EDA-9E4E-F553FC9AEA65}" type="datetimeFigureOut">
              <a:rPr lang="en-US" smtClean="0"/>
              <a:t>11/18/2011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14FAFED-9C88-4A38-94EA-EBBA9452FAE1}"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8253E22-F5CD-4EDA-9E4E-F553FC9AEA65}" type="datetimeFigureOut">
              <a:rPr lang="en-US" smtClean="0"/>
              <a:t>11/18/2011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4FAFED-9C88-4A38-94EA-EBBA9452FAE1}"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8253E22-F5CD-4EDA-9E4E-F553FC9AEA65}" type="datetimeFigureOut">
              <a:rPr lang="en-US" smtClean="0"/>
              <a:t>11/18/2011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14FAFED-9C88-4A38-94EA-EBBA9452FAE1}"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8253E22-F5CD-4EDA-9E4E-F553FC9AEA65}" type="datetimeFigureOut">
              <a:rPr lang="en-US" smtClean="0"/>
              <a:t>11/18/2011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14FAFED-9C88-4A38-94EA-EBBA9452FA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8253E22-F5CD-4EDA-9E4E-F553FC9AEA65}" type="datetimeFigureOut">
              <a:rPr lang="en-US" smtClean="0"/>
              <a:t>11/18/2011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14FAFED-9C88-4A38-94EA-EBBA9452FA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14FAFED-9C88-4A38-94EA-EBBA9452FAE1}"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8253E22-F5CD-4EDA-9E4E-F553FC9AEA65}" type="datetimeFigureOut">
              <a:rPr lang="en-US" smtClean="0"/>
              <a:t>11/18/2011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14FAFED-9C88-4A38-94EA-EBBA9452FAE1}"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8253E22-F5CD-4EDA-9E4E-F553FC9AEA65}" type="datetimeFigureOut">
              <a:rPr lang="en-US" smtClean="0"/>
              <a:t>11/18/2011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8253E22-F5CD-4EDA-9E4E-F553FC9AEA65}" type="datetimeFigureOut">
              <a:rPr lang="en-US" smtClean="0"/>
              <a:t>11/18/2011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14FAFED-9C88-4A38-94EA-EBBA9452FAE1}"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youtube.com/watch?v=e46jtin-H50"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maimonidesmed.org/Main/VideoLibrary/Utilizing-the-Amplatzer-Septal-Occluder-Device-89.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Atrial </a:t>
            </a:r>
            <a:r>
              <a:rPr lang="en-US" dirty="0" err="1" smtClean="0"/>
              <a:t>Septal</a:t>
            </a:r>
            <a:r>
              <a:rPr lang="en-US" dirty="0" smtClean="0"/>
              <a:t> Defect</a:t>
            </a:r>
            <a:endParaRPr lang="en-US" dirty="0"/>
          </a:p>
        </p:txBody>
      </p:sp>
      <p:sp>
        <p:nvSpPr>
          <p:cNvPr id="4" name="Content Placeholder 3"/>
          <p:cNvSpPr>
            <a:spLocks noGrp="1"/>
          </p:cNvSpPr>
          <p:nvPr>
            <p:ph sz="quarter" idx="1"/>
          </p:nvPr>
        </p:nvSpPr>
        <p:spPr/>
        <p:txBody>
          <a:bodyPr/>
          <a:lstStyle/>
          <a:p>
            <a:r>
              <a:rPr lang="en-US" dirty="0" smtClean="0"/>
              <a:t>Nancy Daniels and Kelly </a:t>
            </a:r>
            <a:r>
              <a:rPr lang="en-US" dirty="0" err="1" smtClean="0"/>
              <a:t>Wolbert</a:t>
            </a:r>
            <a:endParaRPr lang="en-US" dirty="0"/>
          </a:p>
        </p:txBody>
      </p:sp>
      <p:pic>
        <p:nvPicPr>
          <p:cNvPr id="7" name="Picture 7" descr="Illustration showing atrial septal defec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09800"/>
            <a:ext cx="7848600" cy="4038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77092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Prognosis</a:t>
            </a:r>
            <a:endParaRPr lang="en-US" dirty="0"/>
          </a:p>
        </p:txBody>
      </p:sp>
      <p:sp>
        <p:nvSpPr>
          <p:cNvPr id="3" name="Content Placeholder 2"/>
          <p:cNvSpPr>
            <a:spLocks noGrp="1"/>
          </p:cNvSpPr>
          <p:nvPr>
            <p:ph sz="quarter" idx="1"/>
          </p:nvPr>
        </p:nvSpPr>
        <p:spPr/>
        <p:txBody>
          <a:bodyPr>
            <a:normAutofit/>
          </a:bodyPr>
          <a:lstStyle/>
          <a:p>
            <a:pPr marL="0" indent="0" fontAlgn="t">
              <a:buNone/>
            </a:pPr>
            <a:endParaRPr lang="en-US" dirty="0"/>
          </a:p>
          <a:p>
            <a:pPr fontAlgn="t"/>
            <a:r>
              <a:rPr lang="en-US" dirty="0"/>
              <a:t>About 40% of atrial </a:t>
            </a:r>
            <a:r>
              <a:rPr lang="en-US" dirty="0" err="1"/>
              <a:t>septal</a:t>
            </a:r>
            <a:r>
              <a:rPr lang="en-US" dirty="0"/>
              <a:t> defects will close by themselves before the child is 2 years old</a:t>
            </a:r>
            <a:r>
              <a:rPr lang="en-US" dirty="0" smtClean="0"/>
              <a:t>.</a:t>
            </a:r>
            <a:endParaRPr lang="en-US" dirty="0"/>
          </a:p>
          <a:p>
            <a:pPr fontAlgn="t"/>
            <a:r>
              <a:rPr lang="en-US" dirty="0"/>
              <a:t>Surgery to close an atrial </a:t>
            </a:r>
            <a:r>
              <a:rPr lang="en-US" dirty="0" err="1"/>
              <a:t>septal</a:t>
            </a:r>
            <a:r>
              <a:rPr lang="en-US" dirty="0"/>
              <a:t> defect is successful in 99% of cases. If the surgery is done in childhood, the enlarged heart will return to its normal size in 4 to 6 months</a:t>
            </a:r>
            <a:r>
              <a:rPr lang="en-US" dirty="0" smtClean="0"/>
              <a:t>.</a:t>
            </a:r>
          </a:p>
          <a:p>
            <a:pPr fontAlgn="t"/>
            <a:r>
              <a:rPr lang="en-US" dirty="0" smtClean="0"/>
              <a:t> Operative </a:t>
            </a:r>
            <a:r>
              <a:rPr lang="en-US" dirty="0"/>
              <a:t>mortality is very low at &lt;1</a:t>
            </a:r>
            <a:r>
              <a:rPr lang="en-US" dirty="0" smtClean="0"/>
              <a:t>%.</a:t>
            </a:r>
            <a:endParaRPr lang="en-US" dirty="0"/>
          </a:p>
          <a:p>
            <a:pPr fontAlgn="t"/>
            <a:endParaRPr lang="en-US" dirty="0" smtClean="0"/>
          </a:p>
          <a:p>
            <a:pPr fontAlgn="t"/>
            <a:endParaRPr lang="en-US" dirty="0"/>
          </a:p>
          <a:p>
            <a:endParaRPr lang="en-US" dirty="0"/>
          </a:p>
        </p:txBody>
      </p:sp>
    </p:spTree>
    <p:extLst>
      <p:ext uri="{BB962C8B-B14F-4D97-AF65-F5344CB8AC3E}">
        <p14:creationId xmlns:p14="http://schemas.microsoft.com/office/powerpoint/2010/main" val="3016866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
          </p:nvPr>
        </p:nvSpPr>
        <p:spPr/>
        <p:txBody>
          <a:bodyPr/>
          <a:lstStyle/>
          <a:p>
            <a:endParaRPr lang="en-US" dirty="0" smtClean="0"/>
          </a:p>
          <a:p>
            <a:endParaRPr lang="en-US" dirty="0"/>
          </a:p>
        </p:txBody>
      </p:sp>
      <p:sp>
        <p:nvSpPr>
          <p:cNvPr id="4" name="TextBox 3"/>
          <p:cNvSpPr txBox="1"/>
          <p:nvPr/>
        </p:nvSpPr>
        <p:spPr>
          <a:xfrm>
            <a:off x="990600" y="2743200"/>
            <a:ext cx="6781800" cy="3139321"/>
          </a:xfrm>
          <a:prstGeom prst="rect">
            <a:avLst/>
          </a:prstGeom>
          <a:noFill/>
        </p:spPr>
        <p:txBody>
          <a:bodyPr wrap="square" rtlCol="0">
            <a:spAutoFit/>
          </a:bodyPr>
          <a:lstStyle/>
          <a:p>
            <a:r>
              <a:rPr lang="en-US" sz="2400" dirty="0" smtClean="0"/>
              <a:t>Perry, </a:t>
            </a:r>
            <a:r>
              <a:rPr lang="en-US" sz="2400" dirty="0" err="1" smtClean="0"/>
              <a:t>Hockenberry</a:t>
            </a:r>
            <a:r>
              <a:rPr lang="en-US" sz="2400" dirty="0" smtClean="0"/>
              <a:t>, </a:t>
            </a:r>
            <a:r>
              <a:rPr lang="en-US" sz="2400" dirty="0" err="1" smtClean="0"/>
              <a:t>Lowdermilk</a:t>
            </a:r>
            <a:r>
              <a:rPr lang="en-US" sz="2400" dirty="0" smtClean="0"/>
              <a:t>, Wilson 2010 Maternal Child Nursing Care 4</a:t>
            </a:r>
            <a:r>
              <a:rPr lang="en-US" sz="2400" baseline="30000" dirty="0" smtClean="0"/>
              <a:t>th</a:t>
            </a:r>
            <a:r>
              <a:rPr lang="en-US" sz="2400" dirty="0" smtClean="0"/>
              <a:t> edition (1447-48)</a:t>
            </a:r>
          </a:p>
          <a:p>
            <a:endParaRPr lang="en-US" sz="2400" dirty="0"/>
          </a:p>
          <a:p>
            <a:r>
              <a:rPr lang="en-US" sz="2400" dirty="0"/>
              <a:t>http://www.nlm.nih.gov/medlineplus/ency/article/000157.htm</a:t>
            </a:r>
          </a:p>
          <a:p>
            <a:endParaRPr lang="en-US" dirty="0" smtClean="0"/>
          </a:p>
          <a:p>
            <a:endParaRPr lang="en-US" dirty="0" smtClean="0"/>
          </a:p>
          <a:p>
            <a:endParaRPr lang="en-US" dirty="0"/>
          </a:p>
        </p:txBody>
      </p:sp>
    </p:spTree>
    <p:extLst>
      <p:ext uri="{BB962C8B-B14F-4D97-AF65-F5344CB8AC3E}">
        <p14:creationId xmlns:p14="http://schemas.microsoft.com/office/powerpoint/2010/main" val="488759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22376" y="3685032"/>
            <a:ext cx="7772400" cy="2182368"/>
          </a:xfrm>
        </p:spPr>
        <p:txBody>
          <a:bodyPr>
            <a:normAutofit/>
          </a:bodyPr>
          <a:lstStyle/>
          <a:p>
            <a:pPr marL="0"/>
            <a:endParaRPr lang="en-US" dirty="0" smtClean="0"/>
          </a:p>
          <a:p>
            <a:pPr marL="0" algn="l"/>
            <a:r>
              <a:rPr lang="en-US" dirty="0" err="1"/>
              <a:t>Acyanotic</a:t>
            </a:r>
            <a:r>
              <a:rPr lang="en-US" dirty="0"/>
              <a:t> - blood flows from the left to the right, resulting in increased pulmonary blood flow causing </a:t>
            </a:r>
            <a:r>
              <a:rPr lang="en-US" dirty="0" smtClean="0"/>
              <a:t>CHF.</a:t>
            </a:r>
            <a:endParaRPr lang="en-US" dirty="0"/>
          </a:p>
          <a:p>
            <a:pPr marL="0" algn="l"/>
            <a:endParaRPr lang="en-US" dirty="0"/>
          </a:p>
        </p:txBody>
      </p:sp>
      <p:sp>
        <p:nvSpPr>
          <p:cNvPr id="2" name="Title 1"/>
          <p:cNvSpPr>
            <a:spLocks noGrp="1"/>
          </p:cNvSpPr>
          <p:nvPr>
            <p:ph type="ctrTitle"/>
          </p:nvPr>
        </p:nvSpPr>
        <p:spPr/>
        <p:txBody>
          <a:bodyPr>
            <a:normAutofit/>
          </a:bodyPr>
          <a:lstStyle/>
          <a:p>
            <a:r>
              <a:rPr lang="en-US" dirty="0" smtClean="0"/>
              <a:t>Classification of Atrial </a:t>
            </a:r>
            <a:r>
              <a:rPr lang="en-US" dirty="0" err="1" smtClean="0"/>
              <a:t>Septal</a:t>
            </a:r>
            <a:r>
              <a:rPr lang="en-US" dirty="0" smtClean="0"/>
              <a:t> Defect</a:t>
            </a:r>
            <a:endParaRPr lang="en-US" dirty="0"/>
          </a:p>
        </p:txBody>
      </p:sp>
      <p:sp>
        <p:nvSpPr>
          <p:cNvPr id="4" name="TextBox 3"/>
          <p:cNvSpPr txBox="1"/>
          <p:nvPr/>
        </p:nvSpPr>
        <p:spPr>
          <a:xfrm>
            <a:off x="1447800" y="5562600"/>
            <a:ext cx="6858000" cy="369332"/>
          </a:xfrm>
          <a:prstGeom prst="rect">
            <a:avLst/>
          </a:prstGeom>
          <a:noFill/>
        </p:spPr>
        <p:txBody>
          <a:bodyPr wrap="square" rtlCol="0">
            <a:spAutoFit/>
          </a:bodyPr>
          <a:lstStyle/>
          <a:p>
            <a:r>
              <a:rPr lang="en-US" dirty="0">
                <a:hlinkClick r:id="rId2"/>
              </a:rPr>
              <a:t>http://www.youtube.com/watch?v=e46jtin-H50</a:t>
            </a:r>
            <a:endParaRPr lang="en-US" dirty="0"/>
          </a:p>
        </p:txBody>
      </p:sp>
    </p:spTree>
    <p:extLst>
      <p:ext uri="{BB962C8B-B14F-4D97-AF65-F5344CB8AC3E}">
        <p14:creationId xmlns:p14="http://schemas.microsoft.com/office/powerpoint/2010/main" val="3702780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Content Placeholder 2"/>
          <p:cNvSpPr>
            <a:spLocks noGrp="1"/>
          </p:cNvSpPr>
          <p:nvPr>
            <p:ph sz="quarter" idx="1"/>
          </p:nvPr>
        </p:nvSpPr>
        <p:spPr/>
        <p:txBody>
          <a:bodyPr/>
          <a:lstStyle/>
          <a:p>
            <a:r>
              <a:rPr lang="en-US" dirty="0"/>
              <a:t>Before birth, the fetal heart normally has a hole (called the foramen </a:t>
            </a:r>
            <a:r>
              <a:rPr lang="en-US" dirty="0" err="1"/>
              <a:t>ovale</a:t>
            </a:r>
            <a:r>
              <a:rPr lang="en-US" dirty="0"/>
              <a:t>) between the left and right atria. Usually, this hole closes soon after birth. If it does not close completely, the problem is called an </a:t>
            </a:r>
            <a:r>
              <a:rPr lang="en-US" b="1" dirty="0" err="1"/>
              <a:t>ostium</a:t>
            </a:r>
            <a:r>
              <a:rPr lang="en-US" b="1" dirty="0"/>
              <a:t> </a:t>
            </a:r>
            <a:r>
              <a:rPr lang="en-US" b="1" dirty="0" err="1"/>
              <a:t>secundum</a:t>
            </a:r>
            <a:r>
              <a:rPr lang="en-US" b="1" dirty="0"/>
              <a:t> defect</a:t>
            </a:r>
            <a:r>
              <a:rPr lang="en-US" dirty="0"/>
              <a:t>. </a:t>
            </a:r>
            <a:r>
              <a:rPr lang="en-US" dirty="0" err="1"/>
              <a:t>Ostium</a:t>
            </a:r>
            <a:r>
              <a:rPr lang="en-US" dirty="0"/>
              <a:t> </a:t>
            </a:r>
            <a:r>
              <a:rPr lang="en-US" dirty="0" err="1"/>
              <a:t>secundum</a:t>
            </a:r>
            <a:r>
              <a:rPr lang="en-US" dirty="0"/>
              <a:t> defect is the most common kind of ASD. </a:t>
            </a:r>
            <a:endParaRPr lang="en-US" dirty="0"/>
          </a:p>
        </p:txBody>
      </p:sp>
    </p:spTree>
    <p:extLst>
      <p:ext uri="{BB962C8B-B14F-4D97-AF65-F5344CB8AC3E}">
        <p14:creationId xmlns:p14="http://schemas.microsoft.com/office/powerpoint/2010/main" val="28436791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Content Placeholder 2"/>
          <p:cNvSpPr>
            <a:spLocks noGrp="1"/>
          </p:cNvSpPr>
          <p:nvPr>
            <p:ph sz="quarter" idx="1"/>
          </p:nvPr>
        </p:nvSpPr>
        <p:spPr/>
        <p:txBody>
          <a:bodyPr>
            <a:normAutofit fontScale="92500" lnSpcReduction="10000"/>
          </a:bodyPr>
          <a:lstStyle/>
          <a:p>
            <a:pPr lvl="0"/>
            <a:r>
              <a:rPr lang="en-US" dirty="0"/>
              <a:t>Abnormal opening of the Atria, allowing blood from the higher-pressure left atrium to flow into the lower-pressure right atrium.</a:t>
            </a:r>
          </a:p>
          <a:p>
            <a:pPr marL="0" indent="0">
              <a:buNone/>
            </a:pPr>
            <a:r>
              <a:rPr lang="en-US" dirty="0" smtClean="0"/>
              <a:t>	3 </a:t>
            </a:r>
            <a:r>
              <a:rPr lang="en-US" dirty="0"/>
              <a:t>types</a:t>
            </a:r>
            <a:r>
              <a:rPr lang="en-US" dirty="0" smtClean="0"/>
              <a:t>:</a:t>
            </a:r>
          </a:p>
          <a:p>
            <a:r>
              <a:rPr lang="en-US" dirty="0" smtClean="0"/>
              <a:t> </a:t>
            </a:r>
            <a:r>
              <a:rPr lang="en-US" dirty="0" err="1"/>
              <a:t>Ostium</a:t>
            </a:r>
            <a:r>
              <a:rPr lang="en-US" dirty="0"/>
              <a:t> </a:t>
            </a:r>
            <a:r>
              <a:rPr lang="en-US" dirty="0" err="1"/>
              <a:t>Primum</a:t>
            </a:r>
            <a:r>
              <a:rPr lang="en-US" dirty="0"/>
              <a:t> (ASD 1)- opening at the lower end of septum; may be associated with mitral value abnormalities.</a:t>
            </a:r>
          </a:p>
          <a:p>
            <a:r>
              <a:rPr lang="en-US" dirty="0" err="1"/>
              <a:t>Ostium</a:t>
            </a:r>
            <a:r>
              <a:rPr lang="en-US" dirty="0"/>
              <a:t> </a:t>
            </a:r>
            <a:r>
              <a:rPr lang="en-US" dirty="0" err="1"/>
              <a:t>Secundum</a:t>
            </a:r>
            <a:r>
              <a:rPr lang="en-US" dirty="0"/>
              <a:t> (ASD 2)- opening near center of septum</a:t>
            </a:r>
          </a:p>
          <a:p>
            <a:r>
              <a:rPr lang="en-US" dirty="0"/>
              <a:t>Sinus </a:t>
            </a:r>
            <a:r>
              <a:rPr lang="en-US" dirty="0" err="1"/>
              <a:t>Venosus</a:t>
            </a:r>
            <a:r>
              <a:rPr lang="en-US" dirty="0"/>
              <a:t> Defect- opening near junction of superior vena cava and right atrium; may be associated with partial anomalous pulmonary venous connection.</a:t>
            </a:r>
          </a:p>
          <a:p>
            <a:endParaRPr lang="en-US" dirty="0"/>
          </a:p>
        </p:txBody>
      </p:sp>
    </p:spTree>
    <p:extLst>
      <p:ext uri="{BB962C8B-B14F-4D97-AF65-F5344CB8AC3E}">
        <p14:creationId xmlns:p14="http://schemas.microsoft.com/office/powerpoint/2010/main" val="15466827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a:t>
            </a:r>
            <a:endParaRPr lang="en-US" dirty="0"/>
          </a:p>
        </p:txBody>
      </p:sp>
      <p:sp>
        <p:nvSpPr>
          <p:cNvPr id="3" name="Content Placeholder 2"/>
          <p:cNvSpPr>
            <a:spLocks noGrp="1"/>
          </p:cNvSpPr>
          <p:nvPr>
            <p:ph sz="quarter" idx="1"/>
          </p:nvPr>
        </p:nvSpPr>
        <p:spPr/>
        <p:txBody>
          <a:bodyPr/>
          <a:lstStyle/>
          <a:p>
            <a:pPr lvl="0"/>
            <a:r>
              <a:rPr lang="en-US" dirty="0"/>
              <a:t>Blood flows from the left to the right atrium because left atrial pressure slightly exceeds right atrial pressure.  This causes an increased flow of oxygenated blood into the right side of the heart.</a:t>
            </a:r>
          </a:p>
          <a:p>
            <a:endParaRPr lang="en-US" dirty="0"/>
          </a:p>
        </p:txBody>
      </p:sp>
    </p:spTree>
    <p:extLst>
      <p:ext uri="{BB962C8B-B14F-4D97-AF65-F5344CB8AC3E}">
        <p14:creationId xmlns:p14="http://schemas.microsoft.com/office/powerpoint/2010/main" val="3998983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a:t>
            </a:r>
            <a:endParaRPr lang="en-US" dirty="0"/>
          </a:p>
        </p:txBody>
      </p:sp>
      <p:sp>
        <p:nvSpPr>
          <p:cNvPr id="3" name="Content Placeholder 2"/>
          <p:cNvSpPr>
            <a:spLocks noGrp="1"/>
          </p:cNvSpPr>
          <p:nvPr>
            <p:ph sz="quarter" idx="1"/>
          </p:nvPr>
        </p:nvSpPr>
        <p:spPr/>
        <p:txBody>
          <a:bodyPr>
            <a:normAutofit fontScale="92500" lnSpcReduction="10000"/>
          </a:bodyPr>
          <a:lstStyle/>
          <a:p>
            <a:pPr fontAlgn="t"/>
            <a:r>
              <a:rPr lang="en-US" dirty="0"/>
              <a:t>Patients may be asymptomatic</a:t>
            </a:r>
            <a:r>
              <a:rPr lang="en-US" dirty="0" smtClean="0"/>
              <a:t>, and </a:t>
            </a:r>
            <a:r>
              <a:rPr lang="en-US" dirty="0"/>
              <a:t>develop congestive heart failure.  There is a characteristic systolic murmur with a fixed split second heart sound, diastolic murmur, patients are at risk for atrial dysrhythmias (because of atrial enlargement), and pulmonary vascular obstructive disease and emboli formation later in life from chronically increased pulmonary blood flow</a:t>
            </a:r>
            <a:r>
              <a:rPr lang="en-US" dirty="0" smtClean="0"/>
              <a:t>.</a:t>
            </a:r>
            <a:endParaRPr lang="en-US" dirty="0"/>
          </a:p>
          <a:p>
            <a:pPr fontAlgn="t"/>
            <a:r>
              <a:rPr lang="en-US" dirty="0"/>
              <a:t>Symptoms and signs of </a:t>
            </a:r>
            <a:r>
              <a:rPr lang="en-US"/>
              <a:t>ASD </a:t>
            </a:r>
            <a:r>
              <a:rPr lang="en-US" smtClean="0"/>
              <a:t>include</a:t>
            </a:r>
            <a:endParaRPr lang="en-US" dirty="0"/>
          </a:p>
          <a:p>
            <a:pPr lvl="0" fontAlgn="t"/>
            <a:r>
              <a:rPr lang="en-US" dirty="0"/>
              <a:t>Shortness of breath or trouble breathing</a:t>
            </a:r>
          </a:p>
          <a:p>
            <a:pPr lvl="0" fontAlgn="t"/>
            <a:r>
              <a:rPr lang="en-US" dirty="0"/>
              <a:t>Palpitations (feeling your heart beat strongly)</a:t>
            </a:r>
          </a:p>
          <a:p>
            <a:pPr lvl="0" fontAlgn="t"/>
            <a:r>
              <a:rPr lang="en-US" dirty="0"/>
              <a:t>Failure to grow normally</a:t>
            </a:r>
          </a:p>
          <a:p>
            <a:pPr lvl="0"/>
            <a:endParaRPr lang="en-US" dirty="0"/>
          </a:p>
          <a:p>
            <a:endParaRPr lang="en-US" dirty="0"/>
          </a:p>
        </p:txBody>
      </p:sp>
    </p:spTree>
    <p:extLst>
      <p:ext uri="{BB962C8B-B14F-4D97-AF65-F5344CB8AC3E}">
        <p14:creationId xmlns:p14="http://schemas.microsoft.com/office/powerpoint/2010/main" val="11928015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a:t>
            </a:r>
            <a:endParaRPr lang="en-US" dirty="0"/>
          </a:p>
        </p:txBody>
      </p:sp>
      <p:sp>
        <p:nvSpPr>
          <p:cNvPr id="3" name="Content Placeholder 2"/>
          <p:cNvSpPr>
            <a:spLocks noGrp="1"/>
          </p:cNvSpPr>
          <p:nvPr>
            <p:ph sz="quarter" idx="1"/>
          </p:nvPr>
        </p:nvSpPr>
        <p:spPr/>
        <p:txBody>
          <a:bodyPr/>
          <a:lstStyle/>
          <a:p>
            <a:pPr marL="0" indent="0">
              <a:buNone/>
            </a:pPr>
            <a:endParaRPr lang="en-US" dirty="0"/>
          </a:p>
        </p:txBody>
      </p:sp>
      <p:sp>
        <p:nvSpPr>
          <p:cNvPr id="4" name="Rectangle 3"/>
          <p:cNvSpPr/>
          <p:nvPr/>
        </p:nvSpPr>
        <p:spPr>
          <a:xfrm>
            <a:off x="533400" y="1859340"/>
            <a:ext cx="8001000" cy="3108543"/>
          </a:xfrm>
          <a:prstGeom prst="rect">
            <a:avLst/>
          </a:prstGeom>
        </p:spPr>
        <p:txBody>
          <a:bodyPr wrap="square">
            <a:spAutoFit/>
          </a:bodyPr>
          <a:lstStyle/>
          <a:p>
            <a:pPr fontAlgn="t"/>
            <a:r>
              <a:rPr lang="en-US" sz="2800" dirty="0"/>
              <a:t>Even though ASD is present from birth, symptoms </a:t>
            </a:r>
            <a:r>
              <a:rPr lang="en-US" sz="2800" dirty="0" smtClean="0"/>
              <a:t>may </a:t>
            </a:r>
            <a:r>
              <a:rPr lang="en-US" sz="2800" dirty="0"/>
              <a:t>not appear during childhood. Instead, the right atrium may become larger over time, causing problems in adulthood. </a:t>
            </a:r>
            <a:r>
              <a:rPr lang="en-US" sz="2800" dirty="0" smtClean="0"/>
              <a:t>Heart </a:t>
            </a:r>
            <a:r>
              <a:rPr lang="en-US" sz="2800" dirty="0"/>
              <a:t>failure </a:t>
            </a:r>
            <a:r>
              <a:rPr lang="en-US" sz="2800" dirty="0" smtClean="0"/>
              <a:t>causes </a:t>
            </a:r>
            <a:r>
              <a:rPr lang="en-US" sz="2800" dirty="0"/>
              <a:t>blood and fluid to build up in </a:t>
            </a:r>
            <a:r>
              <a:rPr lang="en-US" sz="2800" dirty="0" smtClean="0"/>
              <a:t>parts </a:t>
            </a:r>
            <a:r>
              <a:rPr lang="en-US" sz="2800" dirty="0"/>
              <a:t>of the </a:t>
            </a:r>
            <a:r>
              <a:rPr lang="en-US" sz="2800" dirty="0" smtClean="0"/>
              <a:t>body </a:t>
            </a:r>
            <a:r>
              <a:rPr lang="en-US" sz="2800" dirty="0"/>
              <a:t>such as the lungs, liver, abdomen, and legs.</a:t>
            </a:r>
            <a:endParaRPr lang="en-US" sz="2800" dirty="0"/>
          </a:p>
        </p:txBody>
      </p:sp>
    </p:spTree>
    <p:extLst>
      <p:ext uri="{BB962C8B-B14F-4D97-AF65-F5344CB8AC3E}">
        <p14:creationId xmlns:p14="http://schemas.microsoft.com/office/powerpoint/2010/main" val="51310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sz="quarter" idx="1"/>
          </p:nvPr>
        </p:nvSpPr>
        <p:spPr/>
        <p:txBody>
          <a:bodyPr>
            <a:normAutofit/>
          </a:bodyPr>
          <a:lstStyle/>
          <a:p>
            <a:pPr lvl="0"/>
            <a:r>
              <a:rPr lang="en-US" dirty="0" smtClean="0"/>
              <a:t>Surgical- </a:t>
            </a:r>
            <a:r>
              <a:rPr lang="en-US" dirty="0"/>
              <a:t>Surgical patch closure (pericardial patch or </a:t>
            </a:r>
            <a:r>
              <a:rPr lang="en-US" dirty="0" err="1"/>
              <a:t>dacron</a:t>
            </a:r>
            <a:r>
              <a:rPr lang="en-US" dirty="0"/>
              <a:t> patch)-moderate to large defects</a:t>
            </a:r>
          </a:p>
          <a:p>
            <a:r>
              <a:rPr lang="en-US" dirty="0"/>
              <a:t>Open repair with cardio pulmonary bypass is usually done before school age.  The sinus </a:t>
            </a:r>
            <a:r>
              <a:rPr lang="en-US" dirty="0" err="1"/>
              <a:t>venosus</a:t>
            </a:r>
            <a:r>
              <a:rPr lang="en-US" dirty="0"/>
              <a:t> defect requires patch placement so the right pulmonary venous return is directed to the left atrium with a baffle.  ASD 1 may require mitral valve repair or replacement of the mitral valve.</a:t>
            </a:r>
          </a:p>
          <a:p>
            <a:pPr marL="0" indent="0">
              <a:buNone/>
            </a:pPr>
            <a:endParaRPr lang="en-US" dirty="0"/>
          </a:p>
        </p:txBody>
      </p:sp>
    </p:spTree>
    <p:extLst>
      <p:ext uri="{BB962C8B-B14F-4D97-AF65-F5344CB8AC3E}">
        <p14:creationId xmlns:p14="http://schemas.microsoft.com/office/powerpoint/2010/main" val="27400646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 </a:t>
            </a:r>
            <a:r>
              <a:rPr lang="en-US" dirty="0"/>
              <a:t>Nonsurgical treatment- ASD 2 closure with a device (</a:t>
            </a:r>
            <a:r>
              <a:rPr lang="en-US" dirty="0" err="1"/>
              <a:t>amplatzer</a:t>
            </a:r>
            <a:r>
              <a:rPr lang="en-US" dirty="0"/>
              <a:t> </a:t>
            </a:r>
            <a:r>
              <a:rPr lang="en-US" dirty="0" err="1"/>
              <a:t>septal</a:t>
            </a:r>
            <a:r>
              <a:rPr lang="en-US" dirty="0"/>
              <a:t> </a:t>
            </a:r>
            <a:r>
              <a:rPr lang="en-US" dirty="0" err="1"/>
              <a:t>occluder</a:t>
            </a:r>
            <a:r>
              <a:rPr lang="en-US" dirty="0"/>
              <a:t> is the most common), during cardiac catheterization (outpatient).  </a:t>
            </a:r>
          </a:p>
          <a:p>
            <a:r>
              <a:rPr lang="en-US" dirty="0"/>
              <a:t>Smaller defects that have a rim around them for attachment of the device can be closed with a device.</a:t>
            </a:r>
          </a:p>
          <a:p>
            <a:r>
              <a:rPr lang="en-US" dirty="0"/>
              <a:t>Large irregular defects without a rim need surgical closure.  Shorter hospital stays and low-dose aspirin for six months.  </a:t>
            </a:r>
          </a:p>
          <a:p>
            <a:pPr marL="0" indent="0">
              <a:buNone/>
            </a:pPr>
            <a:r>
              <a:rPr lang="en-US" dirty="0" smtClean="0">
                <a:hlinkClick r:id="rId2"/>
              </a:rPr>
              <a:t>http://www.maimonidesmed.org/Main/VideoLibrary/Utilizing-the-Amplatzer-Septal-Occluder-Device-89.aspx</a:t>
            </a:r>
            <a:endParaRPr lang="en-US" dirty="0"/>
          </a:p>
        </p:txBody>
      </p:sp>
    </p:spTree>
    <p:extLst>
      <p:ext uri="{BB962C8B-B14F-4D97-AF65-F5344CB8AC3E}">
        <p14:creationId xmlns:p14="http://schemas.microsoft.com/office/powerpoint/2010/main" val="30323324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144</TotalTime>
  <Words>466</Words>
  <Application>Microsoft Office PowerPoint</Application>
  <PresentationFormat>On-screen Show (4:3)</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Civic</vt:lpstr>
      <vt:lpstr>Atrial Septal Defect</vt:lpstr>
      <vt:lpstr>Classification of Atrial Septal Defect</vt:lpstr>
      <vt:lpstr>Description</vt:lpstr>
      <vt:lpstr>Description</vt:lpstr>
      <vt:lpstr>Pathophysiology</vt:lpstr>
      <vt:lpstr>Clinical Manifestations</vt:lpstr>
      <vt:lpstr>Clinical Manifestations</vt:lpstr>
      <vt:lpstr>Treatment</vt:lpstr>
      <vt:lpstr>Treatment</vt:lpstr>
      <vt:lpstr>Prognosis</vt:lpstr>
      <vt:lpstr>Resources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Classification of Atrial Septal Defect</dc:title>
  <dc:creator>kluv</dc:creator>
  <cp:lastModifiedBy>kluv</cp:lastModifiedBy>
  <cp:revision>14</cp:revision>
  <dcterms:created xsi:type="dcterms:W3CDTF">2011-11-16T17:09:19Z</dcterms:created>
  <dcterms:modified xsi:type="dcterms:W3CDTF">2011-11-18T17:49:56Z</dcterms:modified>
</cp:coreProperties>
</file>