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0" r:id="rId3"/>
    <p:sldId id="257" r:id="rId4"/>
    <p:sldId id="258" r:id="rId5"/>
    <p:sldId id="259" r:id="rId6"/>
    <p:sldId id="271" r:id="rId7"/>
    <p:sldId id="260" r:id="rId8"/>
    <p:sldId id="261" r:id="rId9"/>
    <p:sldId id="262" r:id="rId10"/>
    <p:sldId id="263" r:id="rId11"/>
    <p:sldId id="264" r:id="rId12"/>
    <p:sldId id="265" r:id="rId13"/>
    <p:sldId id="269" r:id="rId14"/>
    <p:sldId id="267" r:id="rId15"/>
    <p:sldId id="268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8" autoAdjust="0"/>
    <p:restoredTop sz="94737" autoAdjust="0"/>
  </p:normalViewPr>
  <p:slideViewPr>
    <p:cSldViewPr>
      <p:cViewPr varScale="1">
        <p:scale>
          <a:sx n="67" d="100"/>
          <a:sy n="67" d="100"/>
        </p:scale>
        <p:origin x="-102" y="-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451EA4-76C8-4E15-B0AC-15DAAF0A721F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2BF1C6-F0B3-44BC-9566-9310AE5BCC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2BF1C6-F0B3-44BC-9566-9310AE5BCC43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08D7B54-A1F2-4BE0-9D5B-46B0784932C3}" type="datetimeFigureOut">
              <a:rPr lang="en-US" smtClean="0"/>
              <a:t>7/20/2012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3045804-B989-454E-9A40-7AE649C8F85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a.gov/" TargetMode="External"/><Relationship Id="rId2" Type="http://schemas.openxmlformats.org/officeDocument/2006/relationships/hyperlink" Target="http://www.wpro.who.in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pro.who.in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cia.gov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a.gov/" TargetMode="External"/><Relationship Id="rId2" Type="http://schemas.openxmlformats.org/officeDocument/2006/relationships/hyperlink" Target="http://www.wpro.who.int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wpro.who.int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www.medicalnewstoday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student\Local Settings\Temporary Internet Files\Content.IE5\HHP2FB7Z\MP90036271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33400"/>
            <a:ext cx="8511122" cy="59436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17775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An Assessment of Breast and Prostate Cancer in </a:t>
            </a:r>
            <a:br>
              <a:rPr lang="en-US" dirty="0" smtClean="0"/>
            </a:br>
            <a:r>
              <a:rPr lang="en-US" dirty="0" smtClean="0"/>
              <a:t>Japan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410200"/>
            <a:ext cx="5562600" cy="685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2"/>
                </a:solidFill>
              </a:rPr>
              <a:t>By: Tammy </a:t>
            </a:r>
            <a:r>
              <a:rPr lang="en-US" dirty="0" err="1" smtClean="0">
                <a:solidFill>
                  <a:schemeClr val="tx2"/>
                </a:solidFill>
              </a:rPr>
              <a:t>Duncil</a:t>
            </a:r>
            <a:r>
              <a:rPr lang="en-US" dirty="0" smtClean="0">
                <a:solidFill>
                  <a:schemeClr val="tx2"/>
                </a:solidFill>
              </a:rPr>
              <a:t> and Andrea </a:t>
            </a:r>
            <a:r>
              <a:rPr lang="en-US" dirty="0" err="1" smtClean="0">
                <a:solidFill>
                  <a:schemeClr val="tx2"/>
                </a:solidFill>
              </a:rPr>
              <a:t>Flewelling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for Breast Cancer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200" dirty="0" smtClean="0"/>
          </a:p>
          <a:p>
            <a:r>
              <a:rPr lang="en-US" sz="2200" dirty="0" smtClean="0"/>
              <a:t>Breast </a:t>
            </a:r>
            <a:r>
              <a:rPr lang="en-US" sz="2200" dirty="0" smtClean="0"/>
              <a:t>cancer is treated  as in the U.S. with the same surgical and sentinel lymph node biopsy procedures</a:t>
            </a:r>
          </a:p>
          <a:p>
            <a:r>
              <a:rPr lang="en-US" sz="2200" dirty="0" smtClean="0"/>
              <a:t>Some of the radiotherapy may be a bit different</a:t>
            </a:r>
          </a:p>
          <a:p>
            <a:r>
              <a:rPr lang="en-US" sz="2200" dirty="0" smtClean="0"/>
              <a:t>Hormonal therapy may also be used </a:t>
            </a:r>
          </a:p>
          <a:p>
            <a:r>
              <a:rPr lang="en-US" sz="2200" dirty="0" smtClean="0"/>
              <a:t>Some of the chemo therapy that is approved in the U.S. is still not approved in Japan</a:t>
            </a:r>
          </a:p>
          <a:p>
            <a:r>
              <a:rPr lang="en-US" sz="2200" dirty="0" smtClean="0"/>
              <a:t>Breast conserving surgery has been the preferred treatment over radical </a:t>
            </a:r>
            <a:r>
              <a:rPr lang="en-US" sz="2200" dirty="0" smtClean="0"/>
              <a:t>mastectomies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61722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US National Library of Medicine: www.ncbi.nlm.nih.gov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Treatment for Prostate Cancer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Four therapies widely used</a:t>
            </a:r>
          </a:p>
          <a:p>
            <a:pPr lvl="1"/>
            <a:r>
              <a:rPr lang="en-US" dirty="0" smtClean="0"/>
              <a:t>Surgery – Total Prostatectomy</a:t>
            </a:r>
          </a:p>
          <a:p>
            <a:pPr lvl="1"/>
            <a:r>
              <a:rPr lang="en-US" dirty="0" smtClean="0"/>
              <a:t>Radiation Therapy</a:t>
            </a:r>
          </a:p>
          <a:p>
            <a:pPr lvl="1"/>
            <a:r>
              <a:rPr lang="en-US" dirty="0" smtClean="0"/>
              <a:t>Pharmacotherapy (Endocrine Therapy)</a:t>
            </a:r>
          </a:p>
          <a:p>
            <a:pPr lvl="1"/>
            <a:r>
              <a:rPr lang="en-US" dirty="0" smtClean="0"/>
              <a:t>Expectant Management – watching the prostate cancer patient without treatment, until treatment is deemed necessary 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5943601"/>
            <a:ext cx="5029200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Evidence-based clinical practice guidelines for prostate cancer: http://online library.wiley.com</a:t>
            </a:r>
          </a:p>
          <a:p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 of Breast and Prostate Cancer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</a:t>
            </a:r>
            <a:r>
              <a:rPr lang="en-US" dirty="0" smtClean="0"/>
              <a:t>direct cost of cancer treatment in Japan amounts </a:t>
            </a:r>
            <a:r>
              <a:rPr lang="en-US" dirty="0" smtClean="0"/>
              <a:t>to” $36 billion</a:t>
            </a:r>
          </a:p>
          <a:p>
            <a:r>
              <a:rPr lang="en-US" dirty="0" smtClean="0"/>
              <a:t>“The </a:t>
            </a:r>
            <a:r>
              <a:rPr lang="en-US" dirty="0" smtClean="0"/>
              <a:t>indirect costs </a:t>
            </a:r>
            <a:r>
              <a:rPr lang="en-US" dirty="0" smtClean="0"/>
              <a:t>(of cancer) of </a:t>
            </a:r>
            <a:r>
              <a:rPr lang="en-US" dirty="0" smtClean="0"/>
              <a:t>morbidity and mortality amount </a:t>
            </a:r>
            <a:r>
              <a:rPr lang="en-US" dirty="0" smtClean="0"/>
              <a:t>to…” $6 </a:t>
            </a:r>
            <a:r>
              <a:rPr lang="en-US" dirty="0" smtClean="0"/>
              <a:t>billion </a:t>
            </a:r>
            <a:r>
              <a:rPr lang="en-US" dirty="0" smtClean="0"/>
              <a:t>and $81.6 </a:t>
            </a:r>
            <a:r>
              <a:rPr lang="en-US" dirty="0" smtClean="0"/>
              <a:t>billion </a:t>
            </a:r>
            <a:r>
              <a:rPr lang="en-US" dirty="0" smtClean="0"/>
              <a:t>“…respectively.”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295400" y="6096000"/>
            <a:ext cx="6019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/>
              <a:t>Economics of Cancer: http://eche2012.abstractsubmit.org/presentations/3286/</a:t>
            </a:r>
            <a:endParaRPr lang="en-US" sz="1400" dirty="0"/>
          </a:p>
        </p:txBody>
      </p:sp>
      <p:pic>
        <p:nvPicPr>
          <p:cNvPr id="10244" name="Picture 4" descr="http://www.nihonsun.com/wp-content/uploads/2009/01/ye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3810000"/>
            <a:ext cx="2665636" cy="230079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Japan do for cancer prevention overall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Japan Cancer Society</a:t>
            </a:r>
          </a:p>
          <a:p>
            <a:pPr lvl="1"/>
            <a:r>
              <a:rPr lang="en-US" dirty="0" smtClean="0"/>
              <a:t>Relay for Life</a:t>
            </a:r>
          </a:p>
          <a:p>
            <a:pPr lvl="1"/>
            <a:r>
              <a:rPr lang="en-US" dirty="0" smtClean="0"/>
              <a:t>Free Cancer Consultations</a:t>
            </a:r>
          </a:p>
          <a:p>
            <a:pPr lvl="2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Doctors give advise to patients</a:t>
            </a:r>
          </a:p>
          <a:p>
            <a:pPr lvl="2"/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Free telephone hotline</a:t>
            </a:r>
          </a:p>
          <a:p>
            <a:pPr lvl="1"/>
            <a:r>
              <a:rPr lang="en-US" dirty="0" smtClean="0"/>
              <a:t>Promotion of Cancer Screening</a:t>
            </a:r>
          </a:p>
          <a:p>
            <a:pPr lvl="1"/>
            <a:r>
              <a:rPr lang="en-US" dirty="0" smtClean="0"/>
              <a:t>Assistance to Medical Staff</a:t>
            </a:r>
          </a:p>
          <a:p>
            <a:pPr lvl="1"/>
            <a:r>
              <a:rPr lang="en-US" dirty="0" smtClean="0"/>
              <a:t>Pink Ribbon Festival</a:t>
            </a:r>
          </a:p>
          <a:p>
            <a:pPr lvl="1"/>
            <a:r>
              <a:rPr lang="en-US" dirty="0" smtClean="0"/>
              <a:t>Cancer Education Campaign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6145" name="Picture 1" descr="C:\Documents and Settings\student\Local Settings\Temporary Internet Files\Content.IE5\IVNU1LRE\MC90005730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2895600"/>
            <a:ext cx="1810512" cy="16907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Breast Cancer Prevention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Suggested initial Mammography screening was changed from age 50 (suggested in 2000) to age 40 in 2004</a:t>
            </a:r>
          </a:p>
          <a:p>
            <a:r>
              <a:rPr lang="en-US" dirty="0" smtClean="0"/>
              <a:t>Using palpation alone as a screening method was abolished </a:t>
            </a:r>
          </a:p>
          <a:p>
            <a:r>
              <a:rPr lang="en-US" dirty="0" smtClean="0"/>
              <a:t>Pink Ribbon Festival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6172200"/>
            <a:ext cx="6019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US National Library of Medicine: www.ncbi.nlm.nih.gov </a:t>
            </a:r>
            <a:endParaRPr lang="en-US" dirty="0"/>
          </a:p>
        </p:txBody>
      </p:sp>
      <p:pic>
        <p:nvPicPr>
          <p:cNvPr id="8194" name="Picture 2" descr="C:\Documents and Settings\student\Local Settings\Temporary Internet Files\Content.IE5\HHP2FB7Z\MP90044248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3810000"/>
            <a:ext cx="2362200" cy="20986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Prevention for Prostate Cancer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2001 only 14.7% municipalities used PSA testing</a:t>
            </a:r>
          </a:p>
          <a:p>
            <a:r>
              <a:rPr lang="en-US" dirty="0" smtClean="0"/>
              <a:t>Japanese Association of Urology recommends screening for men over the age of 50</a:t>
            </a:r>
          </a:p>
          <a:p>
            <a:r>
              <a:rPr lang="en-US" dirty="0" smtClean="0"/>
              <a:t>If there is a family history of prostate cancer it is recommended to start screening at age 50</a:t>
            </a:r>
          </a:p>
          <a:p>
            <a:endParaRPr lang="en-US" dirty="0"/>
          </a:p>
        </p:txBody>
      </p:sp>
      <p:pic>
        <p:nvPicPr>
          <p:cNvPr id="7169" name="Picture 1" descr="C:\Documents and Settings\student\Local Settings\Temporary Internet Files\Content.IE5\HHP2FB7Z\MP90044228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4343400"/>
            <a:ext cx="2946400" cy="2209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tock Photo - first prostate &#10;exam. fotosearch &#10;- search stock &#10;photos, pictures, &#10;wall murals, images, &#10;and photo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0" y="457200"/>
            <a:ext cx="3333750" cy="2409826"/>
          </a:xfrm>
          <a:prstGeom prst="rect">
            <a:avLst/>
          </a:prstGeom>
          <a:noFill/>
        </p:spPr>
      </p:pic>
      <p:pic>
        <p:nvPicPr>
          <p:cNvPr id="32770" name="Picture 2" descr="http://haruth.com/mammogra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2667000"/>
            <a:ext cx="2657475" cy="3701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1746" name="Picture 2" descr="http://image3.examiner.com/images/blog/EXID2593/slideshows/mammogram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838200"/>
            <a:ext cx="5532329" cy="4038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4724400" cy="477933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Island nation located off the east coast of Korea</a:t>
            </a:r>
          </a:p>
          <a:p>
            <a:r>
              <a:rPr lang="en-US" dirty="0" smtClean="0"/>
              <a:t>Terrain: Rugged, Mountainous Islands</a:t>
            </a:r>
          </a:p>
          <a:p>
            <a:r>
              <a:rPr lang="en-US" dirty="0" smtClean="0"/>
              <a:t>Climate: Subtropical to temperate</a:t>
            </a:r>
            <a:endParaRPr lang="en-US" dirty="0" smtClean="0"/>
          </a:p>
          <a:p>
            <a:r>
              <a:rPr lang="en-US" dirty="0" smtClean="0"/>
              <a:t>Area of Land and Water: 145,902 sq/miles (about 11% smaller than California)</a:t>
            </a:r>
          </a:p>
          <a:p>
            <a:r>
              <a:rPr lang="en-US" dirty="0" smtClean="0"/>
              <a:t>Capital City: Tokyo</a:t>
            </a:r>
          </a:p>
          <a:p>
            <a:r>
              <a:rPr lang="en-US" dirty="0" smtClean="0"/>
              <a:t>Government: Constitutional Monarchy with a Parliamentary Government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743200" y="6172200"/>
            <a:ext cx="5562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U.S. Department of State: www.state.gov </a:t>
            </a:r>
            <a:endParaRPr lang="en-US" sz="1200" dirty="0"/>
          </a:p>
        </p:txBody>
      </p:sp>
      <p:pic>
        <p:nvPicPr>
          <p:cNvPr id="27649" name="Picture 1" descr="C:\Documents and Settings\student\Local Settings\Temporary Internet Files\Content.IE5\HHP2FB7Z\MC900444595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2133600"/>
            <a:ext cx="2412576" cy="3124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Snapshot of the Japanese Population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Population: 128,056,000</a:t>
            </a:r>
            <a:r>
              <a:rPr lang="en-US" baseline="30000" dirty="0" smtClean="0"/>
              <a:t>1</a:t>
            </a:r>
            <a:endParaRPr lang="en-US" dirty="0" smtClean="0"/>
          </a:p>
          <a:p>
            <a:r>
              <a:rPr lang="en-US" dirty="0" smtClean="0"/>
              <a:t>Female: 62,360,000</a:t>
            </a:r>
            <a:r>
              <a:rPr lang="en-US" baseline="30000" dirty="0" smtClean="0"/>
              <a:t>1</a:t>
            </a:r>
            <a:endParaRPr lang="en-US" dirty="0" smtClean="0"/>
          </a:p>
          <a:p>
            <a:r>
              <a:rPr lang="en-US" dirty="0" smtClean="0"/>
              <a:t>Males: 65,697,000</a:t>
            </a:r>
            <a:r>
              <a:rPr lang="en-US" baseline="30000" dirty="0" smtClean="0"/>
              <a:t>1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Age 65+: 23.1%</a:t>
            </a:r>
            <a:r>
              <a:rPr lang="en-US" baseline="30000" dirty="0" smtClean="0"/>
              <a:t>1</a:t>
            </a:r>
            <a:endParaRPr lang="en-US" dirty="0" smtClean="0"/>
          </a:p>
          <a:p>
            <a:endParaRPr lang="en-US" sz="1050" dirty="0" smtClean="0"/>
          </a:p>
          <a:p>
            <a:r>
              <a:rPr lang="en-US" dirty="0" smtClean="0"/>
              <a:t>Median Age:  44.8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 lvl="1"/>
            <a:r>
              <a:rPr lang="en-US" sz="1700" dirty="0" smtClean="0"/>
              <a:t>Median Age Male: 43.2</a:t>
            </a:r>
          </a:p>
          <a:p>
            <a:pPr lvl="1"/>
            <a:r>
              <a:rPr lang="en-US" sz="1700" dirty="0" smtClean="0"/>
              <a:t>Median Age Females: 46.7</a:t>
            </a:r>
          </a:p>
          <a:p>
            <a:endParaRPr lang="en-US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62000" y="5791201"/>
            <a:ext cx="5943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 smtClean="0"/>
              <a:t>1</a:t>
            </a:r>
            <a:r>
              <a:rPr lang="en-US" sz="1400" dirty="0" smtClean="0"/>
              <a:t>Country Health Information Profiles 2009 and 2011 on World Health Organization: Western Pacific Region at </a:t>
            </a:r>
            <a:r>
              <a:rPr lang="en-US" sz="1400" dirty="0" smtClean="0">
                <a:hlinkClick r:id="rId2"/>
              </a:rPr>
              <a:t>www.wpro.who.int</a:t>
            </a:r>
            <a:endParaRPr lang="en-US" sz="1400" dirty="0" smtClean="0"/>
          </a:p>
          <a:p>
            <a:r>
              <a:rPr lang="en-US" sz="1400" baseline="30000" dirty="0" smtClean="0"/>
              <a:t>2</a:t>
            </a:r>
            <a:r>
              <a:rPr lang="en-US" sz="1400" dirty="0" smtClean="0"/>
              <a:t>CIA World Fact Book: </a:t>
            </a:r>
            <a:r>
              <a:rPr lang="en-US" sz="1400" dirty="0" smtClean="0">
                <a:hlinkClick r:id="rId3"/>
              </a:rPr>
              <a:t>www.cia.gov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pic>
        <p:nvPicPr>
          <p:cNvPr id="5124" name="Picture 4" descr="Map and flag of Japa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1828800"/>
            <a:ext cx="314325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Demographics of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4953000" cy="484632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Life Expectancy in Japan is among highest in the world</a:t>
            </a:r>
          </a:p>
          <a:p>
            <a:pPr>
              <a:buNone/>
            </a:pPr>
            <a:endParaRPr lang="en-US" sz="800" dirty="0" smtClean="0"/>
          </a:p>
          <a:p>
            <a:r>
              <a:rPr lang="en-US" sz="2400" dirty="0" smtClean="0"/>
              <a:t>Life </a:t>
            </a:r>
            <a:r>
              <a:rPr lang="en-US" sz="2400" dirty="0" smtClean="0"/>
              <a:t>Expectancy (male): </a:t>
            </a:r>
            <a:r>
              <a:rPr lang="en-US" sz="2400" dirty="0" smtClean="0"/>
              <a:t>79.59</a:t>
            </a:r>
            <a:r>
              <a:rPr lang="en-US" sz="2400" baseline="30000" dirty="0" smtClean="0"/>
              <a:t>1</a:t>
            </a:r>
          </a:p>
          <a:p>
            <a:endParaRPr lang="en-US" sz="800" dirty="0" smtClean="0"/>
          </a:p>
          <a:p>
            <a:r>
              <a:rPr lang="en-US" sz="2400" dirty="0" smtClean="0"/>
              <a:t>Life Expectancy (female): </a:t>
            </a:r>
            <a:r>
              <a:rPr lang="en-US" sz="2400" dirty="0" smtClean="0"/>
              <a:t>86.44</a:t>
            </a:r>
            <a:r>
              <a:rPr lang="en-US" sz="2400" baseline="30000" dirty="0" smtClean="0"/>
              <a:t>1</a:t>
            </a:r>
          </a:p>
          <a:p>
            <a:pPr>
              <a:buNone/>
            </a:pPr>
            <a:endParaRPr lang="en-US" sz="800" baseline="30000" dirty="0" smtClean="0"/>
          </a:p>
          <a:p>
            <a:r>
              <a:rPr lang="en-US" sz="2400" dirty="0" smtClean="0"/>
              <a:t>Religions: Shinto and Buddhist, Christian and other</a:t>
            </a:r>
          </a:p>
          <a:p>
            <a:pPr lvl="1">
              <a:buNone/>
            </a:pPr>
            <a:endParaRPr lang="en-US" sz="105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066800" y="57150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aseline="30000" dirty="0" smtClean="0"/>
              <a:t>1</a:t>
            </a:r>
            <a:r>
              <a:rPr lang="en-US" sz="1200" dirty="0" smtClean="0"/>
              <a:t>Country Health Information Profiles 2009 and 2011 on World Health Organization: Western Pacific Region at </a:t>
            </a:r>
            <a:r>
              <a:rPr lang="en-US" sz="1200" dirty="0" smtClean="0">
                <a:hlinkClick r:id="rId3"/>
              </a:rPr>
              <a:t>www.wpro.who.int</a:t>
            </a:r>
            <a:endParaRPr lang="en-US" sz="1200" dirty="0" smtClean="0"/>
          </a:p>
        </p:txBody>
      </p:sp>
      <p:pic>
        <p:nvPicPr>
          <p:cNvPr id="14338" name="Picture 2" descr="C:\Documents and Settings\student\Local Settings\Temporary Internet Files\Content.IE5\HHP2FB7Z\MP900314209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1828800"/>
            <a:ext cx="1795272" cy="27690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Japanese Economic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Gross Domestic Product Per Capita: $35,200</a:t>
            </a:r>
          </a:p>
          <a:p>
            <a:pPr lvl="1"/>
            <a:r>
              <a:rPr lang="en-US" dirty="0" smtClean="0"/>
              <a:t>Japan’s economy is the 3</a:t>
            </a:r>
            <a:r>
              <a:rPr lang="en-US" baseline="30000" dirty="0" smtClean="0"/>
              <a:t>rd</a:t>
            </a:r>
            <a:r>
              <a:rPr lang="en-US" dirty="0" smtClean="0"/>
              <a:t> largest in the world</a:t>
            </a:r>
          </a:p>
          <a:p>
            <a:pPr>
              <a:buNone/>
            </a:pPr>
            <a:endParaRPr lang="en-US" sz="800" dirty="0" smtClean="0"/>
          </a:p>
          <a:p>
            <a:r>
              <a:rPr lang="en-US" dirty="0" smtClean="0"/>
              <a:t>Unemployment Rate: 4.6%</a:t>
            </a:r>
          </a:p>
          <a:p>
            <a:endParaRPr lang="en-US" sz="800" dirty="0" smtClean="0"/>
          </a:p>
          <a:p>
            <a:r>
              <a:rPr lang="en-US" dirty="0" smtClean="0"/>
              <a:t>Population Below Poverty Level: 16%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62200" y="6172200"/>
            <a:ext cx="4191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CIA World Fact Book: </a:t>
            </a:r>
            <a:r>
              <a:rPr lang="en-US" dirty="0" smtClean="0">
                <a:hlinkClick r:id="rId2"/>
              </a:rPr>
              <a:t>www.cia.gov</a:t>
            </a:r>
            <a:endParaRPr lang="en-US" dirty="0" smtClean="0"/>
          </a:p>
        </p:txBody>
      </p:sp>
      <p:pic>
        <p:nvPicPr>
          <p:cNvPr id="2051" name="Picture 3" descr="C:\Documents and Settings\student\Local Settings\Temporary Internet Files\Content.IE5\HHP2FB7Z\MP90040326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4038600"/>
            <a:ext cx="2895600" cy="1929646"/>
          </a:xfrm>
          <a:prstGeom prst="rect">
            <a:avLst/>
          </a:prstGeom>
          <a:noFill/>
        </p:spPr>
      </p:pic>
      <p:pic>
        <p:nvPicPr>
          <p:cNvPr id="2052" name="Picture 4" descr="C:\Documents and Settings\student\Local Settings\Temporary Internet Files\Content.IE5\KIMU95AI\MC900293184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47800" y="4038600"/>
            <a:ext cx="1473098" cy="17922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Japan’s Health Care System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Universal Health Care structure</a:t>
            </a:r>
          </a:p>
          <a:p>
            <a:r>
              <a:rPr lang="en-US" sz="2400" dirty="0" smtClean="0"/>
              <a:t>Monthly premiums are based on salaries</a:t>
            </a:r>
          </a:p>
          <a:p>
            <a:r>
              <a:rPr lang="en-US" sz="2400" dirty="0" smtClean="0"/>
              <a:t>There is no family doctor system in Japan – they may go to any physician or specialist they chose</a:t>
            </a:r>
          </a:p>
          <a:p>
            <a:r>
              <a:rPr lang="en-US" sz="2400" dirty="0" smtClean="0"/>
              <a:t>Focus is on preventative medicine with emphasis on early detection</a:t>
            </a:r>
          </a:p>
          <a:p>
            <a:pPr lvl="1"/>
            <a:r>
              <a:rPr lang="en-US" dirty="0" smtClean="0"/>
              <a:t>Improving and maintaining healthy dietary habits</a:t>
            </a:r>
          </a:p>
          <a:p>
            <a:pPr lvl="1"/>
            <a:r>
              <a:rPr lang="en-US" dirty="0" smtClean="0"/>
              <a:t>Promoting exercise</a:t>
            </a:r>
          </a:p>
          <a:p>
            <a:pPr lvl="1"/>
            <a:r>
              <a:rPr lang="en-US" dirty="0" smtClean="0"/>
              <a:t>Promotion of rest and sleep</a:t>
            </a:r>
          </a:p>
          <a:p>
            <a:pPr lvl="1"/>
            <a:r>
              <a:rPr lang="en-US" dirty="0" smtClean="0"/>
              <a:t>Enforcing smoke-free policies for public areas, and encouraging education on smoking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3048000" y="6172200"/>
            <a:ext cx="304800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Allianz: www.allianzworldwide care.com</a:t>
            </a:r>
          </a:p>
          <a:p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Japan’s Health Care System Statistics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91400" cy="485553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Number of Physicians per 1000 = 2.25</a:t>
            </a:r>
            <a:r>
              <a:rPr lang="en-US" sz="2400" baseline="30000" dirty="0" smtClean="0"/>
              <a:t>1</a:t>
            </a:r>
            <a:endParaRPr lang="en-US" sz="2400" dirty="0" smtClean="0"/>
          </a:p>
          <a:p>
            <a:r>
              <a:rPr lang="en-US" sz="2400" dirty="0" smtClean="0"/>
              <a:t>Number of Nurses per 1000 = 10.15</a:t>
            </a:r>
            <a:r>
              <a:rPr lang="en-US" sz="2400" baseline="30000" dirty="0" smtClean="0"/>
              <a:t>1</a:t>
            </a:r>
            <a:endParaRPr lang="en-US" sz="2400" dirty="0" smtClean="0"/>
          </a:p>
          <a:p>
            <a:r>
              <a:rPr lang="en-US" sz="2400" dirty="0" smtClean="0"/>
              <a:t>Health Expenditure: 9.3% of GDP</a:t>
            </a:r>
            <a:r>
              <a:rPr lang="en-US" sz="2400" baseline="30000" dirty="0" smtClean="0"/>
              <a:t>2</a:t>
            </a:r>
          </a:p>
          <a:p>
            <a:r>
              <a:rPr lang="en-US" sz="2400" dirty="0" smtClean="0"/>
              <a:t>Japanese have consultations with a doctor on average 14.4 per person per year (U.S. average is 8.9!)</a:t>
            </a:r>
          </a:p>
          <a:p>
            <a:r>
              <a:rPr lang="en-US" sz="2400" dirty="0" smtClean="0"/>
              <a:t>Japan has the highest average                       length of hospital stays at 34.7                        days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5688449"/>
            <a:ext cx="5562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aseline="30000" dirty="0" smtClean="0"/>
              <a:t>1</a:t>
            </a:r>
            <a:r>
              <a:rPr lang="en-US" sz="1400" dirty="0" smtClean="0"/>
              <a:t>Country Health Information Profiles 2009 and 2011 on World Health Organization: Western Pacific Region at </a:t>
            </a:r>
            <a:r>
              <a:rPr lang="en-US" sz="1400" dirty="0" smtClean="0">
                <a:hlinkClick r:id="rId2"/>
              </a:rPr>
              <a:t>www.wpro.who.int</a:t>
            </a:r>
            <a:endParaRPr lang="en-US" sz="1400" dirty="0" smtClean="0"/>
          </a:p>
          <a:p>
            <a:r>
              <a:rPr lang="en-US" sz="1400" baseline="30000" dirty="0" smtClean="0"/>
              <a:t>2</a:t>
            </a:r>
            <a:r>
              <a:rPr lang="en-US" sz="1400" dirty="0" smtClean="0"/>
              <a:t>CIA World Fact Book: </a:t>
            </a:r>
            <a:r>
              <a:rPr lang="en-US" sz="1400" dirty="0" smtClean="0">
                <a:hlinkClick r:id="rId3"/>
              </a:rPr>
              <a:t>www.cia.gov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</p:txBody>
      </p:sp>
      <p:pic>
        <p:nvPicPr>
          <p:cNvPr id="3078" name="Picture 6" descr="http://photos3.fotosearch.com/bthumb/UNA/UNA274/u1212201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3999" y="4038600"/>
            <a:ext cx="2292741" cy="1524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Breast Cancer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Breast cancer is on the rise in Japan, some blame birth control pills and a Western diet for the increase</a:t>
            </a:r>
          </a:p>
          <a:p>
            <a:r>
              <a:rPr lang="en-US" sz="2000" dirty="0" smtClean="0"/>
              <a:t>Number of Incidence of Breast Cancer in Japan in 2005: 50,695</a:t>
            </a:r>
          </a:p>
          <a:p>
            <a:r>
              <a:rPr lang="en-US" sz="2000" dirty="0" smtClean="0"/>
              <a:t>Japanese </a:t>
            </a:r>
            <a:r>
              <a:rPr lang="en-US" sz="2000" dirty="0" smtClean="0"/>
              <a:t>Mortality Rate from all Cancers: </a:t>
            </a:r>
            <a:r>
              <a:rPr lang="en-US" sz="2000" dirty="0" smtClean="0"/>
              <a:t>344,105</a:t>
            </a:r>
            <a:r>
              <a:rPr lang="en-US" sz="2000" baseline="30000" dirty="0" smtClean="0"/>
              <a:t>1</a:t>
            </a:r>
          </a:p>
          <a:p>
            <a:pPr lvl="1"/>
            <a:r>
              <a:rPr lang="en-US" sz="1700" dirty="0" smtClean="0"/>
              <a:t>Cancer is the leading cause of death in Japan since 1981</a:t>
            </a:r>
            <a:endParaRPr lang="en-US" sz="1700" dirty="0" smtClean="0"/>
          </a:p>
          <a:p>
            <a:endParaRPr lang="en-US" sz="1050" dirty="0" smtClean="0"/>
          </a:p>
          <a:p>
            <a:r>
              <a:rPr lang="en-US" sz="2000" dirty="0" smtClean="0"/>
              <a:t>Mortality Rate due to Breast Cancer: 12,008</a:t>
            </a:r>
            <a:r>
              <a:rPr lang="en-US" sz="2000" baseline="30000" dirty="0" smtClean="0"/>
              <a:t>1</a:t>
            </a:r>
            <a:endParaRPr lang="en-US" sz="2000" dirty="0" smtClean="0"/>
          </a:p>
          <a:p>
            <a:pPr lvl="1"/>
            <a:r>
              <a:rPr lang="en-US" sz="2000" dirty="0" smtClean="0"/>
              <a:t>Male: 90</a:t>
            </a:r>
          </a:p>
          <a:p>
            <a:pPr lvl="1"/>
            <a:r>
              <a:rPr lang="en-US" sz="2000" dirty="0" smtClean="0"/>
              <a:t>Female: </a:t>
            </a:r>
            <a:r>
              <a:rPr lang="en-US" sz="2000" dirty="0" smtClean="0"/>
              <a:t>11,918</a:t>
            </a:r>
          </a:p>
          <a:p>
            <a:pPr>
              <a:buNone/>
            </a:pPr>
            <a:endParaRPr lang="en-US" sz="1050" dirty="0" smtClean="0"/>
          </a:p>
          <a:p>
            <a:r>
              <a:rPr lang="en-US" sz="2000" dirty="0" smtClean="0"/>
              <a:t>Pre-menopausal </a:t>
            </a:r>
            <a:r>
              <a:rPr lang="en-US" sz="2000" dirty="0" smtClean="0"/>
              <a:t>Breast Cancer is more common in Japan, in western countries Post-menopausal occurs more often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6019800"/>
            <a:ext cx="4572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50" baseline="30000" dirty="0" smtClean="0"/>
              <a:t>1</a:t>
            </a:r>
            <a:r>
              <a:rPr lang="en-US" sz="1050" dirty="0" smtClean="0"/>
              <a:t>Country Health Information Profiles 2009 and 2011 on World Health Organization: Western Pacific Region at </a:t>
            </a:r>
            <a:r>
              <a:rPr lang="en-US" sz="1050" dirty="0" smtClean="0">
                <a:hlinkClick r:id="rId2"/>
              </a:rPr>
              <a:t>www.wpro.who.int</a:t>
            </a:r>
            <a:endParaRPr lang="en-US" sz="1050" dirty="0" smtClean="0"/>
          </a:p>
        </p:txBody>
      </p:sp>
      <p:pic>
        <p:nvPicPr>
          <p:cNvPr id="13313" name="Picture 1" descr="C:\Documents and Settings\student\Local Settings\Temporary Internet Files\Content.IE5\IVNU1LRE\MC90043472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3733800"/>
            <a:ext cx="1447800" cy="1447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Prostate Cancer in Japan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Number of Incidence of </a:t>
            </a:r>
            <a:r>
              <a:rPr lang="en-US" sz="2000" dirty="0" smtClean="0"/>
              <a:t>Prostate </a:t>
            </a:r>
            <a:r>
              <a:rPr lang="en-US" sz="2000" dirty="0" smtClean="0"/>
              <a:t>Cancer in Japan in 2005: </a:t>
            </a:r>
            <a:r>
              <a:rPr lang="en-US" sz="2000" dirty="0" smtClean="0"/>
              <a:t>42,997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Japan has some of the lowest rates of Prostate Cancer worldwide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Mortality </a:t>
            </a:r>
            <a:r>
              <a:rPr lang="en-US" sz="2000" dirty="0" smtClean="0"/>
              <a:t>Rate due to Prostate Cancer: </a:t>
            </a:r>
            <a:r>
              <a:rPr lang="en-US" sz="2000" dirty="0" smtClean="0"/>
              <a:t>9</a:t>
            </a:r>
            <a:r>
              <a:rPr lang="en-US" sz="1700" dirty="0" smtClean="0"/>
              <a:t>,</a:t>
            </a:r>
            <a:r>
              <a:rPr lang="en-US" sz="2000" dirty="0" smtClean="0"/>
              <a:t>264</a:t>
            </a:r>
            <a:endParaRPr lang="en-US" sz="1700" dirty="0" smtClean="0"/>
          </a:p>
          <a:p>
            <a:pPr lvl="1"/>
            <a:r>
              <a:rPr lang="en-US" sz="1400" dirty="0" smtClean="0"/>
              <a:t>Accounting for 4.7% of  all Cancer related deaths in Japan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524000" y="5943600"/>
            <a:ext cx="5029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50" dirty="0" smtClean="0"/>
              <a:t>The Japanese Guideline for Prostate Cancer at </a:t>
            </a:r>
            <a:r>
              <a:rPr lang="en-US" sz="1050" dirty="0" smtClean="0">
                <a:hlinkClick r:id="rId2"/>
              </a:rPr>
              <a:t>www.medicalnewstoday.com</a:t>
            </a:r>
            <a:endParaRPr lang="en-US" sz="1050" dirty="0" smtClean="0"/>
          </a:p>
          <a:p>
            <a:r>
              <a:rPr lang="en-US" sz="1050" dirty="0" smtClean="0"/>
              <a:t>http://ganjoho.jp/data/public/statistics/backnumber/2010/files/data04.pdf</a:t>
            </a:r>
          </a:p>
          <a:p>
            <a:endParaRPr lang="en-US" sz="1050" dirty="0" smtClean="0"/>
          </a:p>
          <a:p>
            <a:endParaRPr lang="en-US" sz="1050" dirty="0"/>
          </a:p>
        </p:txBody>
      </p:sp>
      <p:pic>
        <p:nvPicPr>
          <p:cNvPr id="4099" name="Picture 3" descr="C:\Documents and Settings\student\Local Settings\Temporary Internet Files\Content.IE5\HHP2FB7Z\MC900432692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3581400"/>
            <a:ext cx="1599972" cy="15999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ustom 4">
      <a:dk1>
        <a:srgbClr val="FF0000"/>
      </a:dk1>
      <a:lt1>
        <a:sysClr val="window" lastClr="FFFFFF"/>
      </a:lt1>
      <a:dk2>
        <a:srgbClr val="575F6D"/>
      </a:dk2>
      <a:lt2>
        <a:srgbClr val="DCDEE3"/>
      </a:lt2>
      <a:accent1>
        <a:srgbClr val="FF0000"/>
      </a:accent1>
      <a:accent2>
        <a:srgbClr val="B9BEC7"/>
      </a:accent2>
      <a:accent3>
        <a:srgbClr val="B32C16"/>
      </a:accent3>
      <a:accent4>
        <a:srgbClr val="B32C16"/>
      </a:accent4>
      <a:accent5>
        <a:srgbClr val="AEBAD5"/>
      </a:accent5>
      <a:accent6>
        <a:srgbClr val="777C84"/>
      </a:accent6>
      <a:hlink>
        <a:srgbClr val="FF0000"/>
      </a:hlink>
      <a:folHlink>
        <a:srgbClr val="0000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263</TotalTime>
  <Words>839</Words>
  <Application>Microsoft Office PowerPoint</Application>
  <PresentationFormat>On-screen Show (4:3)</PresentationFormat>
  <Paragraphs>118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Opulent</vt:lpstr>
      <vt:lpstr>An Assessment of Breast and Prostate Cancer in  Japan</vt:lpstr>
      <vt:lpstr>Japan</vt:lpstr>
      <vt:lpstr>Snapshot of the Japanese Population</vt:lpstr>
      <vt:lpstr>Demographics of Japan</vt:lpstr>
      <vt:lpstr>Japanese Economic Status</vt:lpstr>
      <vt:lpstr>Japan’s Health Care System Overview</vt:lpstr>
      <vt:lpstr>Japan’s Health Care System Statistics</vt:lpstr>
      <vt:lpstr>Breast Cancer in Japan</vt:lpstr>
      <vt:lpstr>Prostate Cancer in Japan</vt:lpstr>
      <vt:lpstr>Treatment for Breast Cancer in Japan</vt:lpstr>
      <vt:lpstr>Treatment for Prostate Cancer in Japan</vt:lpstr>
      <vt:lpstr>Cost of Breast and Prostate Cancer in Japan</vt:lpstr>
      <vt:lpstr>What Does Japan do for cancer prevention overall</vt:lpstr>
      <vt:lpstr>Breast Cancer Prevention in Japan</vt:lpstr>
      <vt:lpstr>Prevention for Prostate Cancer in Japan</vt:lpstr>
      <vt:lpstr>Slide 16</vt:lpstr>
      <vt:lpstr>Slide 17</vt:lpstr>
    </vt:vector>
  </TitlesOfParts>
  <Company>Firelands Regional Medical Center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Assessment of Breast and Prostate Cancer in  Japan</dc:title>
  <dc:creator>admin</dc:creator>
  <cp:lastModifiedBy>admin</cp:lastModifiedBy>
  <cp:revision>46</cp:revision>
  <dcterms:created xsi:type="dcterms:W3CDTF">2012-07-20T18:19:54Z</dcterms:created>
  <dcterms:modified xsi:type="dcterms:W3CDTF">2012-07-20T22:43:26Z</dcterms:modified>
</cp:coreProperties>
</file>