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60" r:id="rId6"/>
    <p:sldId id="261" r:id="rId7"/>
    <p:sldId id="264" r:id="rId8"/>
    <p:sldId id="265" r:id="rId9"/>
    <p:sldId id="263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>
        <p:scale>
          <a:sx n="50" d="100"/>
          <a:sy n="50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DB6A744-7B72-462E-889D-06E95593A23B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D8C43A8-AA3E-44EE-8F0C-0ABFE32617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A744-7B72-462E-889D-06E95593A23B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43A8-AA3E-44EE-8F0C-0ABFE32617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A744-7B72-462E-889D-06E95593A23B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43A8-AA3E-44EE-8F0C-0ABFE32617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DB6A744-7B72-462E-889D-06E95593A23B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43A8-AA3E-44EE-8F0C-0ABFE32617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DB6A744-7B72-462E-889D-06E95593A23B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D8C43A8-AA3E-44EE-8F0C-0ABFE32617B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DB6A744-7B72-462E-889D-06E95593A23B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D8C43A8-AA3E-44EE-8F0C-0ABFE32617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DB6A744-7B72-462E-889D-06E95593A23B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D8C43A8-AA3E-44EE-8F0C-0ABFE32617B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A744-7B72-462E-889D-06E95593A23B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43A8-AA3E-44EE-8F0C-0ABFE32617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DB6A744-7B72-462E-889D-06E95593A23B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D8C43A8-AA3E-44EE-8F0C-0ABFE32617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DB6A744-7B72-462E-889D-06E95593A23B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D8C43A8-AA3E-44EE-8F0C-0ABFE32617B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DB6A744-7B72-462E-889D-06E95593A23B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D8C43A8-AA3E-44EE-8F0C-0ABFE32617B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DB6A744-7B72-462E-889D-06E95593A23B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D8C43A8-AA3E-44EE-8F0C-0ABFE32617B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-381000"/>
            <a:ext cx="8062912" cy="1470025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HIV &amp; AIDS in Kenya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219200"/>
            <a:ext cx="8062912" cy="1752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Globalization in Health Care</a:t>
            </a:r>
          </a:p>
          <a:p>
            <a:endParaRPr lang="en-US" sz="3600" dirty="0"/>
          </a:p>
          <a:p>
            <a:r>
              <a:rPr lang="en-US" dirty="0" smtClean="0"/>
              <a:t>Andrea Myers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2008772"/>
            <a:ext cx="3697087" cy="4392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36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83208"/>
          </a:xfrm>
        </p:spPr>
        <p:txBody>
          <a:bodyPr>
            <a:normAutofit/>
          </a:bodyPr>
          <a:lstStyle/>
          <a:p>
            <a:r>
              <a:rPr lang="en-US" dirty="0" smtClean="0"/>
              <a:t>http://www.bu.edu/cghd/projects/costs-and-outcomes-of-hivaids-treatment-in-kenya/</a:t>
            </a:r>
          </a:p>
          <a:p>
            <a:r>
              <a:rPr lang="en-US" dirty="0" smtClean="0"/>
              <a:t>http://hivinsite.ucsf.edu/global?page=cr09-ke-00</a:t>
            </a:r>
          </a:p>
          <a:p>
            <a:r>
              <a:rPr lang="en-US" dirty="0" smtClean="0"/>
              <a:t>http://www.who.int/hiv/HIVCP_KEN.pdf</a:t>
            </a:r>
          </a:p>
          <a:p>
            <a:r>
              <a:rPr lang="en-US" dirty="0"/>
              <a:t>http://</a:t>
            </a:r>
            <a:r>
              <a:rPr lang="en-US" dirty="0" smtClean="0"/>
              <a:t>www.kenyaaidsinstitute.org/hivtreatment.html</a:t>
            </a:r>
          </a:p>
          <a:p>
            <a:r>
              <a:rPr lang="en-US" dirty="0"/>
              <a:t>http://www.avert.org/hiv-aids-kenya.htm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0960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 dirty="0" smtClean="0">
                <a:sym typeface="Wingdings" pitchFamily="2" charset="2"/>
              </a:rPr>
              <a:t/>
            </a:r>
            <a:br>
              <a:rPr lang="en-US" sz="7200" dirty="0" smtClean="0">
                <a:sym typeface="Wingdings" pitchFamily="2" charset="2"/>
              </a:rPr>
            </a:br>
            <a:r>
              <a:rPr lang="en-US" sz="7200" dirty="0">
                <a:sym typeface="Wingdings" pitchFamily="2" charset="2"/>
              </a:rPr>
              <a:t/>
            </a:r>
            <a:br>
              <a:rPr lang="en-US" sz="7200" dirty="0">
                <a:sym typeface="Wingdings" pitchFamily="2" charset="2"/>
              </a:rPr>
            </a:br>
            <a:r>
              <a:rPr lang="en-US" sz="7200" dirty="0" smtClean="0">
                <a:sym typeface="Wingdings" pitchFamily="2" charset="2"/>
              </a:rPr>
              <a:t/>
            </a:r>
            <a:br>
              <a:rPr lang="en-US" sz="7200" dirty="0" smtClean="0">
                <a:sym typeface="Wingdings" pitchFamily="2" charset="2"/>
              </a:rPr>
            </a:br>
            <a:r>
              <a:rPr lang="en-US" sz="7200" dirty="0">
                <a:sym typeface="Wingdings" pitchFamily="2" charset="2"/>
              </a:rPr>
              <a:t/>
            </a:r>
            <a:br>
              <a:rPr lang="en-US" sz="7200" dirty="0">
                <a:sym typeface="Wingdings" pitchFamily="2" charset="2"/>
              </a:rPr>
            </a:br>
            <a:r>
              <a:rPr lang="en-US" sz="7200" dirty="0" smtClean="0">
                <a:sym typeface="Wingdings" pitchFamily="2" charset="2"/>
              </a:rPr>
              <a:t>	</a:t>
            </a:r>
            <a:r>
              <a:rPr lang="en-US" sz="7200" dirty="0" smtClean="0"/>
              <a:t>The End	</a:t>
            </a:r>
            <a:r>
              <a:rPr lang="en-US" sz="7200" dirty="0" smtClean="0">
                <a:sym typeface="Wingdings" pitchFamily="2" charset="2"/>
              </a:rPr>
              <a:t>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076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about HIV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1"/>
            <a:ext cx="4038600" cy="4876800"/>
          </a:xfrm>
        </p:spPr>
        <p:txBody>
          <a:bodyPr>
            <a:noAutofit/>
          </a:bodyPr>
          <a:lstStyle/>
          <a:p>
            <a:r>
              <a:rPr lang="en-US" sz="1600" dirty="0" smtClean="0"/>
              <a:t>HIV is a disease with many stages. People with HIV may have no symptoms, a few symptoms, or many serious symptoms.</a:t>
            </a:r>
            <a:endParaRPr lang="en-US" sz="1600" dirty="0" smtClean="0"/>
          </a:p>
          <a:p>
            <a:r>
              <a:rPr lang="en-US" sz="1600" dirty="0" smtClean="0"/>
              <a:t>People can have HIV for many years without feeling or looking sick. They may no even know they have HIV.  However they can still pass on the virus.</a:t>
            </a:r>
            <a:endParaRPr lang="en-US" sz="1600" dirty="0" smtClean="0"/>
          </a:p>
          <a:p>
            <a:pPr marL="64008" indent="0">
              <a:buNone/>
            </a:pPr>
            <a:r>
              <a:rPr lang="en-US" sz="1600" dirty="0" smtClean="0"/>
              <a:t>You are at risk if you:</a:t>
            </a:r>
          </a:p>
          <a:p>
            <a:r>
              <a:rPr lang="en-US" sz="1600" dirty="0"/>
              <a:t>H</a:t>
            </a:r>
            <a:r>
              <a:rPr lang="en-US" sz="1600" dirty="0" smtClean="0"/>
              <a:t>ave had sex with a man or woman who has had other partners.</a:t>
            </a:r>
          </a:p>
          <a:p>
            <a:r>
              <a:rPr lang="en-US" sz="1600" dirty="0" smtClean="0"/>
              <a:t>Have shared needles</a:t>
            </a:r>
            <a:r>
              <a:rPr lang="en-US" sz="1600" dirty="0"/>
              <a:t> </a:t>
            </a:r>
            <a:r>
              <a:rPr lang="en-US" sz="1600" dirty="0" smtClean="0"/>
              <a:t>to inject drugs, or have had sex with someone who has. </a:t>
            </a:r>
          </a:p>
          <a:p>
            <a:r>
              <a:rPr lang="en-US" sz="1600" dirty="0" smtClean="0"/>
              <a:t>Come in blood to blood contact of infected person.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050" y="990600"/>
            <a:ext cx="4320950" cy="535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002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Symptoms Associated with </a:t>
            </a:r>
            <a:r>
              <a:rPr lang="en-US" sz="3600" dirty="0" smtClean="0"/>
              <a:t>HIV/AIDs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22437"/>
            <a:ext cx="4572000" cy="4525963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dirty="0" smtClean="0"/>
              <a:t>Seroconversion (</a:t>
            </a:r>
            <a:r>
              <a:rPr lang="en-US" dirty="0" smtClean="0"/>
              <a:t>w</a:t>
            </a:r>
            <a:r>
              <a:rPr lang="en-US" dirty="0" smtClean="0"/>
              <a:t>hen HIV-specific antibodies develop) is often mistaken for the FLU:</a:t>
            </a:r>
          </a:p>
          <a:p>
            <a:pPr marL="64008" indent="0">
              <a:buNone/>
            </a:pPr>
            <a:endParaRPr lang="en-US" dirty="0"/>
          </a:p>
          <a:p>
            <a:r>
              <a:rPr lang="en-US" dirty="0" smtClean="0"/>
              <a:t>Weakness/Fatigue</a:t>
            </a:r>
            <a:endParaRPr lang="en-US" dirty="0" smtClean="0"/>
          </a:p>
          <a:p>
            <a:r>
              <a:rPr lang="en-US" dirty="0" smtClean="0"/>
              <a:t>Headache</a:t>
            </a:r>
            <a:endParaRPr lang="en-US" dirty="0" smtClean="0"/>
          </a:p>
          <a:p>
            <a:r>
              <a:rPr lang="en-US" dirty="0"/>
              <a:t>N</a:t>
            </a:r>
            <a:r>
              <a:rPr lang="en-US" dirty="0" smtClean="0"/>
              <a:t>ight </a:t>
            </a:r>
            <a:r>
              <a:rPr lang="en-US" dirty="0" smtClean="0"/>
              <a:t>sweats</a:t>
            </a:r>
          </a:p>
          <a:p>
            <a:r>
              <a:rPr lang="en-US" dirty="0" smtClean="0"/>
              <a:t>Low-grade fever</a:t>
            </a:r>
            <a:endParaRPr lang="en-US" dirty="0" smtClean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3505200" cy="389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264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Demographics in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Population- 41,070,934 - people</a:t>
            </a:r>
          </a:p>
          <a:p>
            <a:r>
              <a:rPr lang="en-US" dirty="0" smtClean="0"/>
              <a:t>Average Age- 18.9 years</a:t>
            </a:r>
          </a:p>
          <a:p>
            <a:r>
              <a:rPr lang="en-US" dirty="0" smtClean="0"/>
              <a:t>Life Expectancy for Females- 60 years</a:t>
            </a:r>
          </a:p>
          <a:p>
            <a:r>
              <a:rPr lang="en-US" dirty="0" smtClean="0"/>
              <a:t>Life Expectancy for Males- 58 years</a:t>
            </a:r>
          </a:p>
          <a:p>
            <a:r>
              <a:rPr lang="en-US" dirty="0" smtClean="0"/>
              <a:t>Population Growth Rate- 2.462%</a:t>
            </a:r>
          </a:p>
        </p:txBody>
      </p:sp>
    </p:spTree>
    <p:extLst>
      <p:ext uri="{BB962C8B-B14F-4D97-AF65-F5344CB8AC3E}">
        <p14:creationId xmlns:p14="http://schemas.microsoft.com/office/powerpoint/2010/main" val="2395500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Health Care in Kenya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Government is the main provider of health services, but the private for profit, and the private-not-for-profit providers also serve a significant proportion of the population.</a:t>
            </a:r>
            <a:endParaRPr lang="en-US" dirty="0" smtClean="0"/>
          </a:p>
          <a:p>
            <a:r>
              <a:rPr lang="en-US" dirty="0" smtClean="0"/>
              <a:t>Hospital Bed Density: 1.4 beds/ 1,000 population (2002) </a:t>
            </a:r>
            <a:endParaRPr lang="en-US" dirty="0" smtClean="0"/>
          </a:p>
          <a:p>
            <a:r>
              <a:rPr lang="en-US" dirty="0" smtClean="0"/>
              <a:t>Physician Density: 0.14 physicians to 1,000 population (2002)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4682729" cy="312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174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Incidence of HIV/AIDS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5195668"/>
          </a:xfrm>
        </p:spPr>
        <p:txBody>
          <a:bodyPr>
            <a:noAutofit/>
          </a:bodyPr>
          <a:lstStyle/>
          <a:p>
            <a:r>
              <a:rPr lang="en-US" sz="3600" dirty="0" smtClean="0"/>
              <a:t>KENYA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981200" y="304800"/>
            <a:ext cx="6858000" cy="6477000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r>
              <a:rPr lang="en-US" sz="4700" dirty="0" smtClean="0"/>
              <a:t>Adult Prevalence Rate:</a:t>
            </a:r>
          </a:p>
          <a:p>
            <a:pPr marL="64008" indent="0">
              <a:buNone/>
            </a:pPr>
            <a:r>
              <a:rPr lang="en-US" sz="4700" dirty="0" smtClean="0"/>
              <a:t>	6.3 % in </a:t>
            </a:r>
            <a:r>
              <a:rPr lang="en-US" sz="4700" dirty="0" smtClean="0"/>
              <a:t>2009</a:t>
            </a:r>
          </a:p>
          <a:p>
            <a:pPr marL="64008" indent="0">
              <a:buNone/>
            </a:pPr>
            <a:endParaRPr lang="en-US" sz="4700" dirty="0" smtClean="0"/>
          </a:p>
          <a:p>
            <a:r>
              <a:rPr lang="en-US" sz="4700" dirty="0" smtClean="0"/>
              <a:t>Number of people living with HIV/AIDS</a:t>
            </a:r>
            <a:r>
              <a:rPr lang="en-US" sz="4700" dirty="0" smtClean="0"/>
              <a:t>:</a:t>
            </a:r>
          </a:p>
          <a:p>
            <a:pPr marL="64008" indent="0">
              <a:buNone/>
            </a:pPr>
            <a:r>
              <a:rPr lang="en-US" sz="4700" dirty="0" smtClean="0"/>
              <a:t>	1.5 Million in </a:t>
            </a:r>
            <a:r>
              <a:rPr lang="en-US" sz="4700" dirty="0" smtClean="0"/>
              <a:t>2009</a:t>
            </a:r>
          </a:p>
          <a:p>
            <a:pPr marL="64008" indent="0">
              <a:buNone/>
            </a:pPr>
            <a:endParaRPr lang="en-US" sz="4700" dirty="0" smtClean="0"/>
          </a:p>
          <a:p>
            <a:r>
              <a:rPr lang="en-US" sz="4700" dirty="0"/>
              <a:t>Number of people on </a:t>
            </a:r>
            <a:r>
              <a:rPr lang="en-US" sz="4700" dirty="0" smtClean="0"/>
              <a:t>ART </a:t>
            </a:r>
          </a:p>
          <a:p>
            <a:pPr marL="64008" indent="0">
              <a:buNone/>
            </a:pPr>
            <a:r>
              <a:rPr lang="en-US" sz="4700" dirty="0"/>
              <a:t> </a:t>
            </a:r>
            <a:r>
              <a:rPr lang="en-US" sz="4700" dirty="0" smtClean="0"/>
              <a:t>   (Anti-retroviral Therapy): </a:t>
            </a:r>
            <a:endParaRPr lang="en-US" sz="4700" dirty="0"/>
          </a:p>
          <a:p>
            <a:pPr marL="64008" indent="0">
              <a:buNone/>
            </a:pPr>
            <a:r>
              <a:rPr lang="en-US" sz="4700" dirty="0"/>
              <a:t> </a:t>
            </a:r>
            <a:r>
              <a:rPr lang="en-US" sz="4700" dirty="0" smtClean="0"/>
              <a:t>         </a:t>
            </a:r>
            <a:r>
              <a:rPr lang="en-US" sz="4700" dirty="0"/>
              <a:t>222,000 </a:t>
            </a:r>
            <a:r>
              <a:rPr lang="en-US" sz="4700" dirty="0" smtClean="0"/>
              <a:t>people in 2009</a:t>
            </a:r>
            <a:endParaRPr lang="en-US" sz="4700" dirty="0"/>
          </a:p>
          <a:p>
            <a:pPr marL="64008" indent="0">
              <a:buNone/>
            </a:pPr>
            <a:r>
              <a:rPr lang="en-US" sz="4700" dirty="0" smtClean="0"/>
              <a:t>             -% </a:t>
            </a:r>
            <a:r>
              <a:rPr lang="en-US" sz="4700" dirty="0"/>
              <a:t>of eligible people living with </a:t>
            </a:r>
            <a:r>
              <a:rPr lang="en-US" sz="4700" dirty="0" smtClean="0"/>
              <a:t>    	   HIV/AIDS </a:t>
            </a:r>
            <a:r>
              <a:rPr lang="en-US" sz="4700" dirty="0"/>
              <a:t>on </a:t>
            </a:r>
            <a:r>
              <a:rPr lang="en-US" sz="4700" dirty="0" smtClean="0"/>
              <a:t>ART:</a:t>
            </a:r>
            <a:endParaRPr lang="en-US" sz="4700" dirty="0"/>
          </a:p>
          <a:p>
            <a:pPr marL="64008" indent="0">
              <a:buNone/>
            </a:pPr>
            <a:r>
              <a:rPr lang="en-US" sz="4700" dirty="0" smtClean="0"/>
              <a:t>    	   50 </a:t>
            </a:r>
            <a:r>
              <a:rPr lang="en-US" sz="4700" dirty="0"/>
              <a:t>in 2009</a:t>
            </a:r>
          </a:p>
          <a:p>
            <a:pPr marL="64008" indent="0">
              <a:buNone/>
            </a:pPr>
            <a:endParaRPr lang="en-US" sz="4700" dirty="0"/>
          </a:p>
          <a:p>
            <a:r>
              <a:rPr lang="en-US" sz="4700" dirty="0"/>
              <a:t>HIV/AIDS Deaths:</a:t>
            </a:r>
          </a:p>
          <a:p>
            <a:pPr marL="64008" indent="0">
              <a:buNone/>
            </a:pPr>
            <a:r>
              <a:rPr lang="en-US" sz="4700" dirty="0"/>
              <a:t>    80,000 people in 2009</a:t>
            </a:r>
          </a:p>
          <a:p>
            <a:pPr marL="64008" indent="0">
              <a:buNone/>
            </a:pPr>
            <a:endParaRPr lang="en-US" sz="4700" dirty="0"/>
          </a:p>
        </p:txBody>
      </p:sp>
    </p:spTree>
    <p:extLst>
      <p:ext uri="{BB962C8B-B14F-4D97-AF65-F5344CB8AC3E}">
        <p14:creationId xmlns:p14="http://schemas.microsoft.com/office/powerpoint/2010/main" val="3623390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572000" cy="4930808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Anti-retroviral therapy</a:t>
            </a:r>
          </a:p>
          <a:p>
            <a:r>
              <a:rPr lang="en-US" sz="2400" dirty="0"/>
              <a:t>Highly Active Antiretroviral Therapy (HAART) is used to describe a combination of three or more anti-HIV drugs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The Treatment of Opportunistic Infections-usually provided when </a:t>
            </a:r>
            <a:r>
              <a:rPr lang="en-US" sz="2400" dirty="0" smtClean="0"/>
              <a:t>anti-</a:t>
            </a:r>
            <a:r>
              <a:rPr lang="en-US" sz="2400" dirty="0" err="1" smtClean="0"/>
              <a:t>retrovirals</a:t>
            </a:r>
            <a:r>
              <a:rPr lang="en-US" sz="2400" dirty="0" smtClean="0"/>
              <a:t> </a:t>
            </a:r>
            <a:r>
              <a:rPr lang="en-US" sz="2400" dirty="0"/>
              <a:t>are not available, or when the </a:t>
            </a:r>
            <a:r>
              <a:rPr lang="en-US" sz="2400" dirty="0" smtClean="0"/>
              <a:t>anti-</a:t>
            </a:r>
            <a:r>
              <a:rPr lang="en-US" sz="2400" dirty="0" err="1" smtClean="0"/>
              <a:t>retrovirals</a:t>
            </a:r>
            <a:r>
              <a:rPr lang="en-US" sz="2400" dirty="0" smtClean="0"/>
              <a:t> </a:t>
            </a:r>
            <a:r>
              <a:rPr lang="en-US" sz="2400" dirty="0"/>
              <a:t>drugs are no longer effective as the person is resistant to them. </a:t>
            </a:r>
            <a:endParaRPr lang="en-US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7200"/>
            <a:ext cx="381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172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Cost of the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en-US" dirty="0"/>
              <a:t>The average cost per patient per year on </a:t>
            </a:r>
            <a:r>
              <a:rPr lang="en-US" dirty="0" smtClean="0"/>
              <a:t>ART, </a:t>
            </a:r>
            <a:r>
              <a:rPr lang="en-US" dirty="0"/>
              <a:t>which are all supported by the U.S. President’s Emergency Plan for AIDS Relief (PEPFAR) through the Walter Reed Projects, is around $250. This excludes inpatient care but includes ARVs, non-ARV drugs, laboratory tests, outpatient visits, clinic infrastructure, and other fixed costs.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85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771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Prevention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50992"/>
            <a:ext cx="8534400" cy="5007008"/>
          </a:xfrm>
        </p:spPr>
        <p:txBody>
          <a:bodyPr>
            <a:normAutofit fontScale="85000" lnSpcReduction="10000"/>
          </a:bodyPr>
          <a:lstStyle/>
          <a:p>
            <a:r>
              <a:rPr lang="en-US" sz="2400" b="1" u="sng" dirty="0" smtClean="0"/>
              <a:t>HIV </a:t>
            </a:r>
            <a:r>
              <a:rPr lang="en-US" sz="2400" b="1" u="sng" dirty="0" smtClean="0"/>
              <a:t>testing- </a:t>
            </a:r>
            <a:r>
              <a:rPr lang="en-US" sz="2400" dirty="0" smtClean="0"/>
              <a:t>3 testing sites in 2000;  4,438 testing sites in 2010</a:t>
            </a:r>
          </a:p>
          <a:p>
            <a:r>
              <a:rPr lang="en-US" sz="2400" b="1" u="sng" dirty="0" smtClean="0"/>
              <a:t>Condom Use</a:t>
            </a:r>
          </a:p>
          <a:p>
            <a:pPr lvl="1"/>
            <a:r>
              <a:rPr lang="en-US" sz="2000" dirty="0" smtClean="0"/>
              <a:t>Kenya Faces Condom Shortage- a shipment of 19 million condoms last 6 weeks.  Total of 124.5 million condoms shipped in 2008</a:t>
            </a:r>
            <a:endParaRPr lang="en-US" sz="2000" dirty="0" smtClean="0"/>
          </a:p>
          <a:p>
            <a:r>
              <a:rPr lang="en-US" sz="2400" b="1" u="sng" dirty="0" smtClean="0"/>
              <a:t>Male Circumcision- </a:t>
            </a:r>
            <a:r>
              <a:rPr lang="en-US" sz="2400" dirty="0" smtClean="0"/>
              <a:t>significantly reduces a man’s risk of acquiring HIV during heterosexual intercourse.</a:t>
            </a:r>
            <a:endParaRPr lang="en-US" sz="2400" dirty="0"/>
          </a:p>
          <a:p>
            <a:r>
              <a:rPr lang="en-US" sz="2400" b="1" u="sng" dirty="0" smtClean="0"/>
              <a:t>Education &amp; Awareness Organizations</a:t>
            </a:r>
          </a:p>
          <a:p>
            <a:pPr lvl="1"/>
            <a:r>
              <a:rPr lang="en-US" sz="2000" i="1" dirty="0" smtClean="0"/>
              <a:t>Campaign to End Pediatric HIV/AIDS  (CEPA)</a:t>
            </a:r>
          </a:p>
          <a:p>
            <a:pPr lvl="1"/>
            <a:r>
              <a:rPr lang="en-US" sz="2000" i="1" dirty="0" smtClean="0"/>
              <a:t>President’s Emergency Plan for AIDS Relief (PEPFAR)</a:t>
            </a:r>
          </a:p>
          <a:p>
            <a:pPr lvl="1"/>
            <a:r>
              <a:rPr lang="en-US" sz="2000" i="1" dirty="0" smtClean="0"/>
              <a:t>HIV/AIDS Testing and Counseling (HTC)- </a:t>
            </a:r>
            <a:r>
              <a:rPr lang="en-US" sz="2000" dirty="0" smtClean="0"/>
              <a:t>over 1,000 HTC sites targeting the general public, and most at risk populations.</a:t>
            </a:r>
            <a:endParaRPr lang="en-US" sz="2000" dirty="0" smtClean="0"/>
          </a:p>
          <a:p>
            <a:pPr lvl="1"/>
            <a:r>
              <a:rPr lang="en-US" sz="2000" dirty="0" smtClean="0"/>
              <a:t>Many prevention programs focus on increasing people’s knowledge about sexual transmission, hoping to overcome the misconceptions, and change them toward safer behaviors. </a:t>
            </a:r>
            <a:endParaRPr lang="en-US" sz="2000" dirty="0"/>
          </a:p>
          <a:p>
            <a:pPr lvl="3"/>
            <a:r>
              <a:rPr lang="en-US" sz="1400" dirty="0" smtClean="0"/>
              <a:t>Percentage of young people aged 15-24 who both correctly identify two ways of preventing the sexual transmission of HIV and who reject two misconceptions about HIV transmission:  0% for both sexes.</a:t>
            </a:r>
          </a:p>
          <a:p>
            <a:pPr lvl="3"/>
            <a:endParaRPr lang="en-US" sz="1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8619">
            <a:off x="1138147" y="152400"/>
            <a:ext cx="2438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437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2015</TotalTime>
  <Words>522</Words>
  <Application>Microsoft Office PowerPoint</Application>
  <PresentationFormat>On-screen Show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Verve</vt:lpstr>
      <vt:lpstr>HIV &amp; AIDS in Kenya</vt:lpstr>
      <vt:lpstr>Facts about HIV</vt:lpstr>
      <vt:lpstr>Symptoms Associated with HIV/AIDs</vt:lpstr>
      <vt:lpstr>Demographics in 2011</vt:lpstr>
      <vt:lpstr>Health Care in Kenya</vt:lpstr>
      <vt:lpstr>Incidence of HIV/AIDS</vt:lpstr>
      <vt:lpstr>Treatment</vt:lpstr>
      <vt:lpstr>Cost of the Disease</vt:lpstr>
      <vt:lpstr>Prevention</vt:lpstr>
      <vt:lpstr>Sources</vt:lpstr>
      <vt:lpstr>     The End 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Tuberculosis in Italy</dc:title>
  <dc:creator>Andrea K. Myers</dc:creator>
  <cp:lastModifiedBy>Andrea K. Myers</cp:lastModifiedBy>
  <cp:revision>32</cp:revision>
  <dcterms:created xsi:type="dcterms:W3CDTF">2012-01-21T18:15:51Z</dcterms:created>
  <dcterms:modified xsi:type="dcterms:W3CDTF">2012-06-05T01:27:59Z</dcterms:modified>
</cp:coreProperties>
</file>