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tags/tag39.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notesSlides/notesSlide15.xml" ContentType="application/vnd.openxmlformats-officedocument.presentationml.notesSlide+xml"/>
  <Override PartName="/ppt/tags/tag48.xml" ContentType="application/vnd.openxmlformats-officedocument.presentationml.tags+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tags/tag44.xml" ContentType="application/vnd.openxmlformats-officedocument.presentationml.tags+xml"/>
  <Override PartName="/ppt/notesSlides/notesSlide2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0"/>
  </p:notesMasterIdLst>
  <p:handoutMasterIdLst>
    <p:handoutMasterId r:id="rId51"/>
  </p:handoutMasterIdLst>
  <p:sldIdLst>
    <p:sldId id="333" r:id="rId2"/>
    <p:sldId id="334" r:id="rId3"/>
    <p:sldId id="393" r:id="rId4"/>
    <p:sldId id="335" r:id="rId5"/>
    <p:sldId id="336" r:id="rId6"/>
    <p:sldId id="337" r:id="rId7"/>
    <p:sldId id="338" r:id="rId8"/>
    <p:sldId id="339" r:id="rId9"/>
    <p:sldId id="340" r:id="rId10"/>
    <p:sldId id="341" r:id="rId11"/>
    <p:sldId id="342" r:id="rId12"/>
    <p:sldId id="343" r:id="rId13"/>
    <p:sldId id="344" r:id="rId14"/>
    <p:sldId id="345" r:id="rId15"/>
    <p:sldId id="346" r:id="rId16"/>
    <p:sldId id="378" r:id="rId17"/>
    <p:sldId id="379" r:id="rId18"/>
    <p:sldId id="347" r:id="rId19"/>
    <p:sldId id="348" r:id="rId20"/>
    <p:sldId id="349" r:id="rId21"/>
    <p:sldId id="380" r:id="rId22"/>
    <p:sldId id="350" r:id="rId23"/>
    <p:sldId id="351" r:id="rId24"/>
    <p:sldId id="352" r:id="rId25"/>
    <p:sldId id="353" r:id="rId26"/>
    <p:sldId id="354" r:id="rId27"/>
    <p:sldId id="355" r:id="rId28"/>
    <p:sldId id="388" r:id="rId29"/>
    <p:sldId id="387" r:id="rId30"/>
    <p:sldId id="389" r:id="rId31"/>
    <p:sldId id="381" r:id="rId32"/>
    <p:sldId id="356" r:id="rId33"/>
    <p:sldId id="357" r:id="rId34"/>
    <p:sldId id="358" r:id="rId35"/>
    <p:sldId id="359" r:id="rId36"/>
    <p:sldId id="360" r:id="rId37"/>
    <p:sldId id="361" r:id="rId38"/>
    <p:sldId id="362" r:id="rId39"/>
    <p:sldId id="363" r:id="rId40"/>
    <p:sldId id="382" r:id="rId41"/>
    <p:sldId id="364" r:id="rId42"/>
    <p:sldId id="366" r:id="rId43"/>
    <p:sldId id="367" r:id="rId44"/>
    <p:sldId id="365" r:id="rId45"/>
    <p:sldId id="368" r:id="rId46"/>
    <p:sldId id="369" r:id="rId47"/>
    <p:sldId id="370" r:id="rId48"/>
    <p:sldId id="385" r:id="rId49"/>
  </p:sldIdLst>
  <p:sldSz cx="9144000" cy="6858000" type="screen4x3"/>
  <p:notesSz cx="6858000" cy="9296400"/>
  <p:custDataLst>
    <p:tags r:id="rId5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5102"/>
    <a:srgbClr val="FF9D00"/>
    <a:srgbClr val="FF6702"/>
    <a:srgbClr val="FF3305"/>
    <a:srgbClr val="CF3E00"/>
    <a:srgbClr val="236F7A"/>
    <a:srgbClr val="EEB42D"/>
    <a:srgbClr val="57066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85610" autoAdjust="0"/>
  </p:normalViewPr>
  <p:slideViewPr>
    <p:cSldViewPr>
      <p:cViewPr varScale="1">
        <p:scale>
          <a:sx n="85" d="100"/>
          <a:sy n="85" d="100"/>
        </p:scale>
        <p:origin x="-70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2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286723"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86724"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286725"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71018BC-12F0-48BB-8DC3-D2C10E4A4C45}"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93187"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4438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93189"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3190"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93191"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FB7BA75-4F89-488C-ACB3-EB9B4C977F7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03E34698-CF1F-45EE-B6CE-227CA396A694}" type="slidenum">
              <a:rPr lang="en-US" smtClean="0"/>
              <a:pPr/>
              <a:t>1</a:t>
            </a:fld>
            <a:endParaRPr lang="en-US" smtClean="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r>
              <a:rPr lang="en-US" smtClean="0"/>
              <a:t>3]  </a:t>
            </a:r>
            <a:r>
              <a:rPr lang="en-US" b="1" smtClean="0"/>
              <a:t>Beta blockers</a:t>
            </a:r>
            <a:r>
              <a:rPr lang="en-US" smtClean="0"/>
              <a:t>:</a:t>
            </a:r>
          </a:p>
          <a:p>
            <a:pPr eaLnBrk="1" hangingPunct="1"/>
            <a:r>
              <a:rPr lang="en-US" smtClean="0"/>
              <a:t>Research has demonstrated that persons who take beta-blockers after an AMI have a reduced incidence of reinfarction.  The standard of treatment is to start this therapy within 24 hours after AMI.</a:t>
            </a:r>
          </a:p>
          <a:p>
            <a:pPr eaLnBrk="1" hangingPunct="1"/>
            <a:r>
              <a:rPr lang="en-US" smtClean="0"/>
              <a:t>	a]  </a:t>
            </a:r>
            <a:r>
              <a:rPr lang="en-US" b="1" smtClean="0"/>
              <a:t>Nonselective</a:t>
            </a:r>
            <a:r>
              <a:rPr lang="en-US" smtClean="0"/>
              <a:t>:</a:t>
            </a:r>
          </a:p>
          <a:p>
            <a:pPr eaLnBrk="1" hangingPunct="1"/>
            <a:r>
              <a:rPr lang="en-US" smtClean="0"/>
              <a:t>Nonselective beta-blockers block sympathetic impulses to both beta one and beta two branches.  The overall effect is to decrease BP and heart rate and reduce contractility.  All of these effects reduce oxygen demand and increase oxygen supply to the heart.  Nonselective beta-blockers also affect the respiratory system to reduce airway size; this class in contraindicated in asthmatics.</a:t>
            </a:r>
          </a:p>
          <a:p>
            <a:pPr eaLnBrk="1" hangingPunct="1"/>
            <a:r>
              <a:rPr lang="en-US" smtClean="0"/>
              <a:t>b] </a:t>
            </a:r>
            <a:r>
              <a:rPr lang="en-US" b="1" smtClean="0"/>
              <a:t>Selective</a:t>
            </a:r>
            <a:r>
              <a:rPr lang="en-US" smtClean="0"/>
              <a:t>:</a:t>
            </a:r>
          </a:p>
          <a:p>
            <a:pPr eaLnBrk="1" hangingPunct="1"/>
            <a:r>
              <a:rPr lang="en-US" smtClean="0"/>
              <a:t>Selective beta-blockers stop only the beta one impulses.  This makes them heart specific.  Heart rate and contractility and BP are reduced and thus O2 demand is reduced.  There is no effect on the respiratory system.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6FB60251-451F-4DA3-8149-42870998E2D4}" type="slidenum">
              <a:rPr lang="en-US" smtClean="0"/>
              <a:pPr/>
              <a:t>25</a:t>
            </a:fld>
            <a:endParaRPr lang="en-US"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pPr eaLnBrk="1" hangingPunct="1"/>
            <a:r>
              <a:rPr lang="en-US" smtClean="0"/>
              <a:t>CPB:</a:t>
            </a:r>
          </a:p>
          <a:p>
            <a:pPr eaLnBrk="1" hangingPunct="1"/>
            <a:r>
              <a:rPr lang="en-US" smtClean="0"/>
              <a:t>Maintains circulation when the heart is stopped</a:t>
            </a:r>
          </a:p>
          <a:p>
            <a:pPr eaLnBrk="1" hangingPunct="1"/>
            <a:r>
              <a:rPr lang="en-US" smtClean="0"/>
              <a:t>Oxygenates the blood</a:t>
            </a:r>
          </a:p>
          <a:p>
            <a:pPr eaLnBrk="1" hangingPunct="1"/>
            <a:r>
              <a:rPr lang="en-US" smtClean="0"/>
              <a:t>Warms and filters the blood</a:t>
            </a:r>
          </a:p>
          <a:p>
            <a:pPr eaLnBrk="1" hangingPunct="1"/>
            <a:r>
              <a:rPr lang="en-US" smtClean="0"/>
              <a:t>Cardioplegia uses high concentrations of potassium to paralyze the heart and stop it for surgery</a:t>
            </a:r>
          </a:p>
          <a:p>
            <a:pPr eaLnBrk="1" hangingPunct="1"/>
            <a:r>
              <a:rPr lang="en-US" smtClean="0"/>
              <a:t>Hypothermia:  the patient’s body is cooled to reduce O2 demand; the heart is cooled too to reduce its’ demand for O2-it may be done with a small cooling blanket or with sterile icy slush.</a:t>
            </a:r>
          </a:p>
          <a:p>
            <a:pPr eaLnBrk="1" hangingPunct="1"/>
            <a:r>
              <a:rPr lang="en-US" smtClean="0"/>
              <a:t>Anticoagulation is necessary for the blood to enter the CPB machine and not develop clots; high doses of heparin are used.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1890C24D-0D9B-4E82-9EB3-BA5958FD0354}" type="slidenum">
              <a:rPr lang="en-US" smtClean="0"/>
              <a:pPr/>
              <a:t>32</a:t>
            </a:fld>
            <a:endParaRPr lang="en-US" smtClean="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pPr eaLnBrk="1" hangingPunct="1"/>
            <a:r>
              <a:rPr lang="en-US" smtClean="0"/>
              <a:t>Most common dysrhythmia is atrial fibrillation; rhythm problems can occur because of ischemia, heart failure.</a:t>
            </a:r>
          </a:p>
          <a:p>
            <a:pPr eaLnBrk="1" hangingPunct="1"/>
            <a:endParaRPr lang="en-US" smtClean="0"/>
          </a:p>
          <a:p>
            <a:pPr eaLnBrk="1" hangingPunct="1"/>
            <a:r>
              <a:rPr lang="en-US" smtClean="0"/>
              <a:t>Bleeding is the most common problem after heart surgery; when heparin is stored in fat, it is slowly released; protamine is no longer available; Watch the chest tubes closely for sudden increases in drainage.</a:t>
            </a:r>
          </a:p>
          <a:p>
            <a:pPr eaLnBrk="1" hangingPunct="1"/>
            <a:endParaRPr lang="en-US" smtClean="0"/>
          </a:p>
          <a:p>
            <a:pPr eaLnBrk="1" hangingPunct="1"/>
            <a:r>
              <a:rPr lang="en-US" smtClean="0"/>
              <a:t>Pulmonary complications occur because the lungs are collapsed during CPB.  Atelectasis and pnuemonia can occur unless vigorous pulmonary hygiene is performed.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D9DAC6D9-8210-4C20-9F44-2ADB3FDA14DE}" type="slidenum">
              <a:rPr lang="en-US" smtClean="0"/>
              <a:pPr/>
              <a:t>33</a:t>
            </a:fld>
            <a:endParaRPr lang="en-US" smtClean="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pPr eaLnBrk="1" hangingPunct="1"/>
            <a:r>
              <a:rPr lang="en-US" smtClean="0"/>
              <a:t>Stunning means that the heart is not working mechanically up to par.  This happens because of the assault of surgery.  The heart is being perfused OK, just “sick in bed.”  Treated with IV drugs or machines.</a:t>
            </a:r>
          </a:p>
          <a:p>
            <a:pPr eaLnBrk="1" hangingPunct="1"/>
            <a:endParaRPr lang="en-US" smtClean="0"/>
          </a:p>
          <a:p>
            <a:pPr eaLnBrk="1" hangingPunct="1"/>
            <a:r>
              <a:rPr lang="en-US" smtClean="0"/>
              <a:t>Stunning if prolonged may lead to heart failure; Decreased cardiac output, decreased cardiac index, reduced ejection fraction.</a:t>
            </a:r>
          </a:p>
          <a:p>
            <a:pPr eaLnBrk="1" hangingPunct="1"/>
            <a:endParaRPr lang="en-US" smtClean="0"/>
          </a:p>
          <a:p>
            <a:pPr eaLnBrk="1" hangingPunct="1"/>
            <a:r>
              <a:rPr lang="en-US" smtClean="0"/>
              <a:t>Cardiogenic shock is the dysfunction of the cells due to low cardiac output; body systems start to shut down.</a:t>
            </a:r>
          </a:p>
          <a:p>
            <a:pPr eaLnBrk="1" hangingPunct="1"/>
            <a:endParaRPr lang="en-US" smtClean="0"/>
          </a:p>
          <a:p>
            <a:pPr eaLnBrk="1" hangingPunct="1"/>
            <a:r>
              <a:rPr lang="en-US" smtClean="0"/>
              <a:t>Stroke happens because emboli can form during CPB or in the heart chambers; these can dislodge and cause CVA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AF382A5D-5D44-43B7-8085-4124402E0637}" type="slidenum">
              <a:rPr lang="en-US" smtClean="0"/>
              <a:pPr/>
              <a:t>34</a:t>
            </a:fld>
            <a:endParaRPr lang="en-US" smtClean="0"/>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r>
              <a:rPr lang="en-US" smtClean="0"/>
              <a:t>Aortic dissection happens because the CPB tubes are inserted into a friable aorta</a:t>
            </a:r>
          </a:p>
          <a:p>
            <a:pPr eaLnBrk="1" hangingPunct="1"/>
            <a:endParaRPr lang="en-US" smtClean="0"/>
          </a:p>
          <a:p>
            <a:pPr eaLnBrk="1" hangingPunct="1"/>
            <a:r>
              <a:rPr lang="en-US" smtClean="0"/>
              <a:t>Post pericardotomy syndrome happens after the initial recovery.  Patients develop fever, malaise and sometimes a pericardial friction rub</a:t>
            </a:r>
          </a:p>
          <a:p>
            <a:pPr eaLnBrk="1" hangingPunct="1"/>
            <a:endParaRPr lang="en-US" smtClean="0"/>
          </a:p>
          <a:p>
            <a:pPr eaLnBrk="1" hangingPunct="1"/>
            <a:r>
              <a:rPr lang="en-US" smtClean="0"/>
              <a:t>Sternal wound infections can be treated with wound vacs, packing or muscle flap procedures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97E0159C-9829-452F-A0A0-EE7E0BB59D57}" type="slidenum">
              <a:rPr lang="en-US" smtClean="0"/>
              <a:pPr/>
              <a:t>39</a:t>
            </a:fld>
            <a:endParaRPr lang="en-US" smtClean="0"/>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r>
              <a:rPr lang="en-US" smtClean="0"/>
              <a:t>Ideally a tour of the unit and room is good for a patient who will have elective surgery.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C42895CF-ED74-47F8-98AD-8AE0476A85A3}" type="slidenum">
              <a:rPr lang="en-US" smtClean="0"/>
              <a:pPr/>
              <a:t>41</a:t>
            </a:fld>
            <a:endParaRPr lang="en-US" smtClean="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pPr eaLnBrk="1" hangingPunct="1"/>
            <a:r>
              <a:rPr lang="en-US" smtClean="0"/>
              <a:t>6]  </a:t>
            </a:r>
            <a:r>
              <a:rPr lang="en-US" b="1" smtClean="0"/>
              <a:t>Off pump bypass</a:t>
            </a:r>
            <a:r>
              <a:rPr lang="en-US" smtClean="0"/>
              <a:t>:</a:t>
            </a:r>
          </a:p>
          <a:p>
            <a:pPr eaLnBrk="1" hangingPunct="1"/>
            <a:r>
              <a:rPr lang="en-US" smtClean="0"/>
              <a:t>Newer techniques have made certain bypass procedures possible on the beating heart.  This eliminates the need for CPB and the complications that this can cause.  A regular median sternotomy incision is made for this operation.</a:t>
            </a:r>
          </a:p>
          <a:p>
            <a:pPr eaLnBrk="1" hangingPunct="1"/>
            <a:r>
              <a:rPr lang="en-US" smtClean="0"/>
              <a:t>7]  </a:t>
            </a:r>
            <a:r>
              <a:rPr lang="en-US" b="1" smtClean="0"/>
              <a:t>MID CABG</a:t>
            </a:r>
            <a:r>
              <a:rPr lang="en-US" smtClean="0"/>
              <a:t>:</a:t>
            </a:r>
          </a:p>
          <a:p>
            <a:pPr eaLnBrk="1" hangingPunct="1"/>
            <a:r>
              <a:rPr lang="en-US" smtClean="0"/>
              <a:t>Certain lesions may be accessible to the “mini CABG” procedure.  In this operation the surgeon uses small incisions and fiber optics to perform the bypass on the beating heart without the large sternotomy incision.  Postoperative stay is one to two days compared to four or five for a regular CABG.  Only 12% of cases are eligible for this procedure.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EFBD1AD5-7A0A-419F-BA36-2C9019D2AC89}" type="slidenum">
              <a:rPr lang="en-US" smtClean="0"/>
              <a:pPr/>
              <a:t>42</a:t>
            </a:fld>
            <a:endParaRPr lang="en-US" smtClean="0"/>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p:spPr>
        <p:txBody>
          <a:bodyPr/>
          <a:lstStyle/>
          <a:p>
            <a:pPr eaLnBrk="1" hangingPunct="1"/>
            <a:r>
              <a:rPr lang="en-US" smtClean="0"/>
              <a:t>a.  </a:t>
            </a:r>
            <a:r>
              <a:rPr lang="en-US" b="1" smtClean="0"/>
              <a:t>Ventricular aneurysm</a:t>
            </a:r>
            <a:r>
              <a:rPr lang="en-US" smtClean="0"/>
              <a:t>:</a:t>
            </a:r>
          </a:p>
          <a:p>
            <a:pPr eaLnBrk="1" hangingPunct="1"/>
            <a:r>
              <a:rPr lang="en-US" smtClean="0"/>
              <a:t>After scar formation has taken place in the post MI heart, an aneurysm may form.  The tissue is thin and stretched and a section balloons outward in systole.  Aneurysms can be a source of arrhythmias (because of the stretched fibers) and emboli may form in the pocket.  The surgical procedure to correct this is an aneurysmectomy.  This involves the use of CPB and open-heart surgery.  Persons who are not surgical candidates may have internal cardioverter/defibrillators implanted.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E21FC618-BE78-418A-B85E-9EF8BA26B4DE}" type="slidenum">
              <a:rPr lang="en-US" smtClean="0"/>
              <a:pPr/>
              <a:t>43</a:t>
            </a:fld>
            <a:endParaRPr lang="en-US" smtClean="0"/>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pPr eaLnBrk="1" hangingPunct="1"/>
            <a:r>
              <a:rPr lang="en-US" smtClean="0"/>
              <a:t>b.  </a:t>
            </a:r>
            <a:r>
              <a:rPr lang="en-US" b="1" smtClean="0"/>
              <a:t>Myocardial rupture</a:t>
            </a:r>
            <a:r>
              <a:rPr lang="en-US" smtClean="0"/>
              <a:t>:</a:t>
            </a:r>
          </a:p>
          <a:p>
            <a:pPr eaLnBrk="1" hangingPunct="1"/>
            <a:r>
              <a:rPr lang="en-US" smtClean="0"/>
              <a:t>This blowout of the ventricle is possible after a transmural wall MI.  The tissue undergoes a change process from infarction to scar tissue; between 10 and 21 days after infarction the tissue is at its weakest point.  Death is instant unless immediate surgery is available.  Blood collects in the pericardial sac and cardiac Tamponade occurs.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0CF8BC84-6EE9-4DA0-AE73-4C719379B2FA}" type="slidenum">
              <a:rPr lang="en-US" smtClean="0"/>
              <a:pPr/>
              <a:t>44</a:t>
            </a:fld>
            <a:endParaRPr lang="en-US" smtClean="0"/>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r>
              <a:rPr lang="en-US" smtClean="0"/>
              <a:t>c.  </a:t>
            </a:r>
            <a:r>
              <a:rPr lang="en-US" b="1" smtClean="0"/>
              <a:t>Pericarditis/Dressler’s syndrome</a:t>
            </a:r>
            <a:r>
              <a:rPr lang="en-US" smtClean="0"/>
              <a:t>:</a:t>
            </a:r>
          </a:p>
          <a:p>
            <a:pPr eaLnBrk="1" hangingPunct="1"/>
            <a:r>
              <a:rPr lang="en-US" smtClean="0"/>
              <a:t>After transmural wall MI and inflammatory process can occur on the outer surface of the muscle causing an inflammation between the visceral and parietal layers of the pericardial sac.  Patients complain of a toothache-like chest pain that is aggravated by movement.  A friction rub may be audible.  ECG changes of pericarditis mimic those of injury.</a:t>
            </a:r>
          </a:p>
          <a:p>
            <a:pPr eaLnBrk="1" hangingPunct="1"/>
            <a:r>
              <a:rPr lang="en-US" smtClean="0"/>
              <a:t>If a pericardial effusion or pleural effusion occurs this is termed Dressler’s syndrome.  It is treated symptomatically.  NSAIDS are administered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51A1B7B0-EDD3-47AF-B5C0-4AA9703267EE}" type="slidenum">
              <a:rPr lang="en-US" smtClean="0"/>
              <a:pPr/>
              <a:t>45</a:t>
            </a:fld>
            <a:endParaRPr lang="en-US" smtClean="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pPr eaLnBrk="1" hangingPunct="1"/>
            <a:r>
              <a:rPr lang="en-US" smtClean="0"/>
              <a:t>d.  </a:t>
            </a:r>
            <a:r>
              <a:rPr lang="en-US" b="1" smtClean="0"/>
              <a:t>Dysrhythmias</a:t>
            </a:r>
            <a:r>
              <a:rPr lang="en-US" smtClean="0"/>
              <a:t>:</a:t>
            </a:r>
          </a:p>
          <a:p>
            <a:pPr eaLnBrk="1" hangingPunct="1"/>
            <a:r>
              <a:rPr lang="en-US" smtClean="0"/>
              <a:t>It is estimated that 90% of MI patients experience electrical rhythm disturbances.  Dysrhythmias can cause sudden cardiac death in the post MI patient.  It is important to use continuous ECG monitoring on AMI patients, treat warning arrhythmias and intervene quickly in lethal arrhythmias.  Signal averaged ECG’s may be performed post MI to determine if antiarrhythmic medications or an implantable cardioverter defibrillator are necessary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C47AC73A-F22F-4DF3-AD8F-6934B35A7D54}" type="slidenum">
              <a:rPr lang="en-US" smtClean="0"/>
              <a:pPr/>
              <a:t>2</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r>
              <a:rPr lang="en-US" smtClean="0"/>
              <a:t>Patients must be weaned off of beta-blockers to prevent rebound affect.  Persons who take digitalis preparations and beta-blockers are expected to have slow pulse rates.  Digitalis is not held unless the pulse drops below 50, rather than 60.</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BA74A187-608C-4062-B8B2-5D3FF92280BA}" type="slidenum">
              <a:rPr lang="en-US" smtClean="0"/>
              <a:pPr/>
              <a:t>46</a:t>
            </a:fld>
            <a:endParaRPr lang="en-US" smtClean="0"/>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r>
              <a:rPr lang="en-US" smtClean="0"/>
              <a:t>e.  </a:t>
            </a:r>
            <a:r>
              <a:rPr lang="en-US" b="1" smtClean="0"/>
              <a:t>Heart failure/cardiogenic shock</a:t>
            </a:r>
            <a:r>
              <a:rPr lang="en-US" smtClean="0"/>
              <a:t>:</a:t>
            </a:r>
          </a:p>
          <a:p>
            <a:pPr eaLnBrk="1" hangingPunct="1"/>
            <a:r>
              <a:rPr lang="en-US" smtClean="0"/>
              <a:t>Depending on the extent of muscle damage after MI, heart failure may result.  Cardiac output falls and circulating volume backs up in the system.  Cardiogenic shock is the most severe form of heart failure.  Because cardiac output does not meet the demands of the body, organs and tissues are deprived of O2 and glucose and begin to malfunction.  BP falls, HR increases and other symptoms of shock are evident.  Circulatory volume is normal or higher than normal.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C6D8EA49-9527-4792-8E15-5ADFB9A674DD}" type="slidenum">
              <a:rPr lang="en-US" smtClean="0"/>
              <a:pPr/>
              <a:t>4</a:t>
            </a:fld>
            <a:endParaRPr lang="en-US"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eaLnBrk="1" hangingPunct="1"/>
            <a:r>
              <a:rPr lang="en-US" smtClean="0"/>
              <a:t>4]  </a:t>
            </a:r>
            <a:r>
              <a:rPr lang="en-US" b="1" smtClean="0"/>
              <a:t>ACE inhibitors</a:t>
            </a:r>
            <a:r>
              <a:rPr lang="en-US" smtClean="0"/>
              <a:t>:</a:t>
            </a:r>
          </a:p>
          <a:p>
            <a:pPr eaLnBrk="1" hangingPunct="1"/>
            <a:r>
              <a:rPr lang="en-US" smtClean="0"/>
              <a:t>These drugs treat hypertension by blocking the enzyme that converts angiotensin I to angiotensin II.  Because afterload is reduced, the  workload of the heart is reduced.  These drugs are ordered after AMI as they have been proven to prevent the remodeling that occurs after MI.  Remodeling reduces the efficiency of contraction and promotes heart failure.  The generic names for this class of drugs usually end in “ pril.”  (e.g.. lisinopril)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1AB918B9-DA51-4F97-8013-5D4E5C4436CE}" type="slidenum">
              <a:rPr lang="en-US" smtClean="0"/>
              <a:pPr/>
              <a:t>6</a:t>
            </a:fld>
            <a:endParaRPr lang="en-US" smtClean="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pPr eaLnBrk="1" hangingPunct="1"/>
            <a:r>
              <a:rPr lang="en-US" smtClean="0"/>
              <a:t>5]  </a:t>
            </a:r>
            <a:r>
              <a:rPr lang="en-US" b="1" smtClean="0"/>
              <a:t>Calcium channel blockers</a:t>
            </a:r>
            <a:r>
              <a:rPr lang="en-US" smtClean="0"/>
              <a:t>:</a:t>
            </a:r>
          </a:p>
          <a:p>
            <a:pPr eaLnBrk="1" hangingPunct="1"/>
            <a:r>
              <a:rPr lang="en-US" smtClean="0"/>
              <a:t>This class of antihypertensive drug is not normally ordered after AMI.  Research has shown a higher death rate post MI for persons who were ordered this medication.  It is the class of choice for persons who have vasospastic angina; it may be ordered concurrently with beta-blockers (because both are negative inotropics, watch for signs of heart failure)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E5890037-F3DA-46A8-A183-53C29E6CFA63}" type="slidenum">
              <a:rPr lang="en-US" smtClean="0"/>
              <a:pPr/>
              <a:t>7</a:t>
            </a:fld>
            <a:endParaRPr lang="en-US" smtClean="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r>
              <a:rPr lang="en-US" sz="1000" smtClean="0"/>
              <a:t>a]  </a:t>
            </a:r>
            <a:r>
              <a:rPr lang="en-US" sz="1000" b="1" smtClean="0"/>
              <a:t>Statins:</a:t>
            </a:r>
            <a:endParaRPr lang="en-US" sz="1000" smtClean="0"/>
          </a:p>
          <a:p>
            <a:pPr eaLnBrk="1" hangingPunct="1"/>
            <a:r>
              <a:rPr lang="en-US" sz="1000" smtClean="0"/>
              <a:t>HMG co A reductase inhibitors are used to lower total and LDL cholesterol levels.  Since elevated cholesterol levels are a risk factor for ACS, reduction of cholesterol is thought to reduce the incidence of AMI.  Research has demonstrated that this class of drugs does prevent second events and may prevent primary events in persons at risk for AMI.</a:t>
            </a:r>
          </a:p>
          <a:p>
            <a:pPr eaLnBrk="1" hangingPunct="1"/>
            <a:r>
              <a:rPr lang="en-US" sz="1000" smtClean="0"/>
              <a:t>Ezetimbe or Zetia:  prevents the absorption of cholesterol from the small intestine; lowers total cholesterol and LDL.  Frequently prescribed along with a Statin.-Vytorin is one of these combinations.  Most recent research questions the effectiveness of this class of drug.</a:t>
            </a:r>
          </a:p>
          <a:p>
            <a:pPr eaLnBrk="1" hangingPunct="1"/>
            <a:r>
              <a:rPr lang="en-US" sz="1000" smtClean="0"/>
              <a:t>b]  </a:t>
            </a:r>
            <a:r>
              <a:rPr lang="en-US" sz="1000" b="1" smtClean="0"/>
              <a:t>Fibric Acid derivatives</a:t>
            </a:r>
            <a:r>
              <a:rPr lang="en-US" sz="1000" smtClean="0"/>
              <a:t>:</a:t>
            </a:r>
          </a:p>
          <a:p>
            <a:pPr eaLnBrk="1" hangingPunct="1"/>
            <a:r>
              <a:rPr lang="en-US" sz="1000" smtClean="0"/>
              <a:t>Gemfibrozil (Lopid) reduces triglyceride , LDL and VLDL in addition to lowering cholesterol.  It decreases the uptake of free fatty acids in the liver.  This class of drug may increase the effects of coumadin.  It may alter liver function tests.  There is a high incidence of GI side effects; compliance is a problem.</a:t>
            </a:r>
          </a:p>
          <a:p>
            <a:pPr eaLnBrk="1" hangingPunct="1"/>
            <a:r>
              <a:rPr lang="en-US" sz="1000" smtClean="0"/>
              <a:t>c]  </a:t>
            </a:r>
            <a:r>
              <a:rPr lang="en-US" sz="1000" b="1" smtClean="0"/>
              <a:t>Niacin</a:t>
            </a:r>
            <a:r>
              <a:rPr lang="en-US" sz="1000" smtClean="0"/>
              <a:t>:</a:t>
            </a:r>
          </a:p>
          <a:p>
            <a:pPr eaLnBrk="1" hangingPunct="1"/>
            <a:r>
              <a:rPr lang="en-US" sz="1000" smtClean="0"/>
              <a:t>Larger than the normal vitamin doses of this drug help to lower cholesterol, triglycerides, LDL and VLDL.  The drug is available as a time-release capsule.  The drug has GI side effects and also causing flushing that may last an hour after each dose; liver function tests may be altered.</a:t>
            </a:r>
          </a:p>
          <a:p>
            <a:pPr eaLnBrk="1" hangingPunct="1"/>
            <a:r>
              <a:rPr lang="en-US" sz="1000" smtClean="0"/>
              <a:t>d]  </a:t>
            </a:r>
            <a:r>
              <a:rPr lang="en-US" sz="1000" b="1" smtClean="0"/>
              <a:t>Vitamin E</a:t>
            </a:r>
            <a:r>
              <a:rPr lang="en-US" sz="1000" smtClean="0"/>
              <a:t>:</a:t>
            </a:r>
          </a:p>
          <a:p>
            <a:pPr eaLnBrk="1" hangingPunct="1"/>
            <a:r>
              <a:rPr lang="en-US" sz="1000" smtClean="0"/>
              <a:t>Some patients may still be prescribed this class of drug to reduce the oxidation of LDL.  The latest research shows that vitamin E and beta-carotene are not helpful in the treatment of atherosclerosis and ACS.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53140AE5-89DE-4AF8-8511-B2482C817F59}" type="slidenum">
              <a:rPr lang="en-US" smtClean="0"/>
              <a:pPr/>
              <a:t>9</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r>
              <a:rPr lang="en-US" smtClean="0"/>
              <a:t>1] Effects</a:t>
            </a:r>
            <a:r>
              <a:rPr lang="en-US" b="1" smtClean="0"/>
              <a:t> of anxiety on MVO2</a:t>
            </a:r>
            <a:r>
              <a:rPr lang="en-US" smtClean="0"/>
              <a:t>:</a:t>
            </a:r>
          </a:p>
          <a:p>
            <a:pPr eaLnBrk="1" hangingPunct="1"/>
            <a:r>
              <a:rPr lang="en-US" smtClean="0"/>
              <a:t>Anxiety is interpreted by the body as a stressor; the stress response is initiated.  As long as anxiety persists, there are elevated levels of epinephrine and norepinephrine; these in turn elevate the HR, BP and increase contractility.  These effects cause an increase in O2 demand and a further decrease in supply with the overall effect of increasing the ischemic or injured areas.</a:t>
            </a:r>
          </a:p>
          <a:p>
            <a:pPr eaLnBrk="1" hangingPunct="1"/>
            <a:r>
              <a:rPr lang="en-US" smtClean="0"/>
              <a:t>2]  </a:t>
            </a:r>
            <a:r>
              <a:rPr lang="en-US" b="1" smtClean="0"/>
              <a:t>Interventions</a:t>
            </a:r>
            <a:r>
              <a:rPr lang="en-US" smtClean="0"/>
              <a:t>:</a:t>
            </a:r>
          </a:p>
          <a:p>
            <a:pPr eaLnBrk="1" hangingPunct="1"/>
            <a:r>
              <a:rPr lang="en-US" smtClean="0"/>
              <a:t>a]  Communicate/inform the patient about anything and everything that is done related to his/her care.</a:t>
            </a:r>
          </a:p>
          <a:p>
            <a:pPr eaLnBrk="1" hangingPunct="1"/>
            <a:r>
              <a:rPr lang="en-US" smtClean="0"/>
              <a:t>b]  Encourage/discourage family or significant other visitation.  Family members can allay anxiety and provide support.</a:t>
            </a:r>
          </a:p>
          <a:p>
            <a:pPr eaLnBrk="1" hangingPunct="1"/>
            <a:r>
              <a:rPr lang="en-US" smtClean="0"/>
              <a:t>Example: </a:t>
            </a:r>
            <a:r>
              <a:rPr lang="en-US" i="1" smtClean="0"/>
              <a:t>girlfriend in waiting room/wife in patient room</a:t>
            </a:r>
            <a:endParaRPr lang="en-US" smtClean="0"/>
          </a:p>
          <a:p>
            <a:pPr eaLnBrk="1" hangingPunct="1"/>
            <a:r>
              <a:rPr lang="en-US" smtClean="0"/>
              <a:t>c]  PRN medications may be ordered to help with anxiety during hospitalization, e.g..  Valium</a:t>
            </a:r>
          </a:p>
          <a:p>
            <a:pPr eaLnBrk="1" hangingPunct="1"/>
            <a:r>
              <a:rPr lang="en-US" smtClean="0"/>
              <a:t>d]  Investigate the source of the client’s concerns; many times there are financial worries; a social services consult can help to reduce these problems.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9393DDA8-7329-4561-9E49-2E8052A39899}" type="slidenum">
              <a:rPr lang="en-US" smtClean="0"/>
              <a:pPr/>
              <a:t>10</a:t>
            </a:fld>
            <a:endParaRPr lang="en-US" smtClean="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r>
              <a:rPr lang="en-US" smtClean="0"/>
              <a:t>1]  </a:t>
            </a:r>
            <a:r>
              <a:rPr lang="en-US" b="1" smtClean="0"/>
              <a:t>During episodes of pain</a:t>
            </a:r>
            <a:r>
              <a:rPr lang="en-US" smtClean="0"/>
              <a:t>:</a:t>
            </a:r>
          </a:p>
          <a:p>
            <a:pPr eaLnBrk="1" hangingPunct="1"/>
            <a:r>
              <a:rPr lang="en-US" smtClean="0"/>
              <a:t>Patients with CAD are taught to stop activity during episodes of chest pain.  Resting may improve the O2 supply and demand imbalance and relieve the pain.  Persons experiencing ACS and are receiving nitroglycerine are ordered on bedrest.  Cardiac rehab exercises include range of motion only.  Individual physicians may allow use of the commode if this is less stressful than using a bedpan.</a:t>
            </a:r>
          </a:p>
          <a:p>
            <a:pPr eaLnBrk="1" hangingPunct="1"/>
            <a:r>
              <a:rPr lang="en-US" smtClean="0"/>
              <a:t>2]  </a:t>
            </a:r>
            <a:r>
              <a:rPr lang="en-US" b="1" smtClean="0"/>
              <a:t>After AMI</a:t>
            </a:r>
            <a:r>
              <a:rPr lang="en-US" smtClean="0"/>
              <a:t>:</a:t>
            </a:r>
          </a:p>
          <a:p>
            <a:pPr eaLnBrk="1" hangingPunct="1"/>
            <a:r>
              <a:rPr lang="en-US" smtClean="0"/>
              <a:t>Patients are discharged after AMI with written instructions as to the activity permitted.  This is normally limited for two weeks.  After a period of two to four weeks, cardiac rehabilitation can begin on an outpatient basis.</a:t>
            </a:r>
          </a:p>
          <a:p>
            <a:pPr eaLnBrk="1" hangingPunct="1"/>
            <a:r>
              <a:rPr lang="en-US" smtClean="0"/>
              <a:t>3]  </a:t>
            </a:r>
            <a:r>
              <a:rPr lang="en-US" b="1" smtClean="0"/>
              <a:t>Cardiac rehabilitation</a:t>
            </a:r>
            <a:r>
              <a:rPr lang="en-US" smtClean="0"/>
              <a:t>:</a:t>
            </a:r>
          </a:p>
          <a:p>
            <a:pPr eaLnBrk="1" hangingPunct="1"/>
            <a:r>
              <a:rPr lang="en-US" smtClean="0"/>
              <a:t>Cardiac rehabilitation has been proven to be an effective method of returning post MI patients back to health.  Persons who have been through the rehab experience feel better than before the MI in many instances.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CC54C548-F83C-44DB-BB63-424B0A027708}" type="slidenum">
              <a:rPr lang="en-US" smtClean="0"/>
              <a:pPr/>
              <a:t>11</a:t>
            </a:fld>
            <a:endParaRPr lang="en-US" smtClean="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eaLnBrk="1" hangingPunct="1"/>
            <a:r>
              <a:rPr lang="en-US" b="1" smtClean="0"/>
              <a:t>Phase I</a:t>
            </a:r>
            <a:r>
              <a:rPr lang="en-US" smtClean="0"/>
              <a:t> is the hospital phase; it includes gentle exercises, diet teaching, home instructions on medications, signs &amp; symptoms to report to the doctor and self care measures.</a:t>
            </a:r>
            <a:endParaRPr lang="en-US" b="1" smtClean="0"/>
          </a:p>
          <a:p>
            <a:pPr eaLnBrk="1" hangingPunct="1"/>
            <a:r>
              <a:rPr lang="en-US" b="1" smtClean="0"/>
              <a:t>Phase II</a:t>
            </a:r>
            <a:r>
              <a:rPr lang="en-US" smtClean="0"/>
              <a:t> is the outpatient phase; patients are monitored during exercise.  Further teaching on lifestyle modification is done.</a:t>
            </a:r>
            <a:endParaRPr lang="en-US" b="1" smtClean="0"/>
          </a:p>
          <a:p>
            <a:pPr eaLnBrk="1" hangingPunct="1"/>
            <a:r>
              <a:rPr lang="en-US" b="1" smtClean="0"/>
              <a:t>Phase III</a:t>
            </a:r>
            <a:r>
              <a:rPr lang="en-US" smtClean="0"/>
              <a:t> is an extended time of continued exercise, mostly independently, many hospitals provide exercise facilities or associate with a YMCA for continued support </a:t>
            </a:r>
            <a:endParaRPr lang="en-US" b="1" smtClean="0"/>
          </a:p>
          <a:p>
            <a:pPr eaLnBrk="1" hangingPunct="1"/>
            <a:r>
              <a:rPr lang="en-US" b="1" smtClean="0"/>
              <a:t>b]  Education:  </a:t>
            </a:r>
            <a:endParaRPr lang="en-US" smtClean="0"/>
          </a:p>
          <a:p>
            <a:pPr eaLnBrk="1" hangingPunct="1"/>
            <a:r>
              <a:rPr lang="en-US" smtClean="0"/>
              <a:t>Materials that are taught after the acute phase of an illness are better retained.  Patients benefit from peer support and learn from one another in addition to formal teaching.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B0002967-7FF9-4572-A8C7-670A7BA6CFA4}" type="slidenum">
              <a:rPr lang="en-US" smtClean="0"/>
              <a:pPr/>
              <a:t>12</a:t>
            </a:fld>
            <a:endParaRPr lang="en-US" smtClean="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r>
              <a:rPr lang="en-US" sz="1000" smtClean="0"/>
              <a:t>1]  </a:t>
            </a:r>
            <a:r>
              <a:rPr lang="en-US" sz="1000" b="1" smtClean="0"/>
              <a:t>Misconceptions</a:t>
            </a:r>
            <a:r>
              <a:rPr lang="en-US" sz="1000" smtClean="0"/>
              <a:t>:</a:t>
            </a:r>
          </a:p>
          <a:p>
            <a:pPr eaLnBrk="1" hangingPunct="1"/>
            <a:r>
              <a:rPr lang="en-US" sz="1000" smtClean="0"/>
              <a:t>Patients and their partners may believe that having sex can precipitate another MI; this rarely occurs when persons with CAD have sex with their “regular” partner.  </a:t>
            </a:r>
          </a:p>
          <a:p>
            <a:pPr eaLnBrk="1" hangingPunct="1"/>
            <a:r>
              <a:rPr lang="en-US" sz="1000" smtClean="0"/>
              <a:t>Patients are reluctant to discuss these matters with their physician; physicians many times do not include sexual matters in their discharge instructions.</a:t>
            </a:r>
          </a:p>
          <a:p>
            <a:pPr eaLnBrk="1" hangingPunct="1"/>
            <a:r>
              <a:rPr lang="en-US" sz="1000" smtClean="0"/>
              <a:t>Healthcare providers may assume that older clients are celibate when this is not the case.  The elderly participate in sexual activity with their partners; sexual matters should not be omitted from their discharge instructions.</a:t>
            </a:r>
          </a:p>
          <a:p>
            <a:pPr eaLnBrk="1" hangingPunct="1"/>
            <a:r>
              <a:rPr lang="en-US" sz="1000" smtClean="0"/>
              <a:t>2]  </a:t>
            </a:r>
            <a:r>
              <a:rPr lang="en-US" sz="1000" b="1" smtClean="0"/>
              <a:t>Safety measures</a:t>
            </a:r>
            <a:r>
              <a:rPr lang="en-US" sz="1000" smtClean="0"/>
              <a:t>:</a:t>
            </a:r>
          </a:p>
          <a:p>
            <a:pPr eaLnBrk="1" hangingPunct="1"/>
            <a:r>
              <a:rPr lang="en-US" sz="1000" smtClean="0"/>
              <a:t>Physicians may order a limited exercise tolerance test prior to discharge; this provides a guide for the resumption of all activities, including sexual relations.  </a:t>
            </a:r>
          </a:p>
          <a:p>
            <a:pPr eaLnBrk="1" hangingPunct="1"/>
            <a:r>
              <a:rPr lang="en-US" sz="1000" smtClean="0"/>
              <a:t>Nitroglycerine may be taken prior to sexual relations if this activity initiates angina.</a:t>
            </a:r>
          </a:p>
          <a:p>
            <a:pPr eaLnBrk="1" hangingPunct="1"/>
            <a:r>
              <a:rPr lang="en-US" sz="1000" smtClean="0"/>
              <a:t>Concurrent medications should be cleared with a doctor.  The combination of Viagra and nitroglycerine has caused death from episodes of severe hypotension and resultant MI or stroke.  Do not encourage this combination of drugs unless your spouse is well insured.</a:t>
            </a:r>
          </a:p>
          <a:p>
            <a:pPr eaLnBrk="1" hangingPunct="1"/>
            <a:r>
              <a:rPr lang="en-US" sz="1000" smtClean="0"/>
              <a:t>Anal sex may stimulate the parasympathetic nervous system and contribute to bradycardias; this practice should not be done unless the doctor is aware and clears the patient </a:t>
            </a:r>
          </a:p>
          <a:p>
            <a:pPr eaLnBrk="1" hangingPunct="1"/>
            <a:r>
              <a:rPr lang="en-US" sz="1000" smtClean="0"/>
              <a:t>3]  </a:t>
            </a:r>
            <a:r>
              <a:rPr lang="en-US" sz="1000" b="1" smtClean="0"/>
              <a:t>Psychological issues</a:t>
            </a:r>
            <a:r>
              <a:rPr lang="en-US" sz="1000" smtClean="0"/>
              <a:t>: </a:t>
            </a:r>
          </a:p>
          <a:p>
            <a:pPr eaLnBrk="1" hangingPunct="1"/>
            <a:r>
              <a:rPr lang="en-US" sz="1000" smtClean="0"/>
              <a:t>Worries about sexual matters may lead to abnormal behaviors if these concerns are not expressed.  Inappropriate sexual remarks and attempts to touch staff members should be investigated as to cause.  Some individuals may require counseling if the fear of causing an MI interferes with their ability to have a satisfactory sex life.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3200400"/>
            <a:ext cx="7086600" cy="1371600"/>
          </a:xfrm>
        </p:spPr>
        <p:txBody>
          <a:bodyPr/>
          <a:lstStyle>
            <a:lvl1pPr>
              <a:lnSpc>
                <a:spcPct val="80000"/>
              </a:lnSpc>
              <a:defRPr sz="5600"/>
            </a:lvl1pPr>
          </a:lstStyle>
          <a:p>
            <a:r>
              <a:rPr lang="en-US"/>
              <a:t>Click to edit Master title style</a:t>
            </a:r>
          </a:p>
        </p:txBody>
      </p:sp>
      <p:sp>
        <p:nvSpPr>
          <p:cNvPr id="3075" name="Rectangle 3"/>
          <p:cNvSpPr>
            <a:spLocks noGrp="1" noChangeArrowheads="1"/>
          </p:cNvSpPr>
          <p:nvPr>
            <p:ph type="subTitle" idx="1"/>
          </p:nvPr>
        </p:nvSpPr>
        <p:spPr>
          <a:xfrm>
            <a:off x="2590800" y="4876800"/>
            <a:ext cx="5410200" cy="1066800"/>
          </a:xfrm>
        </p:spPr>
        <p:txBody>
          <a:bodyPr/>
          <a:lstStyle>
            <a:lvl1pPr marL="0" indent="0" algn="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228600" y="6248400"/>
            <a:ext cx="1905000" cy="45720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2362200" y="6248400"/>
            <a:ext cx="43434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010400" y="6248400"/>
            <a:ext cx="1905000" cy="457200"/>
          </a:xfrm>
        </p:spPr>
        <p:txBody>
          <a:bodyPr/>
          <a:lstStyle>
            <a:lvl1pPr>
              <a:defRPr/>
            </a:lvl1pPr>
          </a:lstStyle>
          <a:p>
            <a:pPr>
              <a:defRPr/>
            </a:pPr>
            <a:fld id="{B41BCF4C-18C1-4AD6-B782-98EA68DEE59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2E1AB9-E6ED-4BB0-A5E0-DE1BBB8B8DD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419D67-0660-42C6-AED7-ED7A618D7FB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8AFA0F-E7F6-4848-921F-A59BE9520239}"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B11FCD-888A-4946-838F-6CC97EE12A50}"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preserve="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B43DAE-394B-4FD3-98D8-A13A86B89C1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9B1B4E-EBA7-48D1-A749-88339569459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5A388F-5B84-4211-A000-76551BFF38F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5F1B28-F5A2-49CA-9124-EF2C99EB345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5146F38-0BD6-4293-A8B3-EEF98662FF9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9A86EDF-327D-46CF-9EF2-1253ADDEE6C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6CD39D4-4BAC-4D74-B647-EC2676F01D9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26D5E7-25CA-4BE6-B80D-7CCB4C65DFA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86E983-B379-4F8C-BC3A-D29F0BA524F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6764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667000" y="59436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1029" name="Rectangle 5"/>
          <p:cNvSpPr>
            <a:spLocks noGrp="1" noChangeArrowheads="1"/>
          </p:cNvSpPr>
          <p:nvPr>
            <p:ph type="ftr" sz="quarter" idx="3"/>
          </p:nvPr>
        </p:nvSpPr>
        <p:spPr bwMode="auto">
          <a:xfrm>
            <a:off x="4114800" y="59436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1030" name="Rectangle 6"/>
          <p:cNvSpPr>
            <a:spLocks noGrp="1" noChangeArrowheads="1"/>
          </p:cNvSpPr>
          <p:nvPr>
            <p:ph type="sldNum" sz="quarter" idx="4"/>
          </p:nvPr>
        </p:nvSpPr>
        <p:spPr bwMode="auto">
          <a:xfrm>
            <a:off x="7162800" y="59436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0DCAB257-1DEF-4156-A128-B15AD3DA4D0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8"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Lst>
  <p:hf hd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Black" pitchFamily="34" charset="0"/>
        </a:defRPr>
      </a:lvl2pPr>
      <a:lvl3pPr algn="l" rtl="0" eaLnBrk="0" fontAlgn="base" hangingPunct="0">
        <a:spcBef>
          <a:spcPct val="0"/>
        </a:spcBef>
        <a:spcAft>
          <a:spcPct val="0"/>
        </a:spcAft>
        <a:defRPr sz="4000">
          <a:solidFill>
            <a:schemeClr val="tx2"/>
          </a:solidFill>
          <a:latin typeface="Arial Black" pitchFamily="34" charset="0"/>
        </a:defRPr>
      </a:lvl3pPr>
      <a:lvl4pPr algn="l" rtl="0" eaLnBrk="0" fontAlgn="base" hangingPunct="0">
        <a:spcBef>
          <a:spcPct val="0"/>
        </a:spcBef>
        <a:spcAft>
          <a:spcPct val="0"/>
        </a:spcAft>
        <a:defRPr sz="4000">
          <a:solidFill>
            <a:schemeClr val="tx2"/>
          </a:solidFill>
          <a:latin typeface="Arial Black" pitchFamily="34" charset="0"/>
        </a:defRPr>
      </a:lvl4pPr>
      <a:lvl5pPr algn="l" rtl="0" eaLnBrk="0" fontAlgn="base" hangingPunct="0">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audio" Target="file:///C:\WINNT\Media\tada.wav" TargetMode="External"/><Relationship Id="rId2" Type="http://schemas.openxmlformats.org/officeDocument/2006/relationships/audio" Target="../media/audio1.wav"/><Relationship Id="rId1" Type="http://schemas.openxmlformats.org/officeDocument/2006/relationships/tags" Target="../tags/tag49.x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oter Placeholder 4"/>
          <p:cNvSpPr>
            <a:spLocks noGrp="1"/>
          </p:cNvSpPr>
          <p:nvPr>
            <p:ph type="ftr" sz="quarter" idx="11"/>
          </p:nvPr>
        </p:nvSpPr>
        <p:spPr>
          <a:noFill/>
        </p:spPr>
        <p:txBody>
          <a:bodyPr/>
          <a:lstStyle/>
          <a:p>
            <a:endParaRPr lang="en-US" smtClean="0"/>
          </a:p>
        </p:txBody>
      </p:sp>
      <p:sp>
        <p:nvSpPr>
          <p:cNvPr id="95235" name="Slide Number Placeholder 5"/>
          <p:cNvSpPr>
            <a:spLocks noGrp="1"/>
          </p:cNvSpPr>
          <p:nvPr>
            <p:ph type="sldNum" sz="quarter" idx="12"/>
          </p:nvPr>
        </p:nvSpPr>
        <p:spPr>
          <a:noFill/>
        </p:spPr>
        <p:txBody>
          <a:bodyPr/>
          <a:lstStyle/>
          <a:p>
            <a:fld id="{09BB4965-6FDB-40BB-B8BB-6F6B9BBCB05A}" type="slidenum">
              <a:rPr lang="en-US" smtClean="0"/>
              <a:pPr/>
              <a:t>1</a:t>
            </a:fld>
            <a:endParaRPr lang="en-US" smtClean="0"/>
          </a:p>
        </p:txBody>
      </p:sp>
      <p:sp>
        <p:nvSpPr>
          <p:cNvPr id="95236" name="Rectangle 2"/>
          <p:cNvSpPr>
            <a:spLocks noGrp="1" noChangeArrowheads="1"/>
          </p:cNvSpPr>
          <p:nvPr>
            <p:ph type="title"/>
          </p:nvPr>
        </p:nvSpPr>
        <p:spPr/>
        <p:txBody>
          <a:bodyPr/>
          <a:lstStyle/>
          <a:p>
            <a:pPr eaLnBrk="1" hangingPunct="1"/>
            <a:r>
              <a:rPr lang="en-US" smtClean="0"/>
              <a:t>Acute Coronary Syndromes</a:t>
            </a:r>
          </a:p>
        </p:txBody>
      </p:sp>
      <p:sp>
        <p:nvSpPr>
          <p:cNvPr id="95237" name="Rectangle 3"/>
          <p:cNvSpPr>
            <a:spLocks noGrp="1" noChangeArrowheads="1"/>
          </p:cNvSpPr>
          <p:nvPr>
            <p:ph type="body" idx="1"/>
          </p:nvPr>
        </p:nvSpPr>
        <p:spPr/>
        <p:txBody>
          <a:bodyPr/>
          <a:lstStyle/>
          <a:p>
            <a:pPr eaLnBrk="1" hangingPunct="1"/>
            <a:r>
              <a:rPr lang="en-US" smtClean="0"/>
              <a:t>Beta Blockers:</a:t>
            </a:r>
          </a:p>
          <a:p>
            <a:pPr eaLnBrk="1" hangingPunct="1"/>
            <a:endParaRPr lang="en-US" smtClean="0"/>
          </a:p>
          <a:p>
            <a:pPr lvl="1" eaLnBrk="1" hangingPunct="1"/>
            <a:r>
              <a:rPr lang="en-US" smtClean="0"/>
              <a:t>Selective</a:t>
            </a:r>
          </a:p>
          <a:p>
            <a:pPr lvl="1" eaLnBrk="1" hangingPunct="1"/>
            <a:r>
              <a:rPr lang="en-US" smtClean="0"/>
              <a:t>Nonselective</a:t>
            </a:r>
          </a:p>
          <a:p>
            <a:pPr lvl="1" eaLnBrk="1" hangingPunct="1"/>
            <a:r>
              <a:rPr lang="en-US" smtClean="0"/>
              <a:t>Start within 24 hours after MI (or sooner)</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ooter Placeholder 4"/>
          <p:cNvSpPr>
            <a:spLocks noGrp="1"/>
          </p:cNvSpPr>
          <p:nvPr>
            <p:ph type="ftr" sz="quarter" idx="11"/>
          </p:nvPr>
        </p:nvSpPr>
        <p:spPr>
          <a:noFill/>
        </p:spPr>
        <p:txBody>
          <a:bodyPr/>
          <a:lstStyle/>
          <a:p>
            <a:endParaRPr lang="en-US" smtClean="0"/>
          </a:p>
        </p:txBody>
      </p:sp>
      <p:sp>
        <p:nvSpPr>
          <p:cNvPr id="104451" name="Slide Number Placeholder 5"/>
          <p:cNvSpPr>
            <a:spLocks noGrp="1"/>
          </p:cNvSpPr>
          <p:nvPr>
            <p:ph type="sldNum" sz="quarter" idx="12"/>
          </p:nvPr>
        </p:nvSpPr>
        <p:spPr>
          <a:noFill/>
        </p:spPr>
        <p:txBody>
          <a:bodyPr/>
          <a:lstStyle/>
          <a:p>
            <a:fld id="{363D54AB-1C62-4D23-841C-847225A1AB70}" type="slidenum">
              <a:rPr lang="en-US" smtClean="0"/>
              <a:pPr/>
              <a:t>10</a:t>
            </a:fld>
            <a:endParaRPr lang="en-US" smtClean="0"/>
          </a:p>
        </p:txBody>
      </p:sp>
      <p:sp>
        <p:nvSpPr>
          <p:cNvPr id="104452" name="Rectangle 2"/>
          <p:cNvSpPr>
            <a:spLocks noGrp="1" noChangeArrowheads="1"/>
          </p:cNvSpPr>
          <p:nvPr>
            <p:ph type="title"/>
          </p:nvPr>
        </p:nvSpPr>
        <p:spPr/>
        <p:txBody>
          <a:bodyPr/>
          <a:lstStyle/>
          <a:p>
            <a:pPr eaLnBrk="1" hangingPunct="1"/>
            <a:r>
              <a:rPr lang="en-US" smtClean="0"/>
              <a:t>Acute Coronary Syndromes</a:t>
            </a:r>
          </a:p>
        </p:txBody>
      </p:sp>
      <p:sp>
        <p:nvSpPr>
          <p:cNvPr id="104453" name="Rectangle 3"/>
          <p:cNvSpPr>
            <a:spLocks noGrp="1" noChangeArrowheads="1"/>
          </p:cNvSpPr>
          <p:nvPr>
            <p:ph type="body" idx="1"/>
          </p:nvPr>
        </p:nvSpPr>
        <p:spPr/>
        <p:txBody>
          <a:bodyPr/>
          <a:lstStyle/>
          <a:p>
            <a:pPr eaLnBrk="1" hangingPunct="1"/>
            <a:r>
              <a:rPr lang="en-US" smtClean="0"/>
              <a:t>Promote Activity:</a:t>
            </a:r>
          </a:p>
          <a:p>
            <a:pPr lvl="1" eaLnBrk="1" hangingPunct="1"/>
            <a:r>
              <a:rPr lang="en-US" smtClean="0"/>
              <a:t>What if the patient has chest pain?</a:t>
            </a:r>
          </a:p>
          <a:p>
            <a:pPr lvl="1" eaLnBrk="1" hangingPunct="1"/>
            <a:endParaRPr lang="en-US" smtClean="0"/>
          </a:p>
          <a:p>
            <a:pPr lvl="1" eaLnBrk="1" hangingPunct="1"/>
            <a:r>
              <a:rPr lang="en-US" smtClean="0"/>
              <a:t>What about activity after MI?</a:t>
            </a:r>
          </a:p>
          <a:p>
            <a:pPr lvl="1" eaLnBrk="1" hangingPunct="1"/>
            <a:endParaRPr lang="en-US" smtClean="0"/>
          </a:p>
          <a:p>
            <a:pPr lvl="1" eaLnBrk="1" hangingPunct="1"/>
            <a:r>
              <a:rPr lang="en-US" smtClean="0"/>
              <a:t>When should cardiac rehabilitation start?</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Footer Placeholder 4"/>
          <p:cNvSpPr>
            <a:spLocks noGrp="1"/>
          </p:cNvSpPr>
          <p:nvPr>
            <p:ph type="ftr" sz="quarter" idx="11"/>
          </p:nvPr>
        </p:nvSpPr>
        <p:spPr>
          <a:noFill/>
        </p:spPr>
        <p:txBody>
          <a:bodyPr/>
          <a:lstStyle/>
          <a:p>
            <a:endParaRPr lang="en-US" smtClean="0"/>
          </a:p>
        </p:txBody>
      </p:sp>
      <p:sp>
        <p:nvSpPr>
          <p:cNvPr id="105475" name="Slide Number Placeholder 5"/>
          <p:cNvSpPr>
            <a:spLocks noGrp="1"/>
          </p:cNvSpPr>
          <p:nvPr>
            <p:ph type="sldNum" sz="quarter" idx="12"/>
          </p:nvPr>
        </p:nvSpPr>
        <p:spPr>
          <a:noFill/>
        </p:spPr>
        <p:txBody>
          <a:bodyPr/>
          <a:lstStyle/>
          <a:p>
            <a:fld id="{4F4723E6-6C3E-4E33-AE00-ECF84CA224EB}" type="slidenum">
              <a:rPr lang="en-US" smtClean="0"/>
              <a:pPr/>
              <a:t>11</a:t>
            </a:fld>
            <a:endParaRPr lang="en-US" smtClean="0"/>
          </a:p>
        </p:txBody>
      </p:sp>
      <p:sp>
        <p:nvSpPr>
          <p:cNvPr id="105476" name="Rectangle 2"/>
          <p:cNvSpPr>
            <a:spLocks noGrp="1" noChangeArrowheads="1"/>
          </p:cNvSpPr>
          <p:nvPr>
            <p:ph type="title"/>
          </p:nvPr>
        </p:nvSpPr>
        <p:spPr/>
        <p:txBody>
          <a:bodyPr/>
          <a:lstStyle/>
          <a:p>
            <a:pPr eaLnBrk="1" hangingPunct="1"/>
            <a:r>
              <a:rPr lang="en-US" smtClean="0"/>
              <a:t>Acute Coronary Syndromes</a:t>
            </a:r>
          </a:p>
        </p:txBody>
      </p:sp>
      <p:sp>
        <p:nvSpPr>
          <p:cNvPr id="105477" name="Rectangle 3"/>
          <p:cNvSpPr>
            <a:spLocks noGrp="1" noChangeArrowheads="1"/>
          </p:cNvSpPr>
          <p:nvPr>
            <p:ph type="body" idx="1"/>
          </p:nvPr>
        </p:nvSpPr>
        <p:spPr/>
        <p:txBody>
          <a:bodyPr/>
          <a:lstStyle/>
          <a:p>
            <a:pPr eaLnBrk="1" hangingPunct="1"/>
            <a:r>
              <a:rPr lang="en-US" smtClean="0"/>
              <a:t>Cardiac rehabilitation:</a:t>
            </a:r>
          </a:p>
          <a:p>
            <a:pPr lvl="1" eaLnBrk="1" hangingPunct="1"/>
            <a:endParaRPr lang="en-US" smtClean="0"/>
          </a:p>
          <a:p>
            <a:pPr lvl="1" eaLnBrk="1" hangingPunct="1"/>
            <a:r>
              <a:rPr lang="en-US" smtClean="0"/>
              <a:t>Phase I</a:t>
            </a:r>
          </a:p>
          <a:p>
            <a:pPr lvl="1" eaLnBrk="1" hangingPunct="1"/>
            <a:r>
              <a:rPr lang="en-US" smtClean="0"/>
              <a:t>Phase II</a:t>
            </a:r>
          </a:p>
          <a:p>
            <a:pPr lvl="1" eaLnBrk="1" hangingPunct="1"/>
            <a:r>
              <a:rPr lang="en-US" smtClean="0"/>
              <a:t>Phase III</a:t>
            </a:r>
          </a:p>
          <a:p>
            <a:pPr lvl="1" eaLnBrk="1" hangingPunct="1"/>
            <a:r>
              <a:rPr lang="en-US" smtClean="0"/>
              <a:t>Education</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Footer Placeholder 4"/>
          <p:cNvSpPr>
            <a:spLocks noGrp="1"/>
          </p:cNvSpPr>
          <p:nvPr>
            <p:ph type="ftr" sz="quarter" idx="11"/>
          </p:nvPr>
        </p:nvSpPr>
        <p:spPr>
          <a:noFill/>
        </p:spPr>
        <p:txBody>
          <a:bodyPr/>
          <a:lstStyle/>
          <a:p>
            <a:endParaRPr lang="en-US" smtClean="0"/>
          </a:p>
        </p:txBody>
      </p:sp>
      <p:sp>
        <p:nvSpPr>
          <p:cNvPr id="106499" name="Slide Number Placeholder 5"/>
          <p:cNvSpPr>
            <a:spLocks noGrp="1"/>
          </p:cNvSpPr>
          <p:nvPr>
            <p:ph type="sldNum" sz="quarter" idx="12"/>
          </p:nvPr>
        </p:nvSpPr>
        <p:spPr>
          <a:noFill/>
        </p:spPr>
        <p:txBody>
          <a:bodyPr/>
          <a:lstStyle/>
          <a:p>
            <a:fld id="{41F0BBA3-58E6-4389-9D6E-30BDE579F084}" type="slidenum">
              <a:rPr lang="en-US" smtClean="0"/>
              <a:pPr/>
              <a:t>12</a:t>
            </a:fld>
            <a:endParaRPr lang="en-US" smtClean="0"/>
          </a:p>
        </p:txBody>
      </p:sp>
      <p:sp>
        <p:nvSpPr>
          <p:cNvPr id="106500" name="Rectangle 2"/>
          <p:cNvSpPr>
            <a:spLocks noGrp="1" noChangeArrowheads="1"/>
          </p:cNvSpPr>
          <p:nvPr>
            <p:ph type="title"/>
          </p:nvPr>
        </p:nvSpPr>
        <p:spPr/>
        <p:txBody>
          <a:bodyPr/>
          <a:lstStyle/>
          <a:p>
            <a:pPr eaLnBrk="1" hangingPunct="1"/>
            <a:r>
              <a:rPr lang="en-US" smtClean="0"/>
              <a:t>Acute Coronary Syndromes</a:t>
            </a:r>
          </a:p>
        </p:txBody>
      </p:sp>
      <p:sp>
        <p:nvSpPr>
          <p:cNvPr id="106501" name="Rectangle 3"/>
          <p:cNvSpPr>
            <a:spLocks noGrp="1" noChangeArrowheads="1"/>
          </p:cNvSpPr>
          <p:nvPr>
            <p:ph type="body" idx="1"/>
          </p:nvPr>
        </p:nvSpPr>
        <p:spPr/>
        <p:txBody>
          <a:bodyPr/>
          <a:lstStyle/>
          <a:p>
            <a:pPr eaLnBrk="1" hangingPunct="1"/>
            <a:r>
              <a:rPr lang="en-US" smtClean="0"/>
              <a:t>Sexuality and ACS:</a:t>
            </a:r>
          </a:p>
          <a:p>
            <a:pPr lvl="1" eaLnBrk="1" hangingPunct="1"/>
            <a:endParaRPr lang="en-US" smtClean="0"/>
          </a:p>
          <a:p>
            <a:pPr lvl="1" eaLnBrk="1" hangingPunct="1"/>
            <a:r>
              <a:rPr lang="en-US" smtClean="0"/>
              <a:t>Misconceptions</a:t>
            </a:r>
          </a:p>
          <a:p>
            <a:pPr lvl="1" eaLnBrk="1" hangingPunct="1"/>
            <a:r>
              <a:rPr lang="en-US" smtClean="0"/>
              <a:t>Safety measures</a:t>
            </a:r>
          </a:p>
          <a:p>
            <a:pPr lvl="1" eaLnBrk="1" hangingPunct="1"/>
            <a:r>
              <a:rPr lang="en-US" smtClean="0"/>
              <a:t>Concurrent medications</a:t>
            </a:r>
          </a:p>
          <a:p>
            <a:pPr lvl="1" eaLnBrk="1" hangingPunct="1"/>
            <a:endParaRPr lang="en-US" smtClean="0"/>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oter Placeholder 4"/>
          <p:cNvSpPr>
            <a:spLocks noGrp="1"/>
          </p:cNvSpPr>
          <p:nvPr>
            <p:ph type="ftr" sz="quarter" idx="11"/>
          </p:nvPr>
        </p:nvSpPr>
        <p:spPr>
          <a:noFill/>
        </p:spPr>
        <p:txBody>
          <a:bodyPr/>
          <a:lstStyle/>
          <a:p>
            <a:endParaRPr lang="en-US" smtClean="0"/>
          </a:p>
        </p:txBody>
      </p:sp>
      <p:sp>
        <p:nvSpPr>
          <p:cNvPr id="107523" name="Slide Number Placeholder 5"/>
          <p:cNvSpPr>
            <a:spLocks noGrp="1"/>
          </p:cNvSpPr>
          <p:nvPr>
            <p:ph type="sldNum" sz="quarter" idx="12"/>
          </p:nvPr>
        </p:nvSpPr>
        <p:spPr>
          <a:noFill/>
        </p:spPr>
        <p:txBody>
          <a:bodyPr/>
          <a:lstStyle/>
          <a:p>
            <a:fld id="{99D0AB95-FFB8-4E21-AA04-73BBBDD075FE}" type="slidenum">
              <a:rPr lang="en-US" smtClean="0"/>
              <a:pPr/>
              <a:t>13</a:t>
            </a:fld>
            <a:endParaRPr lang="en-US" smtClean="0"/>
          </a:p>
        </p:txBody>
      </p:sp>
      <p:sp>
        <p:nvSpPr>
          <p:cNvPr id="107524" name="Rectangle 2"/>
          <p:cNvSpPr>
            <a:spLocks noGrp="1" noChangeArrowheads="1"/>
          </p:cNvSpPr>
          <p:nvPr>
            <p:ph type="title"/>
          </p:nvPr>
        </p:nvSpPr>
        <p:spPr/>
        <p:txBody>
          <a:bodyPr/>
          <a:lstStyle/>
          <a:p>
            <a:pPr eaLnBrk="1" hangingPunct="1"/>
            <a:r>
              <a:rPr lang="en-US" smtClean="0"/>
              <a:t>Acute Coronary Syndromes</a:t>
            </a:r>
          </a:p>
        </p:txBody>
      </p:sp>
      <p:sp>
        <p:nvSpPr>
          <p:cNvPr id="107525" name="Rectangle 3"/>
          <p:cNvSpPr>
            <a:spLocks noGrp="1" noChangeArrowheads="1"/>
          </p:cNvSpPr>
          <p:nvPr>
            <p:ph type="body" idx="1"/>
          </p:nvPr>
        </p:nvSpPr>
        <p:spPr/>
        <p:txBody>
          <a:bodyPr/>
          <a:lstStyle/>
          <a:p>
            <a:pPr eaLnBrk="1" hangingPunct="1">
              <a:buFontTx/>
              <a:buNone/>
            </a:pPr>
            <a:endParaRPr lang="en-US" smtClean="0"/>
          </a:p>
          <a:p>
            <a:pPr eaLnBrk="1" hangingPunct="1">
              <a:buFontTx/>
              <a:buNone/>
            </a:pPr>
            <a:endParaRPr lang="en-US" smtClean="0"/>
          </a:p>
          <a:p>
            <a:pPr algn="ctr" eaLnBrk="1" hangingPunct="1">
              <a:buFontTx/>
              <a:buNone/>
            </a:pPr>
            <a:r>
              <a:rPr lang="en-US" sz="4000" smtClean="0"/>
              <a:t>Read the Sensuous Heart</a:t>
            </a: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Footer Placeholder 4"/>
          <p:cNvSpPr>
            <a:spLocks noGrp="1"/>
          </p:cNvSpPr>
          <p:nvPr>
            <p:ph type="ftr" sz="quarter" idx="11"/>
          </p:nvPr>
        </p:nvSpPr>
        <p:spPr>
          <a:noFill/>
        </p:spPr>
        <p:txBody>
          <a:bodyPr/>
          <a:lstStyle/>
          <a:p>
            <a:endParaRPr lang="en-US" smtClean="0"/>
          </a:p>
        </p:txBody>
      </p:sp>
      <p:sp>
        <p:nvSpPr>
          <p:cNvPr id="108547" name="Slide Number Placeholder 5"/>
          <p:cNvSpPr>
            <a:spLocks noGrp="1"/>
          </p:cNvSpPr>
          <p:nvPr>
            <p:ph type="sldNum" sz="quarter" idx="12"/>
          </p:nvPr>
        </p:nvSpPr>
        <p:spPr>
          <a:noFill/>
        </p:spPr>
        <p:txBody>
          <a:bodyPr/>
          <a:lstStyle/>
          <a:p>
            <a:fld id="{F5D018D3-096B-43BB-998A-E0A32E590DF4}" type="slidenum">
              <a:rPr lang="en-US" smtClean="0"/>
              <a:pPr/>
              <a:t>14</a:t>
            </a:fld>
            <a:endParaRPr lang="en-US" smtClean="0"/>
          </a:p>
        </p:txBody>
      </p:sp>
      <p:sp>
        <p:nvSpPr>
          <p:cNvPr id="108548" name="Rectangle 2"/>
          <p:cNvSpPr>
            <a:spLocks noGrp="1" noChangeArrowheads="1"/>
          </p:cNvSpPr>
          <p:nvPr>
            <p:ph type="title"/>
          </p:nvPr>
        </p:nvSpPr>
        <p:spPr/>
        <p:txBody>
          <a:bodyPr/>
          <a:lstStyle/>
          <a:p>
            <a:pPr eaLnBrk="1" hangingPunct="1"/>
            <a:r>
              <a:rPr lang="en-US" smtClean="0"/>
              <a:t>Acute Coronary Syndromes</a:t>
            </a:r>
          </a:p>
        </p:txBody>
      </p:sp>
      <p:sp>
        <p:nvSpPr>
          <p:cNvPr id="108549" name="Rectangle 3"/>
          <p:cNvSpPr>
            <a:spLocks noGrp="1" noChangeArrowheads="1"/>
          </p:cNvSpPr>
          <p:nvPr>
            <p:ph type="body" idx="1"/>
          </p:nvPr>
        </p:nvSpPr>
        <p:spPr/>
        <p:txBody>
          <a:bodyPr/>
          <a:lstStyle/>
          <a:p>
            <a:pPr eaLnBrk="1" hangingPunct="1"/>
            <a:r>
              <a:rPr lang="en-US" smtClean="0"/>
              <a:t>Optimal Nutrition:</a:t>
            </a:r>
          </a:p>
          <a:p>
            <a:pPr eaLnBrk="1" hangingPunct="1"/>
            <a:endParaRPr lang="en-US" smtClean="0"/>
          </a:p>
          <a:p>
            <a:pPr lvl="1" eaLnBrk="1" hangingPunct="1"/>
            <a:r>
              <a:rPr lang="en-US" smtClean="0"/>
              <a:t>Low saturated fats, low cholesterol</a:t>
            </a:r>
          </a:p>
          <a:p>
            <a:pPr lvl="1" eaLnBrk="1" hangingPunct="1"/>
            <a:r>
              <a:rPr lang="en-US" smtClean="0"/>
              <a:t>Limit sodium intake</a:t>
            </a:r>
          </a:p>
          <a:p>
            <a:pPr lvl="1" eaLnBrk="1" hangingPunct="1"/>
            <a:r>
              <a:rPr lang="en-US" smtClean="0"/>
              <a:t>Calorie reduction if indicated</a:t>
            </a:r>
          </a:p>
          <a:p>
            <a:pPr lvl="1" eaLnBrk="1" hangingPunct="1"/>
            <a:r>
              <a:rPr lang="en-US" smtClean="0"/>
              <a:t>Add diabetic restrictions if indicated</a:t>
            </a:r>
          </a:p>
          <a:p>
            <a:pPr lvl="1" eaLnBrk="1" hangingPunct="1"/>
            <a:endParaRPr lang="en-US" smtClean="0"/>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Footer Placeholder 4"/>
          <p:cNvSpPr>
            <a:spLocks noGrp="1"/>
          </p:cNvSpPr>
          <p:nvPr>
            <p:ph type="ftr" sz="quarter" idx="11"/>
          </p:nvPr>
        </p:nvSpPr>
        <p:spPr>
          <a:noFill/>
        </p:spPr>
        <p:txBody>
          <a:bodyPr/>
          <a:lstStyle/>
          <a:p>
            <a:endParaRPr lang="en-US" smtClean="0"/>
          </a:p>
        </p:txBody>
      </p:sp>
      <p:sp>
        <p:nvSpPr>
          <p:cNvPr id="109571" name="Slide Number Placeholder 5"/>
          <p:cNvSpPr>
            <a:spLocks noGrp="1"/>
          </p:cNvSpPr>
          <p:nvPr>
            <p:ph type="sldNum" sz="quarter" idx="12"/>
          </p:nvPr>
        </p:nvSpPr>
        <p:spPr>
          <a:noFill/>
        </p:spPr>
        <p:txBody>
          <a:bodyPr/>
          <a:lstStyle/>
          <a:p>
            <a:fld id="{6BA6EBB9-80F8-41CE-B664-AAF4A0F8934F}" type="slidenum">
              <a:rPr lang="en-US" smtClean="0"/>
              <a:pPr/>
              <a:t>15</a:t>
            </a:fld>
            <a:endParaRPr lang="en-US" smtClean="0"/>
          </a:p>
        </p:txBody>
      </p:sp>
      <p:sp>
        <p:nvSpPr>
          <p:cNvPr id="109572" name="Rectangle 2"/>
          <p:cNvSpPr>
            <a:spLocks noGrp="1" noChangeArrowheads="1"/>
          </p:cNvSpPr>
          <p:nvPr>
            <p:ph type="title"/>
          </p:nvPr>
        </p:nvSpPr>
        <p:spPr/>
        <p:txBody>
          <a:bodyPr/>
          <a:lstStyle/>
          <a:p>
            <a:pPr eaLnBrk="1" hangingPunct="1"/>
            <a:r>
              <a:rPr lang="en-US" smtClean="0"/>
              <a:t>Acute Coronary Syndromes</a:t>
            </a:r>
          </a:p>
        </p:txBody>
      </p:sp>
      <p:sp>
        <p:nvSpPr>
          <p:cNvPr id="109573" name="Rectangle 3"/>
          <p:cNvSpPr>
            <a:spLocks noGrp="1" noChangeArrowheads="1"/>
          </p:cNvSpPr>
          <p:nvPr>
            <p:ph type="body" idx="1"/>
          </p:nvPr>
        </p:nvSpPr>
        <p:spPr/>
        <p:txBody>
          <a:bodyPr/>
          <a:lstStyle/>
          <a:p>
            <a:pPr eaLnBrk="1" hangingPunct="1"/>
            <a:r>
              <a:rPr lang="en-US" smtClean="0"/>
              <a:t>Treatment options:</a:t>
            </a:r>
          </a:p>
          <a:p>
            <a:pPr lvl="1" eaLnBrk="1" hangingPunct="1"/>
            <a:endParaRPr lang="en-US" smtClean="0"/>
          </a:p>
          <a:p>
            <a:pPr lvl="1" eaLnBrk="1" hangingPunct="1"/>
            <a:r>
              <a:rPr lang="en-US" smtClean="0"/>
              <a:t>PTCA</a:t>
            </a:r>
          </a:p>
          <a:p>
            <a:pPr lvl="1" eaLnBrk="1" hangingPunct="1"/>
            <a:r>
              <a:rPr lang="en-US" smtClean="0"/>
              <a:t>Percutaneous transluminal coronary angioplasty</a:t>
            </a:r>
          </a:p>
          <a:p>
            <a:pPr lvl="1" eaLnBrk="1" hangingPunct="1"/>
            <a:endParaRPr lang="en-US" smtClean="0"/>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ooter Placeholder 4"/>
          <p:cNvSpPr>
            <a:spLocks noGrp="1"/>
          </p:cNvSpPr>
          <p:nvPr>
            <p:ph type="ftr" sz="quarter" idx="11"/>
          </p:nvPr>
        </p:nvSpPr>
        <p:spPr>
          <a:noFill/>
        </p:spPr>
        <p:txBody>
          <a:bodyPr/>
          <a:lstStyle/>
          <a:p>
            <a:endParaRPr lang="en-US" smtClean="0"/>
          </a:p>
        </p:txBody>
      </p:sp>
      <p:sp>
        <p:nvSpPr>
          <p:cNvPr id="110595" name="Slide Number Placeholder 5"/>
          <p:cNvSpPr>
            <a:spLocks noGrp="1"/>
          </p:cNvSpPr>
          <p:nvPr>
            <p:ph type="sldNum" sz="quarter" idx="12"/>
          </p:nvPr>
        </p:nvSpPr>
        <p:spPr>
          <a:noFill/>
        </p:spPr>
        <p:txBody>
          <a:bodyPr/>
          <a:lstStyle/>
          <a:p>
            <a:fld id="{DA8D0D39-70D2-4620-9F10-11CC76ED925B}" type="slidenum">
              <a:rPr lang="en-US" smtClean="0"/>
              <a:pPr/>
              <a:t>16</a:t>
            </a:fld>
            <a:endParaRPr lang="en-US" smtClean="0"/>
          </a:p>
        </p:txBody>
      </p:sp>
      <p:sp>
        <p:nvSpPr>
          <p:cNvPr id="110596" name="Rectangle 2"/>
          <p:cNvSpPr>
            <a:spLocks noGrp="1" noChangeArrowheads="1"/>
          </p:cNvSpPr>
          <p:nvPr>
            <p:ph type="title"/>
          </p:nvPr>
        </p:nvSpPr>
        <p:spPr/>
        <p:txBody>
          <a:bodyPr/>
          <a:lstStyle/>
          <a:p>
            <a:pPr eaLnBrk="1" hangingPunct="1"/>
            <a:r>
              <a:rPr lang="en-US" smtClean="0"/>
              <a:t>Acute Coronary Syndromes</a:t>
            </a:r>
          </a:p>
        </p:txBody>
      </p:sp>
      <p:sp>
        <p:nvSpPr>
          <p:cNvPr id="110597" name="Rectangle 3"/>
          <p:cNvSpPr>
            <a:spLocks noGrp="1" noChangeArrowheads="1"/>
          </p:cNvSpPr>
          <p:nvPr>
            <p:ph type="body" idx="1"/>
          </p:nvPr>
        </p:nvSpPr>
        <p:spPr/>
        <p:txBody>
          <a:bodyPr/>
          <a:lstStyle/>
          <a:p>
            <a:pPr eaLnBrk="1" hangingPunct="1"/>
            <a:endParaRPr lang="en-US" smtClean="0"/>
          </a:p>
        </p:txBody>
      </p:sp>
      <p:sp>
        <p:nvSpPr>
          <p:cNvPr id="11059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10599" name="Picture 4" descr="3EABBDF3"/>
          <p:cNvPicPr>
            <a:picLocks noChangeAspect="1" noChangeArrowheads="1"/>
          </p:cNvPicPr>
          <p:nvPr/>
        </p:nvPicPr>
        <p:blipFill>
          <a:blip r:embed="rId3" cstate="print"/>
          <a:srcRect/>
          <a:stretch>
            <a:fillRect/>
          </a:stretch>
        </p:blipFill>
        <p:spPr bwMode="auto">
          <a:xfrm>
            <a:off x="1905000" y="1676400"/>
            <a:ext cx="5362575" cy="414496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ooter Placeholder 4"/>
          <p:cNvSpPr>
            <a:spLocks noGrp="1"/>
          </p:cNvSpPr>
          <p:nvPr>
            <p:ph type="ftr" sz="quarter" idx="11"/>
          </p:nvPr>
        </p:nvSpPr>
        <p:spPr>
          <a:noFill/>
        </p:spPr>
        <p:txBody>
          <a:bodyPr/>
          <a:lstStyle/>
          <a:p>
            <a:endParaRPr lang="en-US" smtClean="0"/>
          </a:p>
        </p:txBody>
      </p:sp>
      <p:sp>
        <p:nvSpPr>
          <p:cNvPr id="111619" name="Slide Number Placeholder 5"/>
          <p:cNvSpPr>
            <a:spLocks noGrp="1"/>
          </p:cNvSpPr>
          <p:nvPr>
            <p:ph type="sldNum" sz="quarter" idx="12"/>
          </p:nvPr>
        </p:nvSpPr>
        <p:spPr>
          <a:noFill/>
        </p:spPr>
        <p:txBody>
          <a:bodyPr/>
          <a:lstStyle/>
          <a:p>
            <a:fld id="{B7230498-F50C-4491-975F-A5BA836E7537}" type="slidenum">
              <a:rPr lang="en-US" smtClean="0"/>
              <a:pPr/>
              <a:t>17</a:t>
            </a:fld>
            <a:endParaRPr lang="en-US" smtClean="0"/>
          </a:p>
        </p:txBody>
      </p:sp>
      <p:sp>
        <p:nvSpPr>
          <p:cNvPr id="111620" name="Rectangle 2"/>
          <p:cNvSpPr>
            <a:spLocks noGrp="1" noChangeArrowheads="1"/>
          </p:cNvSpPr>
          <p:nvPr>
            <p:ph type="title"/>
          </p:nvPr>
        </p:nvSpPr>
        <p:spPr/>
        <p:txBody>
          <a:bodyPr/>
          <a:lstStyle/>
          <a:p>
            <a:pPr eaLnBrk="1" hangingPunct="1"/>
            <a:r>
              <a:rPr lang="en-US" smtClean="0"/>
              <a:t>Acute Coronary Syndromes</a:t>
            </a:r>
          </a:p>
        </p:txBody>
      </p:sp>
      <p:sp>
        <p:nvSpPr>
          <p:cNvPr id="111621" name="Rectangle 3"/>
          <p:cNvSpPr>
            <a:spLocks noGrp="1" noChangeArrowheads="1"/>
          </p:cNvSpPr>
          <p:nvPr>
            <p:ph type="body" idx="1"/>
          </p:nvPr>
        </p:nvSpPr>
        <p:spPr/>
        <p:txBody>
          <a:bodyPr/>
          <a:lstStyle/>
          <a:p>
            <a:pPr eaLnBrk="1" hangingPunct="1"/>
            <a:endParaRPr lang="en-US" smtClean="0"/>
          </a:p>
        </p:txBody>
      </p:sp>
      <p:sp>
        <p:nvSpPr>
          <p:cNvPr id="11162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11623" name="Picture 4" descr="79E51F79"/>
          <p:cNvPicPr>
            <a:picLocks noChangeAspect="1" noChangeArrowheads="1"/>
          </p:cNvPicPr>
          <p:nvPr/>
        </p:nvPicPr>
        <p:blipFill>
          <a:blip r:embed="rId3" cstate="print"/>
          <a:srcRect/>
          <a:stretch>
            <a:fillRect/>
          </a:stretch>
        </p:blipFill>
        <p:spPr bwMode="auto">
          <a:xfrm>
            <a:off x="762000" y="2362200"/>
            <a:ext cx="7696200" cy="295751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Footer Placeholder 4"/>
          <p:cNvSpPr>
            <a:spLocks noGrp="1"/>
          </p:cNvSpPr>
          <p:nvPr>
            <p:ph type="ftr" sz="quarter" idx="11"/>
          </p:nvPr>
        </p:nvSpPr>
        <p:spPr>
          <a:noFill/>
        </p:spPr>
        <p:txBody>
          <a:bodyPr/>
          <a:lstStyle/>
          <a:p>
            <a:endParaRPr lang="en-US" smtClean="0"/>
          </a:p>
        </p:txBody>
      </p:sp>
      <p:sp>
        <p:nvSpPr>
          <p:cNvPr id="112643" name="Slide Number Placeholder 5"/>
          <p:cNvSpPr>
            <a:spLocks noGrp="1"/>
          </p:cNvSpPr>
          <p:nvPr>
            <p:ph type="sldNum" sz="quarter" idx="12"/>
          </p:nvPr>
        </p:nvSpPr>
        <p:spPr>
          <a:noFill/>
        </p:spPr>
        <p:txBody>
          <a:bodyPr/>
          <a:lstStyle/>
          <a:p>
            <a:fld id="{DB439FCA-26D8-4AB0-8D0F-9F9C25B550B5}" type="slidenum">
              <a:rPr lang="en-US" smtClean="0"/>
              <a:pPr/>
              <a:t>18</a:t>
            </a:fld>
            <a:endParaRPr lang="en-US" smtClean="0"/>
          </a:p>
        </p:txBody>
      </p:sp>
      <p:sp>
        <p:nvSpPr>
          <p:cNvPr id="112644" name="Rectangle 2"/>
          <p:cNvSpPr>
            <a:spLocks noGrp="1" noChangeArrowheads="1"/>
          </p:cNvSpPr>
          <p:nvPr>
            <p:ph type="title"/>
          </p:nvPr>
        </p:nvSpPr>
        <p:spPr/>
        <p:txBody>
          <a:bodyPr/>
          <a:lstStyle/>
          <a:p>
            <a:pPr eaLnBrk="1" hangingPunct="1"/>
            <a:r>
              <a:rPr lang="en-US" smtClean="0"/>
              <a:t>Acute Coronary Syndromes</a:t>
            </a:r>
          </a:p>
        </p:txBody>
      </p:sp>
      <p:sp>
        <p:nvSpPr>
          <p:cNvPr id="112645" name="Rectangle 3"/>
          <p:cNvSpPr>
            <a:spLocks noGrp="1" noChangeArrowheads="1"/>
          </p:cNvSpPr>
          <p:nvPr>
            <p:ph type="body" idx="1"/>
          </p:nvPr>
        </p:nvSpPr>
        <p:spPr/>
        <p:txBody>
          <a:bodyPr/>
          <a:lstStyle/>
          <a:p>
            <a:pPr eaLnBrk="1" hangingPunct="1"/>
            <a:r>
              <a:rPr lang="en-US" smtClean="0"/>
              <a:t>PTCA</a:t>
            </a:r>
          </a:p>
          <a:p>
            <a:pPr lvl="1" eaLnBrk="1" hangingPunct="1"/>
            <a:endParaRPr lang="en-US" smtClean="0"/>
          </a:p>
          <a:p>
            <a:pPr lvl="1" eaLnBrk="1" hangingPunct="1"/>
            <a:r>
              <a:rPr lang="en-US" smtClean="0"/>
              <a:t>Who gets this procedure?</a:t>
            </a:r>
          </a:p>
          <a:p>
            <a:pPr lvl="2" eaLnBrk="1" hangingPunct="1"/>
            <a:r>
              <a:rPr lang="en-US" smtClean="0"/>
              <a:t>Lesions more than 70% of artery lumen</a:t>
            </a:r>
          </a:p>
          <a:p>
            <a:pPr lvl="2" eaLnBrk="1" hangingPunct="1"/>
            <a:r>
              <a:rPr lang="en-US" smtClean="0"/>
              <a:t>Poor control with medications</a:t>
            </a:r>
          </a:p>
          <a:p>
            <a:pPr lvl="2" eaLnBrk="1" hangingPunct="1"/>
            <a:r>
              <a:rPr lang="en-US" smtClean="0"/>
              <a:t>Meet the criteria for CABG surgery</a:t>
            </a:r>
          </a:p>
          <a:p>
            <a:pPr lvl="2" eaLnBrk="1" hangingPunct="1"/>
            <a:r>
              <a:rPr lang="en-US" smtClean="0"/>
              <a:t>Persons with occluded CABG grafts</a:t>
            </a: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Footer Placeholder 4"/>
          <p:cNvSpPr>
            <a:spLocks noGrp="1"/>
          </p:cNvSpPr>
          <p:nvPr>
            <p:ph type="ftr" sz="quarter" idx="11"/>
          </p:nvPr>
        </p:nvSpPr>
        <p:spPr>
          <a:noFill/>
        </p:spPr>
        <p:txBody>
          <a:bodyPr/>
          <a:lstStyle/>
          <a:p>
            <a:endParaRPr lang="en-US" smtClean="0"/>
          </a:p>
        </p:txBody>
      </p:sp>
      <p:sp>
        <p:nvSpPr>
          <p:cNvPr id="113667" name="Slide Number Placeholder 5"/>
          <p:cNvSpPr>
            <a:spLocks noGrp="1"/>
          </p:cNvSpPr>
          <p:nvPr>
            <p:ph type="sldNum" sz="quarter" idx="12"/>
          </p:nvPr>
        </p:nvSpPr>
        <p:spPr>
          <a:noFill/>
        </p:spPr>
        <p:txBody>
          <a:bodyPr/>
          <a:lstStyle/>
          <a:p>
            <a:fld id="{4EEF38A7-B220-4394-976E-C6757C5770B1}" type="slidenum">
              <a:rPr lang="en-US" smtClean="0"/>
              <a:pPr/>
              <a:t>19</a:t>
            </a:fld>
            <a:endParaRPr lang="en-US" smtClean="0"/>
          </a:p>
        </p:txBody>
      </p:sp>
      <p:sp>
        <p:nvSpPr>
          <p:cNvPr id="113668" name="Rectangle 2"/>
          <p:cNvSpPr>
            <a:spLocks noGrp="1" noChangeArrowheads="1"/>
          </p:cNvSpPr>
          <p:nvPr>
            <p:ph type="title"/>
          </p:nvPr>
        </p:nvSpPr>
        <p:spPr/>
        <p:txBody>
          <a:bodyPr/>
          <a:lstStyle/>
          <a:p>
            <a:pPr eaLnBrk="1" hangingPunct="1"/>
            <a:r>
              <a:rPr lang="en-US" smtClean="0"/>
              <a:t>Acute Coronary Syndromes</a:t>
            </a:r>
          </a:p>
        </p:txBody>
      </p:sp>
      <p:sp>
        <p:nvSpPr>
          <p:cNvPr id="113669" name="Rectangle 3"/>
          <p:cNvSpPr>
            <a:spLocks noGrp="1" noChangeArrowheads="1"/>
          </p:cNvSpPr>
          <p:nvPr>
            <p:ph type="body" idx="1"/>
          </p:nvPr>
        </p:nvSpPr>
        <p:spPr/>
        <p:txBody>
          <a:bodyPr/>
          <a:lstStyle/>
          <a:p>
            <a:pPr eaLnBrk="1" hangingPunct="1"/>
            <a:r>
              <a:rPr lang="en-US" smtClean="0"/>
              <a:t>PTCA</a:t>
            </a:r>
          </a:p>
          <a:p>
            <a:pPr lvl="1" eaLnBrk="1" hangingPunct="1"/>
            <a:endParaRPr lang="en-US" smtClean="0"/>
          </a:p>
          <a:p>
            <a:pPr lvl="1" eaLnBrk="1" hangingPunct="1"/>
            <a:r>
              <a:rPr lang="en-US" smtClean="0"/>
              <a:t>Complications</a:t>
            </a:r>
          </a:p>
          <a:p>
            <a:pPr lvl="2" eaLnBrk="1" hangingPunct="1"/>
            <a:r>
              <a:rPr lang="en-US" smtClean="0"/>
              <a:t>Dissection of coronary artery</a:t>
            </a:r>
          </a:p>
          <a:p>
            <a:pPr lvl="2" eaLnBrk="1" hangingPunct="1"/>
            <a:r>
              <a:rPr lang="en-US" smtClean="0"/>
              <a:t>Closure of artery</a:t>
            </a:r>
          </a:p>
          <a:p>
            <a:pPr lvl="2" eaLnBrk="1" hangingPunct="1"/>
            <a:r>
              <a:rPr lang="en-US" smtClean="0"/>
              <a:t>Severe coronary artery vasospasm</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oter Placeholder 4"/>
          <p:cNvSpPr>
            <a:spLocks noGrp="1"/>
          </p:cNvSpPr>
          <p:nvPr>
            <p:ph type="ftr" sz="quarter" idx="11"/>
          </p:nvPr>
        </p:nvSpPr>
        <p:spPr>
          <a:noFill/>
        </p:spPr>
        <p:txBody>
          <a:bodyPr/>
          <a:lstStyle/>
          <a:p>
            <a:endParaRPr lang="en-US" smtClean="0"/>
          </a:p>
        </p:txBody>
      </p:sp>
      <p:sp>
        <p:nvSpPr>
          <p:cNvPr id="96259" name="Slide Number Placeholder 5"/>
          <p:cNvSpPr>
            <a:spLocks noGrp="1"/>
          </p:cNvSpPr>
          <p:nvPr>
            <p:ph type="sldNum" sz="quarter" idx="12"/>
          </p:nvPr>
        </p:nvSpPr>
        <p:spPr>
          <a:noFill/>
        </p:spPr>
        <p:txBody>
          <a:bodyPr/>
          <a:lstStyle/>
          <a:p>
            <a:fld id="{D444BFE7-D98C-42F1-A58A-DF6CBD7E65B2}" type="slidenum">
              <a:rPr lang="en-US" smtClean="0"/>
              <a:pPr/>
              <a:t>2</a:t>
            </a:fld>
            <a:endParaRPr lang="en-US" smtClean="0"/>
          </a:p>
        </p:txBody>
      </p:sp>
      <p:sp>
        <p:nvSpPr>
          <p:cNvPr id="96260" name="Rectangle 2"/>
          <p:cNvSpPr>
            <a:spLocks noGrp="1" noChangeArrowheads="1"/>
          </p:cNvSpPr>
          <p:nvPr>
            <p:ph type="title"/>
          </p:nvPr>
        </p:nvSpPr>
        <p:spPr/>
        <p:txBody>
          <a:bodyPr/>
          <a:lstStyle/>
          <a:p>
            <a:pPr eaLnBrk="1" hangingPunct="1"/>
            <a:r>
              <a:rPr lang="en-US" smtClean="0"/>
              <a:t>Acute Coronary Syndromes</a:t>
            </a:r>
          </a:p>
        </p:txBody>
      </p:sp>
      <p:sp>
        <p:nvSpPr>
          <p:cNvPr id="96261" name="Rectangle 3"/>
          <p:cNvSpPr>
            <a:spLocks noGrp="1" noChangeArrowheads="1"/>
          </p:cNvSpPr>
          <p:nvPr>
            <p:ph type="body" idx="1"/>
          </p:nvPr>
        </p:nvSpPr>
        <p:spPr/>
        <p:txBody>
          <a:bodyPr/>
          <a:lstStyle/>
          <a:p>
            <a:pPr eaLnBrk="1" hangingPunct="1"/>
            <a:r>
              <a:rPr lang="en-US" smtClean="0"/>
              <a:t>Beta Blockers:</a:t>
            </a:r>
          </a:p>
          <a:p>
            <a:pPr lvl="1" eaLnBrk="1" hangingPunct="1"/>
            <a:endParaRPr lang="en-US" smtClean="0"/>
          </a:p>
          <a:p>
            <a:pPr lvl="1" eaLnBrk="1" hangingPunct="1"/>
            <a:r>
              <a:rPr lang="en-US" smtClean="0"/>
              <a:t>Must be weaned off – no cold turkey-stress this during teaching</a:t>
            </a:r>
          </a:p>
          <a:p>
            <a:pPr lvl="1" eaLnBrk="1" hangingPunct="1"/>
            <a:r>
              <a:rPr lang="en-US" smtClean="0"/>
              <a:t>If also taking digitalis, cut off point for holding a dose of digitalis is a pulse rate of 50, not 60.</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oter Placeholder 4"/>
          <p:cNvSpPr>
            <a:spLocks noGrp="1"/>
          </p:cNvSpPr>
          <p:nvPr>
            <p:ph type="ftr" sz="quarter" idx="11"/>
          </p:nvPr>
        </p:nvSpPr>
        <p:spPr>
          <a:noFill/>
        </p:spPr>
        <p:txBody>
          <a:bodyPr/>
          <a:lstStyle/>
          <a:p>
            <a:endParaRPr lang="en-US" smtClean="0"/>
          </a:p>
        </p:txBody>
      </p:sp>
      <p:sp>
        <p:nvSpPr>
          <p:cNvPr id="114691" name="Slide Number Placeholder 5"/>
          <p:cNvSpPr>
            <a:spLocks noGrp="1"/>
          </p:cNvSpPr>
          <p:nvPr>
            <p:ph type="sldNum" sz="quarter" idx="12"/>
          </p:nvPr>
        </p:nvSpPr>
        <p:spPr>
          <a:noFill/>
        </p:spPr>
        <p:txBody>
          <a:bodyPr/>
          <a:lstStyle/>
          <a:p>
            <a:fld id="{4AECD6DB-2914-4CBE-AFAB-889D1AD39AF5}" type="slidenum">
              <a:rPr lang="en-US" smtClean="0"/>
              <a:pPr/>
              <a:t>20</a:t>
            </a:fld>
            <a:endParaRPr lang="en-US" smtClean="0"/>
          </a:p>
        </p:txBody>
      </p:sp>
      <p:sp>
        <p:nvSpPr>
          <p:cNvPr id="114692" name="Rectangle 2"/>
          <p:cNvSpPr>
            <a:spLocks noGrp="1" noChangeArrowheads="1"/>
          </p:cNvSpPr>
          <p:nvPr>
            <p:ph type="title"/>
          </p:nvPr>
        </p:nvSpPr>
        <p:spPr/>
        <p:txBody>
          <a:bodyPr/>
          <a:lstStyle/>
          <a:p>
            <a:pPr eaLnBrk="1" hangingPunct="1"/>
            <a:r>
              <a:rPr lang="en-US" smtClean="0"/>
              <a:t>Acute Coronary Syndromes</a:t>
            </a:r>
          </a:p>
        </p:txBody>
      </p:sp>
      <p:sp>
        <p:nvSpPr>
          <p:cNvPr id="114693" name="Rectangle 3"/>
          <p:cNvSpPr>
            <a:spLocks noGrp="1" noChangeArrowheads="1"/>
          </p:cNvSpPr>
          <p:nvPr>
            <p:ph type="body" idx="1"/>
          </p:nvPr>
        </p:nvSpPr>
        <p:spPr/>
        <p:txBody>
          <a:bodyPr/>
          <a:lstStyle/>
          <a:p>
            <a:pPr eaLnBrk="1" hangingPunct="1"/>
            <a:r>
              <a:rPr lang="en-US" smtClean="0"/>
              <a:t>PTCA with stent:</a:t>
            </a:r>
          </a:p>
          <a:p>
            <a:pPr lvl="1" eaLnBrk="1" hangingPunct="1"/>
            <a:endParaRPr lang="en-US" smtClean="0"/>
          </a:p>
          <a:p>
            <a:pPr lvl="1" eaLnBrk="1" hangingPunct="1"/>
            <a:r>
              <a:rPr lang="en-US" smtClean="0"/>
              <a:t>Better long term patency rates</a:t>
            </a:r>
          </a:p>
          <a:p>
            <a:pPr lvl="1" eaLnBrk="1" hangingPunct="1"/>
            <a:r>
              <a:rPr lang="en-US" smtClean="0"/>
              <a:t>Best results with drug eluding stents</a:t>
            </a:r>
          </a:p>
          <a:p>
            <a:pPr lvl="1" eaLnBrk="1" hangingPunct="1"/>
            <a:r>
              <a:rPr lang="en-US" smtClean="0"/>
              <a:t>Cannot stent everything, coronary arteries twist and turn, are very tortuous.</a:t>
            </a: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Footer Placeholder 4"/>
          <p:cNvSpPr>
            <a:spLocks noGrp="1"/>
          </p:cNvSpPr>
          <p:nvPr>
            <p:ph type="ftr" sz="quarter" idx="11"/>
          </p:nvPr>
        </p:nvSpPr>
        <p:spPr>
          <a:noFill/>
        </p:spPr>
        <p:txBody>
          <a:bodyPr/>
          <a:lstStyle/>
          <a:p>
            <a:endParaRPr lang="en-US" smtClean="0"/>
          </a:p>
        </p:txBody>
      </p:sp>
      <p:sp>
        <p:nvSpPr>
          <p:cNvPr id="115715" name="Slide Number Placeholder 5"/>
          <p:cNvSpPr>
            <a:spLocks noGrp="1"/>
          </p:cNvSpPr>
          <p:nvPr>
            <p:ph type="sldNum" sz="quarter" idx="12"/>
          </p:nvPr>
        </p:nvSpPr>
        <p:spPr>
          <a:noFill/>
        </p:spPr>
        <p:txBody>
          <a:bodyPr/>
          <a:lstStyle/>
          <a:p>
            <a:fld id="{E2720853-95D3-41D4-B674-4CF3B7CB8234}" type="slidenum">
              <a:rPr lang="en-US" smtClean="0"/>
              <a:pPr/>
              <a:t>21</a:t>
            </a:fld>
            <a:endParaRPr lang="en-US" smtClean="0"/>
          </a:p>
        </p:txBody>
      </p:sp>
      <p:sp>
        <p:nvSpPr>
          <p:cNvPr id="115716" name="Rectangle 2"/>
          <p:cNvSpPr>
            <a:spLocks noGrp="1" noChangeArrowheads="1"/>
          </p:cNvSpPr>
          <p:nvPr>
            <p:ph type="title"/>
          </p:nvPr>
        </p:nvSpPr>
        <p:spPr/>
        <p:txBody>
          <a:bodyPr/>
          <a:lstStyle/>
          <a:p>
            <a:pPr eaLnBrk="1" hangingPunct="1"/>
            <a:r>
              <a:rPr lang="en-US" smtClean="0"/>
              <a:t>Acute Coronary Syndromes</a:t>
            </a:r>
          </a:p>
        </p:txBody>
      </p:sp>
      <p:sp>
        <p:nvSpPr>
          <p:cNvPr id="115717" name="Rectangle 3"/>
          <p:cNvSpPr>
            <a:spLocks noGrp="1" noChangeArrowheads="1"/>
          </p:cNvSpPr>
          <p:nvPr>
            <p:ph type="body" idx="1"/>
          </p:nvPr>
        </p:nvSpPr>
        <p:spPr/>
        <p:txBody>
          <a:bodyPr/>
          <a:lstStyle/>
          <a:p>
            <a:pPr eaLnBrk="1" hangingPunct="1"/>
            <a:endParaRPr lang="en-US" smtClean="0"/>
          </a:p>
        </p:txBody>
      </p:sp>
      <p:sp>
        <p:nvSpPr>
          <p:cNvPr id="11571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15719" name="Picture 4" descr="9122A8EF"/>
          <p:cNvPicPr>
            <a:picLocks noChangeAspect="1" noChangeArrowheads="1"/>
          </p:cNvPicPr>
          <p:nvPr/>
        </p:nvPicPr>
        <p:blipFill>
          <a:blip r:embed="rId3" cstate="print"/>
          <a:srcRect/>
          <a:stretch>
            <a:fillRect/>
          </a:stretch>
        </p:blipFill>
        <p:spPr bwMode="auto">
          <a:xfrm>
            <a:off x="914400" y="2743200"/>
            <a:ext cx="7305675" cy="18605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Footer Placeholder 4"/>
          <p:cNvSpPr>
            <a:spLocks noGrp="1"/>
          </p:cNvSpPr>
          <p:nvPr>
            <p:ph type="ftr" sz="quarter" idx="11"/>
          </p:nvPr>
        </p:nvSpPr>
        <p:spPr>
          <a:noFill/>
        </p:spPr>
        <p:txBody>
          <a:bodyPr/>
          <a:lstStyle/>
          <a:p>
            <a:endParaRPr lang="en-US" smtClean="0"/>
          </a:p>
        </p:txBody>
      </p:sp>
      <p:sp>
        <p:nvSpPr>
          <p:cNvPr id="116739" name="Slide Number Placeholder 5"/>
          <p:cNvSpPr>
            <a:spLocks noGrp="1"/>
          </p:cNvSpPr>
          <p:nvPr>
            <p:ph type="sldNum" sz="quarter" idx="12"/>
          </p:nvPr>
        </p:nvSpPr>
        <p:spPr>
          <a:noFill/>
        </p:spPr>
        <p:txBody>
          <a:bodyPr/>
          <a:lstStyle/>
          <a:p>
            <a:fld id="{D942F5CC-0CC7-46BE-963E-4D9576A7869F}" type="slidenum">
              <a:rPr lang="en-US" smtClean="0"/>
              <a:pPr/>
              <a:t>22</a:t>
            </a:fld>
            <a:endParaRPr lang="en-US" smtClean="0"/>
          </a:p>
        </p:txBody>
      </p:sp>
      <p:sp>
        <p:nvSpPr>
          <p:cNvPr id="116740" name="Rectangle 2"/>
          <p:cNvSpPr>
            <a:spLocks noGrp="1" noChangeArrowheads="1"/>
          </p:cNvSpPr>
          <p:nvPr>
            <p:ph type="title"/>
          </p:nvPr>
        </p:nvSpPr>
        <p:spPr/>
        <p:txBody>
          <a:bodyPr/>
          <a:lstStyle/>
          <a:p>
            <a:pPr eaLnBrk="1" hangingPunct="1"/>
            <a:r>
              <a:rPr lang="en-US" smtClean="0"/>
              <a:t>Acute Coronary Syndromes</a:t>
            </a:r>
          </a:p>
        </p:txBody>
      </p:sp>
      <p:sp>
        <p:nvSpPr>
          <p:cNvPr id="116741" name="Rectangle 3"/>
          <p:cNvSpPr>
            <a:spLocks noGrp="1" noChangeArrowheads="1"/>
          </p:cNvSpPr>
          <p:nvPr>
            <p:ph type="body" idx="1"/>
          </p:nvPr>
        </p:nvSpPr>
        <p:spPr/>
        <p:txBody>
          <a:bodyPr/>
          <a:lstStyle/>
          <a:p>
            <a:pPr eaLnBrk="1" hangingPunct="1"/>
            <a:r>
              <a:rPr lang="en-US" smtClean="0"/>
              <a:t>Atherectomy:</a:t>
            </a:r>
          </a:p>
          <a:p>
            <a:pPr lvl="1" eaLnBrk="1" hangingPunct="1"/>
            <a:endParaRPr lang="en-US" smtClean="0"/>
          </a:p>
          <a:p>
            <a:pPr lvl="1" eaLnBrk="1" hangingPunct="1"/>
            <a:r>
              <a:rPr lang="en-US" smtClean="0"/>
              <a:t>Can be done with a balloon device</a:t>
            </a:r>
          </a:p>
          <a:p>
            <a:pPr lvl="1" eaLnBrk="1" hangingPunct="1"/>
            <a:r>
              <a:rPr lang="en-US" smtClean="0"/>
              <a:t>Other cutting tools also utilized</a:t>
            </a:r>
          </a:p>
          <a:p>
            <a:pPr lvl="1" eaLnBrk="1" hangingPunct="1"/>
            <a:r>
              <a:rPr lang="en-US" smtClean="0"/>
              <a:t>May be done in combination with stenting</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Footer Placeholder 4"/>
          <p:cNvSpPr>
            <a:spLocks noGrp="1"/>
          </p:cNvSpPr>
          <p:nvPr>
            <p:ph type="ftr" sz="quarter" idx="11"/>
          </p:nvPr>
        </p:nvSpPr>
        <p:spPr>
          <a:noFill/>
        </p:spPr>
        <p:txBody>
          <a:bodyPr/>
          <a:lstStyle/>
          <a:p>
            <a:endParaRPr lang="en-US" smtClean="0"/>
          </a:p>
        </p:txBody>
      </p:sp>
      <p:sp>
        <p:nvSpPr>
          <p:cNvPr id="117763" name="Slide Number Placeholder 5"/>
          <p:cNvSpPr>
            <a:spLocks noGrp="1"/>
          </p:cNvSpPr>
          <p:nvPr>
            <p:ph type="sldNum" sz="quarter" idx="12"/>
          </p:nvPr>
        </p:nvSpPr>
        <p:spPr>
          <a:noFill/>
        </p:spPr>
        <p:txBody>
          <a:bodyPr/>
          <a:lstStyle/>
          <a:p>
            <a:fld id="{1E26314F-10A6-45AD-B5D4-F9974782D864}" type="slidenum">
              <a:rPr lang="en-US" smtClean="0"/>
              <a:pPr/>
              <a:t>23</a:t>
            </a:fld>
            <a:endParaRPr lang="en-US" smtClean="0"/>
          </a:p>
        </p:txBody>
      </p:sp>
      <p:sp>
        <p:nvSpPr>
          <p:cNvPr id="117764" name="Rectangle 2"/>
          <p:cNvSpPr>
            <a:spLocks noGrp="1" noChangeArrowheads="1"/>
          </p:cNvSpPr>
          <p:nvPr>
            <p:ph type="title"/>
          </p:nvPr>
        </p:nvSpPr>
        <p:spPr/>
        <p:txBody>
          <a:bodyPr/>
          <a:lstStyle/>
          <a:p>
            <a:pPr eaLnBrk="1" hangingPunct="1"/>
            <a:r>
              <a:rPr lang="en-US" smtClean="0"/>
              <a:t>Acute Coronary Syndromes</a:t>
            </a:r>
          </a:p>
        </p:txBody>
      </p:sp>
      <p:sp>
        <p:nvSpPr>
          <p:cNvPr id="117765" name="Rectangle 3"/>
          <p:cNvSpPr>
            <a:spLocks noGrp="1" noChangeArrowheads="1"/>
          </p:cNvSpPr>
          <p:nvPr>
            <p:ph type="body" idx="1"/>
          </p:nvPr>
        </p:nvSpPr>
        <p:spPr/>
        <p:txBody>
          <a:bodyPr/>
          <a:lstStyle/>
          <a:p>
            <a:pPr eaLnBrk="1" hangingPunct="1"/>
            <a:r>
              <a:rPr lang="en-US" smtClean="0"/>
              <a:t>Laser Atherectomy:</a:t>
            </a:r>
          </a:p>
          <a:p>
            <a:pPr lvl="1" eaLnBrk="1" hangingPunct="1"/>
            <a:endParaRPr lang="en-US" smtClean="0"/>
          </a:p>
          <a:p>
            <a:pPr lvl="1" eaLnBrk="1" hangingPunct="1"/>
            <a:r>
              <a:rPr lang="en-US" smtClean="0"/>
              <a:t>Same problems as with peripheral use of laser to dissolve plaque</a:t>
            </a:r>
          </a:p>
          <a:p>
            <a:pPr lvl="1" eaLnBrk="1" hangingPunct="1"/>
            <a:r>
              <a:rPr lang="en-US" smtClean="0"/>
              <a:t>Easy to perforate artery wall</a:t>
            </a:r>
          </a:p>
          <a:p>
            <a:pPr lvl="1" eaLnBrk="1" hangingPunct="1"/>
            <a:r>
              <a:rPr lang="en-US" smtClean="0"/>
              <a:t>Does make a nice, smooth lumen</a:t>
            </a: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Footer Placeholder 4"/>
          <p:cNvSpPr>
            <a:spLocks noGrp="1"/>
          </p:cNvSpPr>
          <p:nvPr>
            <p:ph type="ftr" sz="quarter" idx="11"/>
          </p:nvPr>
        </p:nvSpPr>
        <p:spPr>
          <a:noFill/>
        </p:spPr>
        <p:txBody>
          <a:bodyPr/>
          <a:lstStyle/>
          <a:p>
            <a:endParaRPr lang="en-US" smtClean="0"/>
          </a:p>
        </p:txBody>
      </p:sp>
      <p:sp>
        <p:nvSpPr>
          <p:cNvPr id="118787" name="Slide Number Placeholder 5"/>
          <p:cNvSpPr>
            <a:spLocks noGrp="1"/>
          </p:cNvSpPr>
          <p:nvPr>
            <p:ph type="sldNum" sz="quarter" idx="12"/>
          </p:nvPr>
        </p:nvSpPr>
        <p:spPr>
          <a:noFill/>
        </p:spPr>
        <p:txBody>
          <a:bodyPr/>
          <a:lstStyle/>
          <a:p>
            <a:fld id="{910766A8-5A2A-4DBB-B71C-401B2C35C4DF}" type="slidenum">
              <a:rPr lang="en-US" smtClean="0"/>
              <a:pPr/>
              <a:t>24</a:t>
            </a:fld>
            <a:endParaRPr lang="en-US" smtClean="0"/>
          </a:p>
        </p:txBody>
      </p:sp>
      <p:sp>
        <p:nvSpPr>
          <p:cNvPr id="118788" name="Rectangle 2"/>
          <p:cNvSpPr>
            <a:spLocks noGrp="1" noChangeArrowheads="1"/>
          </p:cNvSpPr>
          <p:nvPr>
            <p:ph type="title"/>
          </p:nvPr>
        </p:nvSpPr>
        <p:spPr/>
        <p:txBody>
          <a:bodyPr/>
          <a:lstStyle/>
          <a:p>
            <a:pPr eaLnBrk="1" hangingPunct="1"/>
            <a:r>
              <a:rPr lang="en-US" smtClean="0"/>
              <a:t>Acute Coronary Syndromes</a:t>
            </a:r>
          </a:p>
        </p:txBody>
      </p:sp>
      <p:sp>
        <p:nvSpPr>
          <p:cNvPr id="118789" name="Rectangle 3"/>
          <p:cNvSpPr>
            <a:spLocks noGrp="1" noChangeArrowheads="1"/>
          </p:cNvSpPr>
          <p:nvPr>
            <p:ph type="body" idx="1"/>
          </p:nvPr>
        </p:nvSpPr>
        <p:spPr/>
        <p:txBody>
          <a:bodyPr/>
          <a:lstStyle/>
          <a:p>
            <a:pPr eaLnBrk="1" hangingPunct="1"/>
            <a:r>
              <a:rPr lang="en-US" smtClean="0"/>
              <a:t>CABG:</a:t>
            </a:r>
          </a:p>
          <a:p>
            <a:pPr eaLnBrk="1" hangingPunct="1">
              <a:buFontTx/>
              <a:buNone/>
            </a:pPr>
            <a:r>
              <a:rPr lang="en-US" smtClean="0"/>
              <a:t>	</a:t>
            </a:r>
            <a:r>
              <a:rPr lang="en-US" sz="4000" smtClean="0"/>
              <a:t>Coronary artery bypass grafting</a:t>
            </a:r>
          </a:p>
        </p:txBody>
      </p:sp>
      <p:pic>
        <p:nvPicPr>
          <p:cNvPr id="118790" name="Picture 4" descr="C:\Documents and Settings\stradtj\Local Settings\Temporary Internet Files\Content.IE5\99K5UH38\MCj01991370000[1].wmf"/>
          <p:cNvPicPr>
            <a:picLocks noChangeAspect="1" noChangeArrowheads="1"/>
          </p:cNvPicPr>
          <p:nvPr/>
        </p:nvPicPr>
        <p:blipFill>
          <a:blip r:embed="rId3" cstate="print"/>
          <a:srcRect/>
          <a:stretch>
            <a:fillRect/>
          </a:stretch>
        </p:blipFill>
        <p:spPr bwMode="auto">
          <a:xfrm>
            <a:off x="3124200" y="3371850"/>
            <a:ext cx="2743200" cy="25717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Footer Placeholder 4"/>
          <p:cNvSpPr>
            <a:spLocks noGrp="1"/>
          </p:cNvSpPr>
          <p:nvPr>
            <p:ph type="ftr" sz="quarter" idx="11"/>
          </p:nvPr>
        </p:nvSpPr>
        <p:spPr>
          <a:noFill/>
        </p:spPr>
        <p:txBody>
          <a:bodyPr/>
          <a:lstStyle/>
          <a:p>
            <a:endParaRPr lang="en-US" smtClean="0"/>
          </a:p>
        </p:txBody>
      </p:sp>
      <p:sp>
        <p:nvSpPr>
          <p:cNvPr id="119811" name="Slide Number Placeholder 5"/>
          <p:cNvSpPr>
            <a:spLocks noGrp="1"/>
          </p:cNvSpPr>
          <p:nvPr>
            <p:ph type="sldNum" sz="quarter" idx="12"/>
          </p:nvPr>
        </p:nvSpPr>
        <p:spPr>
          <a:noFill/>
        </p:spPr>
        <p:txBody>
          <a:bodyPr/>
          <a:lstStyle/>
          <a:p>
            <a:fld id="{3D1C36D3-F32A-4CCF-962D-FB387FA0BE38}" type="slidenum">
              <a:rPr lang="en-US" smtClean="0"/>
              <a:pPr/>
              <a:t>25</a:t>
            </a:fld>
            <a:endParaRPr lang="en-US" smtClean="0"/>
          </a:p>
        </p:txBody>
      </p:sp>
      <p:sp>
        <p:nvSpPr>
          <p:cNvPr id="119812" name="Rectangle 2"/>
          <p:cNvSpPr>
            <a:spLocks noGrp="1" noChangeArrowheads="1"/>
          </p:cNvSpPr>
          <p:nvPr>
            <p:ph type="title"/>
          </p:nvPr>
        </p:nvSpPr>
        <p:spPr/>
        <p:txBody>
          <a:bodyPr/>
          <a:lstStyle/>
          <a:p>
            <a:pPr eaLnBrk="1" hangingPunct="1"/>
            <a:r>
              <a:rPr lang="en-US" smtClean="0"/>
              <a:t>Acute Coronary Syndromes</a:t>
            </a:r>
          </a:p>
        </p:txBody>
      </p:sp>
      <p:sp>
        <p:nvSpPr>
          <p:cNvPr id="119813" name="Rectangle 3"/>
          <p:cNvSpPr>
            <a:spLocks noGrp="1" noChangeArrowheads="1"/>
          </p:cNvSpPr>
          <p:nvPr>
            <p:ph type="body" idx="1"/>
          </p:nvPr>
        </p:nvSpPr>
        <p:spPr/>
        <p:txBody>
          <a:bodyPr/>
          <a:lstStyle/>
          <a:p>
            <a:pPr eaLnBrk="1" hangingPunct="1"/>
            <a:r>
              <a:rPr lang="en-US" smtClean="0"/>
              <a:t>CABG:</a:t>
            </a:r>
          </a:p>
          <a:p>
            <a:pPr lvl="1" eaLnBrk="1" hangingPunct="1"/>
            <a:r>
              <a:rPr lang="en-US" smtClean="0"/>
              <a:t>Terms:</a:t>
            </a:r>
          </a:p>
          <a:p>
            <a:pPr lvl="2" eaLnBrk="1" hangingPunct="1"/>
            <a:r>
              <a:rPr lang="en-US" smtClean="0"/>
              <a:t>CPB-cardiopulmonary bypass, aka: the heart-lung machine</a:t>
            </a:r>
          </a:p>
          <a:p>
            <a:pPr lvl="2" eaLnBrk="1" hangingPunct="1"/>
            <a:r>
              <a:rPr lang="en-US" smtClean="0"/>
              <a:t>Cardioplegia</a:t>
            </a:r>
          </a:p>
          <a:p>
            <a:pPr lvl="2" eaLnBrk="1" hangingPunct="1"/>
            <a:r>
              <a:rPr lang="en-US" smtClean="0"/>
              <a:t>Hypothermia</a:t>
            </a:r>
          </a:p>
          <a:p>
            <a:pPr lvl="2" eaLnBrk="1" hangingPunct="1"/>
            <a:r>
              <a:rPr lang="en-US" smtClean="0"/>
              <a:t>Anticoagulation </a:t>
            </a: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Footer Placeholder 4"/>
          <p:cNvSpPr>
            <a:spLocks noGrp="1"/>
          </p:cNvSpPr>
          <p:nvPr>
            <p:ph type="ftr" sz="quarter" idx="11"/>
          </p:nvPr>
        </p:nvSpPr>
        <p:spPr>
          <a:noFill/>
        </p:spPr>
        <p:txBody>
          <a:bodyPr/>
          <a:lstStyle/>
          <a:p>
            <a:endParaRPr lang="en-US" smtClean="0"/>
          </a:p>
        </p:txBody>
      </p:sp>
      <p:sp>
        <p:nvSpPr>
          <p:cNvPr id="120835" name="Slide Number Placeholder 5"/>
          <p:cNvSpPr>
            <a:spLocks noGrp="1"/>
          </p:cNvSpPr>
          <p:nvPr>
            <p:ph type="sldNum" sz="quarter" idx="12"/>
          </p:nvPr>
        </p:nvSpPr>
        <p:spPr>
          <a:noFill/>
        </p:spPr>
        <p:txBody>
          <a:bodyPr/>
          <a:lstStyle/>
          <a:p>
            <a:fld id="{258B2DD7-41A8-4906-948F-4E5E42AE9A73}" type="slidenum">
              <a:rPr lang="en-US" smtClean="0"/>
              <a:pPr/>
              <a:t>26</a:t>
            </a:fld>
            <a:endParaRPr lang="en-US" smtClean="0"/>
          </a:p>
        </p:txBody>
      </p:sp>
      <p:sp>
        <p:nvSpPr>
          <p:cNvPr id="120836" name="Rectangle 2"/>
          <p:cNvSpPr>
            <a:spLocks noGrp="1" noChangeArrowheads="1"/>
          </p:cNvSpPr>
          <p:nvPr>
            <p:ph type="title"/>
          </p:nvPr>
        </p:nvSpPr>
        <p:spPr/>
        <p:txBody>
          <a:bodyPr/>
          <a:lstStyle/>
          <a:p>
            <a:pPr eaLnBrk="1" hangingPunct="1"/>
            <a:r>
              <a:rPr lang="en-US" smtClean="0"/>
              <a:t>Acute Coronary Syndromes</a:t>
            </a:r>
          </a:p>
        </p:txBody>
      </p:sp>
      <p:sp>
        <p:nvSpPr>
          <p:cNvPr id="120837" name="Rectangle 3"/>
          <p:cNvSpPr>
            <a:spLocks noGrp="1" noChangeArrowheads="1"/>
          </p:cNvSpPr>
          <p:nvPr>
            <p:ph type="body" idx="1"/>
          </p:nvPr>
        </p:nvSpPr>
        <p:spPr/>
        <p:txBody>
          <a:bodyPr/>
          <a:lstStyle/>
          <a:p>
            <a:pPr eaLnBrk="1" hangingPunct="1"/>
            <a:r>
              <a:rPr lang="en-US" smtClean="0"/>
              <a:t>CABG:</a:t>
            </a:r>
          </a:p>
          <a:p>
            <a:pPr lvl="1" eaLnBrk="1" hangingPunct="1"/>
            <a:r>
              <a:rPr lang="en-US" smtClean="0"/>
              <a:t>Procedure:</a:t>
            </a:r>
          </a:p>
          <a:p>
            <a:pPr lvl="2" eaLnBrk="1" hangingPunct="1"/>
            <a:r>
              <a:rPr lang="en-US" smtClean="0"/>
              <a:t>Veins are harvested; or arteries freed</a:t>
            </a:r>
          </a:p>
          <a:p>
            <a:pPr lvl="2" eaLnBrk="1" hangingPunct="1"/>
            <a:r>
              <a:rPr lang="en-US" smtClean="0"/>
              <a:t>Patient is placed on bypass</a:t>
            </a:r>
          </a:p>
          <a:p>
            <a:pPr lvl="2" eaLnBrk="1" hangingPunct="1"/>
            <a:r>
              <a:rPr lang="en-US" smtClean="0"/>
              <a:t>Occlusions are bypassed by area arteries or by reversed vein grafts (end to end; side to side)</a:t>
            </a:r>
          </a:p>
          <a:p>
            <a:pPr lvl="2" eaLnBrk="1" hangingPunct="1"/>
            <a:r>
              <a:rPr lang="en-US" smtClean="0"/>
              <a:t>Patient is rewarmed; protamine sulfate is given</a:t>
            </a:r>
          </a:p>
          <a:p>
            <a:pPr lvl="2" eaLnBrk="1" hangingPunct="1"/>
            <a:r>
              <a:rPr lang="en-US" smtClean="0"/>
              <a:t>Heart is restarted</a:t>
            </a: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Footer Placeholder 4"/>
          <p:cNvSpPr>
            <a:spLocks noGrp="1"/>
          </p:cNvSpPr>
          <p:nvPr>
            <p:ph type="ftr" sz="quarter" idx="11"/>
          </p:nvPr>
        </p:nvSpPr>
        <p:spPr>
          <a:noFill/>
        </p:spPr>
        <p:txBody>
          <a:bodyPr/>
          <a:lstStyle/>
          <a:p>
            <a:endParaRPr lang="en-US" smtClean="0"/>
          </a:p>
        </p:txBody>
      </p:sp>
      <p:sp>
        <p:nvSpPr>
          <p:cNvPr id="121859" name="Slide Number Placeholder 5"/>
          <p:cNvSpPr>
            <a:spLocks noGrp="1"/>
          </p:cNvSpPr>
          <p:nvPr>
            <p:ph type="sldNum" sz="quarter" idx="12"/>
          </p:nvPr>
        </p:nvSpPr>
        <p:spPr>
          <a:noFill/>
        </p:spPr>
        <p:txBody>
          <a:bodyPr/>
          <a:lstStyle/>
          <a:p>
            <a:fld id="{3C44C1A9-E534-4E05-8C99-6E6690FFD38D}" type="slidenum">
              <a:rPr lang="en-US" smtClean="0"/>
              <a:pPr/>
              <a:t>27</a:t>
            </a:fld>
            <a:endParaRPr lang="en-US" smtClean="0"/>
          </a:p>
        </p:txBody>
      </p:sp>
      <p:sp>
        <p:nvSpPr>
          <p:cNvPr id="121860" name="Rectangle 2"/>
          <p:cNvSpPr>
            <a:spLocks noGrp="1" noChangeArrowheads="1"/>
          </p:cNvSpPr>
          <p:nvPr>
            <p:ph type="title"/>
          </p:nvPr>
        </p:nvSpPr>
        <p:spPr/>
        <p:txBody>
          <a:bodyPr/>
          <a:lstStyle/>
          <a:p>
            <a:pPr eaLnBrk="1" hangingPunct="1"/>
            <a:r>
              <a:rPr lang="en-US" smtClean="0"/>
              <a:t>Acute Coronary Syndromes</a:t>
            </a:r>
          </a:p>
        </p:txBody>
      </p:sp>
      <p:sp>
        <p:nvSpPr>
          <p:cNvPr id="121861" name="Rectangle 3"/>
          <p:cNvSpPr>
            <a:spLocks noGrp="1" noChangeArrowheads="1"/>
          </p:cNvSpPr>
          <p:nvPr>
            <p:ph type="body" idx="1"/>
          </p:nvPr>
        </p:nvSpPr>
        <p:spPr/>
        <p:txBody>
          <a:bodyPr/>
          <a:lstStyle/>
          <a:p>
            <a:pPr eaLnBrk="1" hangingPunct="1"/>
            <a:r>
              <a:rPr lang="en-US" smtClean="0"/>
              <a:t>CABG:</a:t>
            </a:r>
          </a:p>
          <a:p>
            <a:pPr lvl="1" eaLnBrk="1" hangingPunct="1">
              <a:buFontTx/>
              <a:buNone/>
            </a:pPr>
            <a:r>
              <a:rPr lang="en-US" smtClean="0"/>
              <a:t>	If vein grafts are used, the coronary arteries perfuse in diastole; just like normal.</a:t>
            </a:r>
          </a:p>
          <a:p>
            <a:pPr lvl="1" eaLnBrk="1" hangingPunct="1">
              <a:buFontTx/>
              <a:buNone/>
            </a:pPr>
            <a:endParaRPr lang="en-US" smtClean="0"/>
          </a:p>
          <a:p>
            <a:pPr lvl="1" eaLnBrk="1" hangingPunct="1">
              <a:buFontTx/>
              <a:buNone/>
            </a:pPr>
            <a:r>
              <a:rPr lang="en-US" smtClean="0"/>
              <a:t>	If arteries are used to bypass the occlusion, that area of the heart is perfused in systole.</a:t>
            </a: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Footer Placeholder 4"/>
          <p:cNvSpPr>
            <a:spLocks noGrp="1"/>
          </p:cNvSpPr>
          <p:nvPr>
            <p:ph type="ftr" sz="quarter" idx="11"/>
          </p:nvPr>
        </p:nvSpPr>
        <p:spPr>
          <a:noFill/>
        </p:spPr>
        <p:txBody>
          <a:bodyPr/>
          <a:lstStyle/>
          <a:p>
            <a:endParaRPr lang="en-US" smtClean="0"/>
          </a:p>
        </p:txBody>
      </p:sp>
      <p:sp>
        <p:nvSpPr>
          <p:cNvPr id="122883" name="Slide Number Placeholder 5"/>
          <p:cNvSpPr>
            <a:spLocks noGrp="1"/>
          </p:cNvSpPr>
          <p:nvPr>
            <p:ph type="sldNum" sz="quarter" idx="12"/>
          </p:nvPr>
        </p:nvSpPr>
        <p:spPr>
          <a:noFill/>
        </p:spPr>
        <p:txBody>
          <a:bodyPr/>
          <a:lstStyle/>
          <a:p>
            <a:fld id="{20EF927E-798A-4505-B155-91B34D1B55D5}" type="slidenum">
              <a:rPr lang="en-US" smtClean="0"/>
              <a:pPr/>
              <a:t>28</a:t>
            </a:fld>
            <a:endParaRPr lang="en-US" smtClean="0"/>
          </a:p>
        </p:txBody>
      </p:sp>
      <p:sp>
        <p:nvSpPr>
          <p:cNvPr id="122884" name="Rectangle 2"/>
          <p:cNvSpPr>
            <a:spLocks noGrp="1" noChangeArrowheads="1"/>
          </p:cNvSpPr>
          <p:nvPr>
            <p:ph type="title"/>
          </p:nvPr>
        </p:nvSpPr>
        <p:spPr/>
        <p:txBody>
          <a:bodyPr/>
          <a:lstStyle/>
          <a:p>
            <a:pPr eaLnBrk="1" hangingPunct="1"/>
            <a:r>
              <a:rPr lang="en-US" smtClean="0"/>
              <a:t>Acute Coronary Syndromes</a:t>
            </a:r>
          </a:p>
        </p:txBody>
      </p:sp>
      <p:sp>
        <p:nvSpPr>
          <p:cNvPr id="122885" name="Rectangle 3"/>
          <p:cNvSpPr>
            <a:spLocks noGrp="1" noChangeArrowheads="1"/>
          </p:cNvSpPr>
          <p:nvPr>
            <p:ph type="body" idx="1"/>
          </p:nvPr>
        </p:nvSpPr>
        <p:spPr/>
        <p:txBody>
          <a:bodyPr/>
          <a:lstStyle/>
          <a:p>
            <a:pPr eaLnBrk="1" hangingPunct="1"/>
            <a:endParaRPr lang="en-US" smtClean="0"/>
          </a:p>
        </p:txBody>
      </p:sp>
      <p:sp>
        <p:nvSpPr>
          <p:cNvPr id="12288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22887" name="Picture 4" descr="D0BEB7F1"/>
          <p:cNvPicPr>
            <a:picLocks noChangeAspect="1" noChangeArrowheads="1"/>
          </p:cNvPicPr>
          <p:nvPr/>
        </p:nvPicPr>
        <p:blipFill>
          <a:blip r:embed="rId3" cstate="print"/>
          <a:srcRect/>
          <a:stretch>
            <a:fillRect/>
          </a:stretch>
        </p:blipFill>
        <p:spPr bwMode="auto">
          <a:xfrm>
            <a:off x="1752600" y="1676400"/>
            <a:ext cx="5867400" cy="41624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Footer Placeholder 4"/>
          <p:cNvSpPr>
            <a:spLocks noGrp="1"/>
          </p:cNvSpPr>
          <p:nvPr>
            <p:ph type="ftr" sz="quarter" idx="11"/>
          </p:nvPr>
        </p:nvSpPr>
        <p:spPr>
          <a:noFill/>
        </p:spPr>
        <p:txBody>
          <a:bodyPr/>
          <a:lstStyle/>
          <a:p>
            <a:endParaRPr lang="en-US" smtClean="0"/>
          </a:p>
        </p:txBody>
      </p:sp>
      <p:sp>
        <p:nvSpPr>
          <p:cNvPr id="123907" name="Slide Number Placeholder 5"/>
          <p:cNvSpPr>
            <a:spLocks noGrp="1"/>
          </p:cNvSpPr>
          <p:nvPr>
            <p:ph type="sldNum" sz="quarter" idx="12"/>
          </p:nvPr>
        </p:nvSpPr>
        <p:spPr>
          <a:noFill/>
        </p:spPr>
        <p:txBody>
          <a:bodyPr/>
          <a:lstStyle/>
          <a:p>
            <a:fld id="{C0402EEC-24B8-4860-8882-98D3C0D5878A}" type="slidenum">
              <a:rPr lang="en-US" smtClean="0"/>
              <a:pPr/>
              <a:t>29</a:t>
            </a:fld>
            <a:endParaRPr lang="en-US" smtClean="0"/>
          </a:p>
        </p:txBody>
      </p:sp>
      <p:sp>
        <p:nvSpPr>
          <p:cNvPr id="123908" name="Rectangle 2"/>
          <p:cNvSpPr>
            <a:spLocks noGrp="1" noChangeArrowheads="1"/>
          </p:cNvSpPr>
          <p:nvPr>
            <p:ph type="title"/>
          </p:nvPr>
        </p:nvSpPr>
        <p:spPr/>
        <p:txBody>
          <a:bodyPr/>
          <a:lstStyle/>
          <a:p>
            <a:pPr eaLnBrk="1" hangingPunct="1"/>
            <a:r>
              <a:rPr lang="en-US" smtClean="0"/>
              <a:t>Acute Coronary Syndromes</a:t>
            </a:r>
          </a:p>
        </p:txBody>
      </p:sp>
      <p:sp>
        <p:nvSpPr>
          <p:cNvPr id="123909" name="Rectangle 3"/>
          <p:cNvSpPr>
            <a:spLocks noGrp="1" noChangeArrowheads="1"/>
          </p:cNvSpPr>
          <p:nvPr>
            <p:ph type="body" idx="1"/>
          </p:nvPr>
        </p:nvSpPr>
        <p:spPr/>
        <p:txBody>
          <a:bodyPr/>
          <a:lstStyle/>
          <a:p>
            <a:pPr eaLnBrk="1" hangingPunct="1"/>
            <a:endParaRPr lang="en-US" smtClean="0"/>
          </a:p>
        </p:txBody>
      </p:sp>
      <p:sp>
        <p:nvSpPr>
          <p:cNvPr id="12391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23911" name="Picture 4" descr="81A325AB"/>
          <p:cNvPicPr>
            <a:picLocks noChangeAspect="1" noChangeArrowheads="1"/>
          </p:cNvPicPr>
          <p:nvPr/>
        </p:nvPicPr>
        <p:blipFill>
          <a:blip r:embed="rId3" cstate="print"/>
          <a:srcRect/>
          <a:stretch>
            <a:fillRect/>
          </a:stretch>
        </p:blipFill>
        <p:spPr bwMode="auto">
          <a:xfrm>
            <a:off x="3049588" y="1676400"/>
            <a:ext cx="3470275" cy="44958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oter Placeholder 4"/>
          <p:cNvSpPr>
            <a:spLocks noGrp="1"/>
          </p:cNvSpPr>
          <p:nvPr>
            <p:ph type="ftr" sz="quarter" idx="11"/>
          </p:nvPr>
        </p:nvSpPr>
        <p:spPr>
          <a:noFill/>
        </p:spPr>
        <p:txBody>
          <a:bodyPr/>
          <a:lstStyle/>
          <a:p>
            <a:endParaRPr lang="en-US" smtClean="0"/>
          </a:p>
        </p:txBody>
      </p:sp>
      <p:sp>
        <p:nvSpPr>
          <p:cNvPr id="97283" name="Slide Number Placeholder 5"/>
          <p:cNvSpPr>
            <a:spLocks noGrp="1"/>
          </p:cNvSpPr>
          <p:nvPr>
            <p:ph type="sldNum" sz="quarter" idx="12"/>
          </p:nvPr>
        </p:nvSpPr>
        <p:spPr>
          <a:noFill/>
        </p:spPr>
        <p:txBody>
          <a:bodyPr/>
          <a:lstStyle/>
          <a:p>
            <a:fld id="{8FE19A98-689B-4CEE-B9F5-CA414D576C17}" type="slidenum">
              <a:rPr lang="en-US" smtClean="0"/>
              <a:pPr/>
              <a:t>3</a:t>
            </a:fld>
            <a:endParaRPr lang="en-US" smtClean="0"/>
          </a:p>
        </p:txBody>
      </p:sp>
      <p:sp>
        <p:nvSpPr>
          <p:cNvPr id="97284" name="Rectangle 2"/>
          <p:cNvSpPr>
            <a:spLocks noGrp="1" noChangeArrowheads="1"/>
          </p:cNvSpPr>
          <p:nvPr>
            <p:ph type="title"/>
          </p:nvPr>
        </p:nvSpPr>
        <p:spPr/>
        <p:txBody>
          <a:bodyPr/>
          <a:lstStyle/>
          <a:p>
            <a:pPr eaLnBrk="1" hangingPunct="1"/>
            <a:r>
              <a:rPr lang="en-US" smtClean="0"/>
              <a:t>Acute Coronary Syndromes</a:t>
            </a:r>
          </a:p>
        </p:txBody>
      </p:sp>
      <p:sp>
        <p:nvSpPr>
          <p:cNvPr id="97285" name="Rectangle 3"/>
          <p:cNvSpPr>
            <a:spLocks noGrp="1" noChangeArrowheads="1"/>
          </p:cNvSpPr>
          <p:nvPr>
            <p:ph type="body" idx="1"/>
          </p:nvPr>
        </p:nvSpPr>
        <p:spPr/>
        <p:txBody>
          <a:bodyPr/>
          <a:lstStyle/>
          <a:p>
            <a:pPr eaLnBrk="1" hangingPunct="1"/>
            <a:r>
              <a:rPr lang="en-US" smtClean="0"/>
              <a:t>Metabolic modulator:</a:t>
            </a:r>
          </a:p>
          <a:p>
            <a:pPr lvl="1" eaLnBrk="1" hangingPunct="1"/>
            <a:r>
              <a:rPr lang="en-US" smtClean="0"/>
              <a:t>Ranolazine (Ranexa): </a:t>
            </a:r>
          </a:p>
          <a:p>
            <a:pPr lvl="2" eaLnBrk="1" hangingPunct="1"/>
            <a:r>
              <a:rPr lang="en-US" smtClean="0"/>
              <a:t>Mechanism of action unknown.  </a:t>
            </a:r>
          </a:p>
          <a:p>
            <a:pPr lvl="2" eaLnBrk="1" hangingPunct="1"/>
            <a:r>
              <a:rPr lang="en-US" smtClean="0"/>
              <a:t>Used when other methods of anginal control ineffective.  </a:t>
            </a:r>
          </a:p>
          <a:p>
            <a:pPr lvl="2" eaLnBrk="1" hangingPunct="1"/>
            <a:r>
              <a:rPr lang="en-US" smtClean="0"/>
              <a:t>Used in combination with Ntg &amp; B blockers</a:t>
            </a:r>
          </a:p>
          <a:p>
            <a:pPr lvl="2" eaLnBrk="1" hangingPunct="1"/>
            <a:r>
              <a:rPr lang="en-US" smtClean="0"/>
              <a:t>Check liver function.  </a:t>
            </a:r>
          </a:p>
          <a:p>
            <a:pPr lvl="2" eaLnBrk="1" hangingPunct="1"/>
            <a:r>
              <a:rPr lang="en-US" smtClean="0"/>
              <a:t>Will prolong QT interval.  </a:t>
            </a:r>
          </a:p>
          <a:p>
            <a:pPr lvl="2" eaLnBrk="1" hangingPunct="1"/>
            <a:r>
              <a:rPr lang="en-US" smtClean="0"/>
              <a:t>One extended release tablet twice a day.</a:t>
            </a: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Footer Placeholder 4"/>
          <p:cNvSpPr>
            <a:spLocks noGrp="1"/>
          </p:cNvSpPr>
          <p:nvPr>
            <p:ph type="ftr" sz="quarter" idx="11"/>
          </p:nvPr>
        </p:nvSpPr>
        <p:spPr>
          <a:noFill/>
        </p:spPr>
        <p:txBody>
          <a:bodyPr/>
          <a:lstStyle/>
          <a:p>
            <a:endParaRPr lang="en-US" smtClean="0"/>
          </a:p>
        </p:txBody>
      </p:sp>
      <p:sp>
        <p:nvSpPr>
          <p:cNvPr id="124931" name="Slide Number Placeholder 5"/>
          <p:cNvSpPr>
            <a:spLocks noGrp="1"/>
          </p:cNvSpPr>
          <p:nvPr>
            <p:ph type="sldNum" sz="quarter" idx="12"/>
          </p:nvPr>
        </p:nvSpPr>
        <p:spPr>
          <a:noFill/>
        </p:spPr>
        <p:txBody>
          <a:bodyPr/>
          <a:lstStyle/>
          <a:p>
            <a:fld id="{DD1888A7-917A-4CF1-BEFD-E010BD4FD12D}" type="slidenum">
              <a:rPr lang="en-US" smtClean="0"/>
              <a:pPr/>
              <a:t>30</a:t>
            </a:fld>
            <a:endParaRPr lang="en-US" smtClean="0"/>
          </a:p>
        </p:txBody>
      </p:sp>
      <p:sp>
        <p:nvSpPr>
          <p:cNvPr id="124932" name="Rectangle 2"/>
          <p:cNvSpPr>
            <a:spLocks noGrp="1" noChangeArrowheads="1"/>
          </p:cNvSpPr>
          <p:nvPr>
            <p:ph type="title"/>
          </p:nvPr>
        </p:nvSpPr>
        <p:spPr/>
        <p:txBody>
          <a:bodyPr/>
          <a:lstStyle/>
          <a:p>
            <a:pPr eaLnBrk="1" hangingPunct="1"/>
            <a:r>
              <a:rPr lang="en-US" smtClean="0"/>
              <a:t>Acute Coronary Syndromes</a:t>
            </a:r>
          </a:p>
        </p:txBody>
      </p:sp>
      <p:sp>
        <p:nvSpPr>
          <p:cNvPr id="124933" name="Rectangle 3"/>
          <p:cNvSpPr>
            <a:spLocks noGrp="1" noChangeArrowheads="1"/>
          </p:cNvSpPr>
          <p:nvPr>
            <p:ph type="body" idx="1"/>
          </p:nvPr>
        </p:nvSpPr>
        <p:spPr/>
        <p:txBody>
          <a:bodyPr/>
          <a:lstStyle/>
          <a:p>
            <a:pPr eaLnBrk="1" hangingPunct="1"/>
            <a:endParaRPr lang="en-US" smtClean="0"/>
          </a:p>
        </p:txBody>
      </p:sp>
      <p:sp>
        <p:nvSpPr>
          <p:cNvPr id="12493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24935" name="Picture 4" descr="848473CD"/>
          <p:cNvPicPr>
            <a:picLocks noChangeAspect="1" noChangeArrowheads="1"/>
          </p:cNvPicPr>
          <p:nvPr/>
        </p:nvPicPr>
        <p:blipFill>
          <a:blip r:embed="rId3" cstate="print"/>
          <a:srcRect/>
          <a:stretch>
            <a:fillRect/>
          </a:stretch>
        </p:blipFill>
        <p:spPr bwMode="auto">
          <a:xfrm>
            <a:off x="3062288" y="1676400"/>
            <a:ext cx="3714750" cy="46482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Footer Placeholder 4"/>
          <p:cNvSpPr>
            <a:spLocks noGrp="1"/>
          </p:cNvSpPr>
          <p:nvPr>
            <p:ph type="ftr" sz="quarter" idx="11"/>
          </p:nvPr>
        </p:nvSpPr>
        <p:spPr>
          <a:noFill/>
        </p:spPr>
        <p:txBody>
          <a:bodyPr/>
          <a:lstStyle/>
          <a:p>
            <a:endParaRPr lang="en-US" smtClean="0"/>
          </a:p>
        </p:txBody>
      </p:sp>
      <p:sp>
        <p:nvSpPr>
          <p:cNvPr id="125955" name="Slide Number Placeholder 5"/>
          <p:cNvSpPr>
            <a:spLocks noGrp="1"/>
          </p:cNvSpPr>
          <p:nvPr>
            <p:ph type="sldNum" sz="quarter" idx="12"/>
          </p:nvPr>
        </p:nvSpPr>
        <p:spPr>
          <a:noFill/>
        </p:spPr>
        <p:txBody>
          <a:bodyPr/>
          <a:lstStyle/>
          <a:p>
            <a:fld id="{2ABFE90D-E77B-497B-937C-2C825544B0A6}" type="slidenum">
              <a:rPr lang="en-US" smtClean="0"/>
              <a:pPr/>
              <a:t>31</a:t>
            </a:fld>
            <a:endParaRPr lang="en-US" smtClean="0"/>
          </a:p>
        </p:txBody>
      </p:sp>
      <p:sp>
        <p:nvSpPr>
          <p:cNvPr id="125956" name="Rectangle 2"/>
          <p:cNvSpPr>
            <a:spLocks noGrp="1" noChangeArrowheads="1"/>
          </p:cNvSpPr>
          <p:nvPr>
            <p:ph type="title"/>
          </p:nvPr>
        </p:nvSpPr>
        <p:spPr/>
        <p:txBody>
          <a:bodyPr/>
          <a:lstStyle/>
          <a:p>
            <a:pPr eaLnBrk="1" hangingPunct="1"/>
            <a:r>
              <a:rPr lang="en-US" smtClean="0"/>
              <a:t>Acute Coronary Syndromes</a:t>
            </a:r>
          </a:p>
        </p:txBody>
      </p:sp>
      <p:sp>
        <p:nvSpPr>
          <p:cNvPr id="125957" name="Rectangle 3"/>
          <p:cNvSpPr>
            <a:spLocks noGrp="1" noChangeArrowheads="1"/>
          </p:cNvSpPr>
          <p:nvPr>
            <p:ph type="body" idx="1"/>
          </p:nvPr>
        </p:nvSpPr>
        <p:spPr/>
        <p:txBody>
          <a:bodyPr/>
          <a:lstStyle/>
          <a:p>
            <a:pPr eaLnBrk="1" hangingPunct="1"/>
            <a:endParaRPr lang="en-US" smtClean="0"/>
          </a:p>
        </p:txBody>
      </p:sp>
      <p:sp>
        <p:nvSpPr>
          <p:cNvPr id="12595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25959" name="Picture 4" descr="B1F8CFD5"/>
          <p:cNvPicPr>
            <a:picLocks noChangeAspect="1" noChangeArrowheads="1"/>
          </p:cNvPicPr>
          <p:nvPr/>
        </p:nvPicPr>
        <p:blipFill>
          <a:blip r:embed="rId3" cstate="print"/>
          <a:srcRect/>
          <a:stretch>
            <a:fillRect/>
          </a:stretch>
        </p:blipFill>
        <p:spPr bwMode="auto">
          <a:xfrm>
            <a:off x="1295400" y="1676400"/>
            <a:ext cx="6543675" cy="434498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Footer Placeholder 4"/>
          <p:cNvSpPr>
            <a:spLocks noGrp="1"/>
          </p:cNvSpPr>
          <p:nvPr>
            <p:ph type="ftr" sz="quarter" idx="11"/>
          </p:nvPr>
        </p:nvSpPr>
        <p:spPr>
          <a:noFill/>
        </p:spPr>
        <p:txBody>
          <a:bodyPr/>
          <a:lstStyle/>
          <a:p>
            <a:endParaRPr lang="en-US" smtClean="0"/>
          </a:p>
        </p:txBody>
      </p:sp>
      <p:sp>
        <p:nvSpPr>
          <p:cNvPr id="126979" name="Slide Number Placeholder 5"/>
          <p:cNvSpPr>
            <a:spLocks noGrp="1"/>
          </p:cNvSpPr>
          <p:nvPr>
            <p:ph type="sldNum" sz="quarter" idx="12"/>
          </p:nvPr>
        </p:nvSpPr>
        <p:spPr>
          <a:noFill/>
        </p:spPr>
        <p:txBody>
          <a:bodyPr/>
          <a:lstStyle/>
          <a:p>
            <a:fld id="{3FF0D8AD-D950-43AB-AAA0-147E91B19C4C}" type="slidenum">
              <a:rPr lang="en-US" smtClean="0"/>
              <a:pPr/>
              <a:t>32</a:t>
            </a:fld>
            <a:endParaRPr lang="en-US" smtClean="0"/>
          </a:p>
        </p:txBody>
      </p:sp>
      <p:sp>
        <p:nvSpPr>
          <p:cNvPr id="126980" name="Rectangle 2"/>
          <p:cNvSpPr>
            <a:spLocks noGrp="1" noChangeArrowheads="1"/>
          </p:cNvSpPr>
          <p:nvPr>
            <p:ph type="title"/>
          </p:nvPr>
        </p:nvSpPr>
        <p:spPr/>
        <p:txBody>
          <a:bodyPr/>
          <a:lstStyle/>
          <a:p>
            <a:pPr eaLnBrk="1" hangingPunct="1"/>
            <a:r>
              <a:rPr lang="en-US" smtClean="0"/>
              <a:t>Acute Coronary Syndromes</a:t>
            </a:r>
          </a:p>
        </p:txBody>
      </p:sp>
      <p:sp>
        <p:nvSpPr>
          <p:cNvPr id="126981" name="Rectangle 3"/>
          <p:cNvSpPr>
            <a:spLocks noGrp="1" noChangeArrowheads="1"/>
          </p:cNvSpPr>
          <p:nvPr>
            <p:ph type="body" idx="1"/>
          </p:nvPr>
        </p:nvSpPr>
        <p:spPr/>
        <p:txBody>
          <a:bodyPr/>
          <a:lstStyle/>
          <a:p>
            <a:pPr eaLnBrk="1" hangingPunct="1"/>
            <a:r>
              <a:rPr lang="en-US" smtClean="0"/>
              <a:t>CABG:</a:t>
            </a:r>
          </a:p>
          <a:p>
            <a:pPr lvl="1" eaLnBrk="1" hangingPunct="1"/>
            <a:endParaRPr lang="en-US" smtClean="0"/>
          </a:p>
          <a:p>
            <a:pPr lvl="1" eaLnBrk="1" hangingPunct="1"/>
            <a:r>
              <a:rPr lang="en-US" smtClean="0"/>
              <a:t>Complications of CABG (and other open heart surgery procedures)</a:t>
            </a:r>
          </a:p>
          <a:p>
            <a:pPr lvl="2" eaLnBrk="1" hangingPunct="1"/>
            <a:r>
              <a:rPr lang="en-US" smtClean="0"/>
              <a:t>Dysrhythmias</a:t>
            </a:r>
          </a:p>
          <a:p>
            <a:pPr lvl="2" eaLnBrk="1" hangingPunct="1"/>
            <a:r>
              <a:rPr lang="en-US" smtClean="0"/>
              <a:t>Bleeding</a:t>
            </a:r>
          </a:p>
          <a:p>
            <a:pPr lvl="2" eaLnBrk="1" hangingPunct="1"/>
            <a:r>
              <a:rPr lang="en-US" smtClean="0"/>
              <a:t>Pulmonary</a:t>
            </a:r>
          </a:p>
          <a:p>
            <a:pPr lvl="2" eaLnBrk="1" hangingPunct="1"/>
            <a:endParaRPr lang="en-US" smtClean="0"/>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Footer Placeholder 4"/>
          <p:cNvSpPr>
            <a:spLocks noGrp="1"/>
          </p:cNvSpPr>
          <p:nvPr>
            <p:ph type="ftr" sz="quarter" idx="11"/>
          </p:nvPr>
        </p:nvSpPr>
        <p:spPr>
          <a:noFill/>
        </p:spPr>
        <p:txBody>
          <a:bodyPr/>
          <a:lstStyle/>
          <a:p>
            <a:endParaRPr lang="en-US" smtClean="0"/>
          </a:p>
        </p:txBody>
      </p:sp>
      <p:sp>
        <p:nvSpPr>
          <p:cNvPr id="128003" name="Slide Number Placeholder 5"/>
          <p:cNvSpPr>
            <a:spLocks noGrp="1"/>
          </p:cNvSpPr>
          <p:nvPr>
            <p:ph type="sldNum" sz="quarter" idx="12"/>
          </p:nvPr>
        </p:nvSpPr>
        <p:spPr>
          <a:noFill/>
        </p:spPr>
        <p:txBody>
          <a:bodyPr/>
          <a:lstStyle/>
          <a:p>
            <a:fld id="{C3E29404-EC2E-4ACA-998C-CBDC8B9B78A7}" type="slidenum">
              <a:rPr lang="en-US" smtClean="0"/>
              <a:pPr/>
              <a:t>33</a:t>
            </a:fld>
            <a:endParaRPr lang="en-US" smtClean="0"/>
          </a:p>
        </p:txBody>
      </p:sp>
      <p:sp>
        <p:nvSpPr>
          <p:cNvPr id="128004" name="Rectangle 2"/>
          <p:cNvSpPr>
            <a:spLocks noGrp="1" noChangeArrowheads="1"/>
          </p:cNvSpPr>
          <p:nvPr>
            <p:ph type="title"/>
          </p:nvPr>
        </p:nvSpPr>
        <p:spPr/>
        <p:txBody>
          <a:bodyPr/>
          <a:lstStyle/>
          <a:p>
            <a:pPr eaLnBrk="1" hangingPunct="1"/>
            <a:r>
              <a:rPr lang="en-US" smtClean="0"/>
              <a:t>Acute Coronary Syndromes</a:t>
            </a:r>
          </a:p>
        </p:txBody>
      </p:sp>
      <p:sp>
        <p:nvSpPr>
          <p:cNvPr id="128005" name="Rectangle 3"/>
          <p:cNvSpPr>
            <a:spLocks noGrp="1" noChangeArrowheads="1"/>
          </p:cNvSpPr>
          <p:nvPr>
            <p:ph type="body" idx="1"/>
          </p:nvPr>
        </p:nvSpPr>
        <p:spPr/>
        <p:txBody>
          <a:bodyPr/>
          <a:lstStyle/>
          <a:p>
            <a:pPr eaLnBrk="1" hangingPunct="1"/>
            <a:r>
              <a:rPr lang="en-US" smtClean="0"/>
              <a:t>CABG:</a:t>
            </a:r>
          </a:p>
          <a:p>
            <a:pPr lvl="1" eaLnBrk="1" hangingPunct="1"/>
            <a:r>
              <a:rPr lang="en-US" smtClean="0"/>
              <a:t>Complications of CABG (and other open heart surgery procedures)</a:t>
            </a:r>
          </a:p>
          <a:p>
            <a:pPr lvl="2" eaLnBrk="1" hangingPunct="1"/>
            <a:r>
              <a:rPr lang="en-US" smtClean="0"/>
              <a:t>Stunning</a:t>
            </a:r>
          </a:p>
          <a:p>
            <a:pPr lvl="2" eaLnBrk="1" hangingPunct="1"/>
            <a:r>
              <a:rPr lang="en-US" smtClean="0"/>
              <a:t>Heart failure</a:t>
            </a:r>
          </a:p>
          <a:p>
            <a:pPr lvl="2" eaLnBrk="1" hangingPunct="1"/>
            <a:r>
              <a:rPr lang="en-US" smtClean="0"/>
              <a:t>Cardiogenic shock</a:t>
            </a:r>
          </a:p>
          <a:p>
            <a:pPr lvl="2" eaLnBrk="1" hangingPunct="1"/>
            <a:r>
              <a:rPr lang="en-US" smtClean="0"/>
              <a:t>Stroke </a:t>
            </a:r>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Footer Placeholder 4"/>
          <p:cNvSpPr>
            <a:spLocks noGrp="1"/>
          </p:cNvSpPr>
          <p:nvPr>
            <p:ph type="ftr" sz="quarter" idx="11"/>
          </p:nvPr>
        </p:nvSpPr>
        <p:spPr>
          <a:noFill/>
        </p:spPr>
        <p:txBody>
          <a:bodyPr/>
          <a:lstStyle/>
          <a:p>
            <a:endParaRPr lang="en-US" smtClean="0"/>
          </a:p>
        </p:txBody>
      </p:sp>
      <p:sp>
        <p:nvSpPr>
          <p:cNvPr id="129027" name="Slide Number Placeholder 5"/>
          <p:cNvSpPr>
            <a:spLocks noGrp="1"/>
          </p:cNvSpPr>
          <p:nvPr>
            <p:ph type="sldNum" sz="quarter" idx="12"/>
          </p:nvPr>
        </p:nvSpPr>
        <p:spPr>
          <a:noFill/>
        </p:spPr>
        <p:txBody>
          <a:bodyPr/>
          <a:lstStyle/>
          <a:p>
            <a:fld id="{99D86455-7B4F-41E6-AE2D-8A3DF27DA8E7}" type="slidenum">
              <a:rPr lang="en-US" smtClean="0"/>
              <a:pPr/>
              <a:t>34</a:t>
            </a:fld>
            <a:endParaRPr lang="en-US" smtClean="0"/>
          </a:p>
        </p:txBody>
      </p:sp>
      <p:sp>
        <p:nvSpPr>
          <p:cNvPr id="129028" name="Rectangle 2"/>
          <p:cNvSpPr>
            <a:spLocks noGrp="1" noChangeArrowheads="1"/>
          </p:cNvSpPr>
          <p:nvPr>
            <p:ph type="title"/>
          </p:nvPr>
        </p:nvSpPr>
        <p:spPr/>
        <p:txBody>
          <a:bodyPr/>
          <a:lstStyle/>
          <a:p>
            <a:pPr eaLnBrk="1" hangingPunct="1"/>
            <a:r>
              <a:rPr lang="en-US" smtClean="0"/>
              <a:t>Acute Coronary Syndromes</a:t>
            </a:r>
          </a:p>
        </p:txBody>
      </p:sp>
      <p:sp>
        <p:nvSpPr>
          <p:cNvPr id="129029" name="Rectangle 3"/>
          <p:cNvSpPr>
            <a:spLocks noGrp="1" noChangeArrowheads="1"/>
          </p:cNvSpPr>
          <p:nvPr>
            <p:ph type="body" idx="1"/>
          </p:nvPr>
        </p:nvSpPr>
        <p:spPr/>
        <p:txBody>
          <a:bodyPr/>
          <a:lstStyle/>
          <a:p>
            <a:pPr eaLnBrk="1" hangingPunct="1"/>
            <a:r>
              <a:rPr lang="en-US" smtClean="0"/>
              <a:t>CABG:</a:t>
            </a:r>
          </a:p>
          <a:p>
            <a:pPr lvl="1" eaLnBrk="1" hangingPunct="1"/>
            <a:r>
              <a:rPr lang="en-US" smtClean="0"/>
              <a:t>Complications of CABG (and other open heart surgery procedures)</a:t>
            </a:r>
          </a:p>
          <a:p>
            <a:pPr lvl="2" eaLnBrk="1" hangingPunct="1"/>
            <a:r>
              <a:rPr lang="en-US" smtClean="0"/>
              <a:t>Aortic dissection</a:t>
            </a:r>
          </a:p>
          <a:p>
            <a:pPr lvl="2" eaLnBrk="1" hangingPunct="1"/>
            <a:r>
              <a:rPr lang="en-US" smtClean="0"/>
              <a:t>Post pericardotomy syndrome</a:t>
            </a:r>
          </a:p>
          <a:p>
            <a:pPr lvl="2" eaLnBrk="1" hangingPunct="1"/>
            <a:r>
              <a:rPr lang="en-US" smtClean="0"/>
              <a:t>Sternal wound infections</a:t>
            </a:r>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Footer Placeholder 4"/>
          <p:cNvSpPr>
            <a:spLocks noGrp="1"/>
          </p:cNvSpPr>
          <p:nvPr>
            <p:ph type="ftr" sz="quarter" idx="11"/>
          </p:nvPr>
        </p:nvSpPr>
        <p:spPr>
          <a:noFill/>
        </p:spPr>
        <p:txBody>
          <a:bodyPr/>
          <a:lstStyle/>
          <a:p>
            <a:endParaRPr lang="en-US" smtClean="0"/>
          </a:p>
        </p:txBody>
      </p:sp>
      <p:sp>
        <p:nvSpPr>
          <p:cNvPr id="130051" name="Slide Number Placeholder 5"/>
          <p:cNvSpPr>
            <a:spLocks noGrp="1"/>
          </p:cNvSpPr>
          <p:nvPr>
            <p:ph type="sldNum" sz="quarter" idx="12"/>
          </p:nvPr>
        </p:nvSpPr>
        <p:spPr>
          <a:noFill/>
        </p:spPr>
        <p:txBody>
          <a:bodyPr/>
          <a:lstStyle/>
          <a:p>
            <a:fld id="{E793281F-E539-4972-B3B3-ED7EF49F2F4D}" type="slidenum">
              <a:rPr lang="en-US" smtClean="0"/>
              <a:pPr/>
              <a:t>35</a:t>
            </a:fld>
            <a:endParaRPr lang="en-US" smtClean="0"/>
          </a:p>
        </p:txBody>
      </p:sp>
      <p:sp>
        <p:nvSpPr>
          <p:cNvPr id="130052" name="Rectangle 2"/>
          <p:cNvSpPr>
            <a:spLocks noGrp="1" noChangeArrowheads="1"/>
          </p:cNvSpPr>
          <p:nvPr>
            <p:ph type="title"/>
          </p:nvPr>
        </p:nvSpPr>
        <p:spPr/>
        <p:txBody>
          <a:bodyPr/>
          <a:lstStyle/>
          <a:p>
            <a:pPr eaLnBrk="1" hangingPunct="1"/>
            <a:r>
              <a:rPr lang="en-US" smtClean="0"/>
              <a:t>Acute Coronary Syndromes</a:t>
            </a:r>
          </a:p>
        </p:txBody>
      </p:sp>
      <p:sp>
        <p:nvSpPr>
          <p:cNvPr id="130053" name="Rectangle 3"/>
          <p:cNvSpPr>
            <a:spLocks noGrp="1" noChangeArrowheads="1"/>
          </p:cNvSpPr>
          <p:nvPr>
            <p:ph type="body" idx="1"/>
          </p:nvPr>
        </p:nvSpPr>
        <p:spPr/>
        <p:txBody>
          <a:bodyPr/>
          <a:lstStyle/>
          <a:p>
            <a:pPr eaLnBrk="1" hangingPunct="1"/>
            <a:r>
              <a:rPr lang="en-US" smtClean="0"/>
              <a:t>CABG:</a:t>
            </a:r>
          </a:p>
          <a:p>
            <a:pPr lvl="1" eaLnBrk="1" hangingPunct="1"/>
            <a:r>
              <a:rPr lang="en-US" smtClean="0"/>
              <a:t>Type of incision</a:t>
            </a:r>
          </a:p>
          <a:p>
            <a:pPr lvl="2" eaLnBrk="1" hangingPunct="1"/>
            <a:r>
              <a:rPr lang="en-US" smtClean="0"/>
              <a:t>Median sternotomy</a:t>
            </a:r>
          </a:p>
          <a:p>
            <a:pPr lvl="1" eaLnBrk="1" hangingPunct="1"/>
            <a:r>
              <a:rPr lang="en-US" smtClean="0"/>
              <a:t>Graft materials</a:t>
            </a:r>
          </a:p>
          <a:p>
            <a:pPr lvl="2" eaLnBrk="1" hangingPunct="1"/>
            <a:r>
              <a:rPr lang="en-US" smtClean="0"/>
              <a:t>RIMA</a:t>
            </a:r>
          </a:p>
          <a:p>
            <a:pPr lvl="2" eaLnBrk="1" hangingPunct="1"/>
            <a:r>
              <a:rPr lang="en-US" smtClean="0"/>
              <a:t>LIMA </a:t>
            </a:r>
          </a:p>
          <a:p>
            <a:pPr lvl="2" eaLnBrk="1" hangingPunct="1"/>
            <a:r>
              <a:rPr lang="en-US" smtClean="0"/>
              <a:t>Radial artery</a:t>
            </a:r>
          </a:p>
          <a:p>
            <a:pPr lvl="2" eaLnBrk="1" hangingPunct="1"/>
            <a:r>
              <a:rPr lang="en-US" smtClean="0"/>
              <a:t>Saphenous veins</a:t>
            </a:r>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ooter Placeholder 5"/>
          <p:cNvSpPr>
            <a:spLocks noGrp="1"/>
          </p:cNvSpPr>
          <p:nvPr>
            <p:ph type="ftr" sz="quarter" idx="11"/>
          </p:nvPr>
        </p:nvSpPr>
        <p:spPr>
          <a:noFill/>
        </p:spPr>
        <p:txBody>
          <a:bodyPr/>
          <a:lstStyle/>
          <a:p>
            <a:endParaRPr lang="en-US" smtClean="0"/>
          </a:p>
        </p:txBody>
      </p:sp>
      <p:sp>
        <p:nvSpPr>
          <p:cNvPr id="131075" name="Slide Number Placeholder 6"/>
          <p:cNvSpPr>
            <a:spLocks noGrp="1"/>
          </p:cNvSpPr>
          <p:nvPr>
            <p:ph type="sldNum" sz="quarter" idx="12"/>
          </p:nvPr>
        </p:nvSpPr>
        <p:spPr>
          <a:noFill/>
        </p:spPr>
        <p:txBody>
          <a:bodyPr/>
          <a:lstStyle/>
          <a:p>
            <a:fld id="{888C3C5E-4001-4D88-877B-FEEDDA0F9046}" type="slidenum">
              <a:rPr lang="en-US" smtClean="0"/>
              <a:pPr/>
              <a:t>36</a:t>
            </a:fld>
            <a:endParaRPr lang="en-US" smtClean="0"/>
          </a:p>
        </p:txBody>
      </p:sp>
      <p:sp>
        <p:nvSpPr>
          <p:cNvPr id="131076" name="Rectangle 2"/>
          <p:cNvSpPr>
            <a:spLocks noGrp="1" noChangeArrowheads="1"/>
          </p:cNvSpPr>
          <p:nvPr>
            <p:ph type="title"/>
          </p:nvPr>
        </p:nvSpPr>
        <p:spPr/>
        <p:txBody>
          <a:bodyPr/>
          <a:lstStyle/>
          <a:p>
            <a:pPr eaLnBrk="1" hangingPunct="1"/>
            <a:r>
              <a:rPr lang="en-US" smtClean="0"/>
              <a:t>Acute Coronary Syndromes</a:t>
            </a:r>
          </a:p>
        </p:txBody>
      </p:sp>
      <p:sp>
        <p:nvSpPr>
          <p:cNvPr id="131077" name="Rectangle 3"/>
          <p:cNvSpPr>
            <a:spLocks noGrp="1" noChangeArrowheads="1"/>
          </p:cNvSpPr>
          <p:nvPr>
            <p:ph type="body" sz="half" idx="1"/>
          </p:nvPr>
        </p:nvSpPr>
        <p:spPr/>
        <p:txBody>
          <a:bodyPr/>
          <a:lstStyle/>
          <a:p>
            <a:pPr eaLnBrk="1" hangingPunct="1"/>
            <a:r>
              <a:rPr lang="en-US" smtClean="0"/>
              <a:t>CABG:</a:t>
            </a:r>
          </a:p>
          <a:p>
            <a:pPr lvl="1" eaLnBrk="1" hangingPunct="1"/>
            <a:endParaRPr lang="en-US" smtClean="0"/>
          </a:p>
          <a:p>
            <a:pPr lvl="1" eaLnBrk="1" hangingPunct="1"/>
            <a:r>
              <a:rPr lang="en-US" smtClean="0"/>
              <a:t>Pre operative</a:t>
            </a:r>
          </a:p>
          <a:p>
            <a:pPr lvl="2" eaLnBrk="1" hangingPunct="1"/>
            <a:r>
              <a:rPr lang="en-US" smtClean="0"/>
              <a:t>CBC</a:t>
            </a:r>
          </a:p>
          <a:p>
            <a:pPr lvl="2" eaLnBrk="1" hangingPunct="1"/>
            <a:r>
              <a:rPr lang="en-US" smtClean="0"/>
              <a:t>Type and screen</a:t>
            </a:r>
          </a:p>
          <a:p>
            <a:pPr lvl="2" eaLnBrk="1" hangingPunct="1"/>
            <a:r>
              <a:rPr lang="en-US" smtClean="0"/>
              <a:t>Electrolytes</a:t>
            </a:r>
          </a:p>
          <a:p>
            <a:pPr lvl="2" eaLnBrk="1" hangingPunct="1"/>
            <a:r>
              <a:rPr lang="en-US" smtClean="0"/>
              <a:t>Clotting studies</a:t>
            </a:r>
          </a:p>
          <a:p>
            <a:pPr lvl="2" eaLnBrk="1" hangingPunct="1"/>
            <a:r>
              <a:rPr lang="en-US" smtClean="0"/>
              <a:t>ABG’s</a:t>
            </a:r>
          </a:p>
          <a:p>
            <a:pPr lvl="2" eaLnBrk="1" hangingPunct="1"/>
            <a:endParaRPr lang="en-US" smtClean="0"/>
          </a:p>
        </p:txBody>
      </p:sp>
      <p:sp>
        <p:nvSpPr>
          <p:cNvPr id="131078" name="Rectangle 4"/>
          <p:cNvSpPr>
            <a:spLocks noGrp="1" noChangeArrowheads="1"/>
          </p:cNvSpPr>
          <p:nvPr>
            <p:ph type="body" sz="half" idx="2"/>
          </p:nvPr>
        </p:nvSpPr>
        <p:spPr/>
        <p:txBody>
          <a:bodyPr/>
          <a:lstStyle/>
          <a:p>
            <a:pPr lvl="2" eaLnBrk="1" hangingPunct="1"/>
            <a:endParaRPr lang="en-US" smtClean="0"/>
          </a:p>
          <a:p>
            <a:pPr lvl="2" eaLnBrk="1" hangingPunct="1"/>
            <a:endParaRPr lang="en-US" smtClean="0"/>
          </a:p>
          <a:p>
            <a:pPr lvl="2" eaLnBrk="1" hangingPunct="1"/>
            <a:endParaRPr lang="en-US" smtClean="0"/>
          </a:p>
          <a:p>
            <a:pPr lvl="2" eaLnBrk="1" hangingPunct="1"/>
            <a:endParaRPr lang="en-US" smtClean="0"/>
          </a:p>
          <a:p>
            <a:pPr lvl="2" eaLnBrk="1" hangingPunct="1"/>
            <a:r>
              <a:rPr lang="en-US" smtClean="0"/>
              <a:t>BUN/creatinine</a:t>
            </a:r>
          </a:p>
          <a:p>
            <a:pPr lvl="2" eaLnBrk="1" hangingPunct="1"/>
            <a:r>
              <a:rPr lang="en-US" smtClean="0"/>
              <a:t>ECG</a:t>
            </a:r>
          </a:p>
          <a:p>
            <a:pPr lvl="2" eaLnBrk="1" hangingPunct="1"/>
            <a:r>
              <a:rPr lang="en-US" smtClean="0"/>
              <a:t>CXR</a:t>
            </a:r>
          </a:p>
          <a:p>
            <a:pPr lvl="2" eaLnBrk="1" hangingPunct="1"/>
            <a:r>
              <a:rPr lang="en-US" smtClean="0"/>
              <a:t>Heart catherization</a:t>
            </a:r>
          </a:p>
          <a:p>
            <a:pPr eaLnBrk="1" hangingPunct="1"/>
            <a:endParaRPr lang="en-US" smtClean="0"/>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Footer Placeholder 4"/>
          <p:cNvSpPr>
            <a:spLocks noGrp="1"/>
          </p:cNvSpPr>
          <p:nvPr>
            <p:ph type="ftr" sz="quarter" idx="11"/>
          </p:nvPr>
        </p:nvSpPr>
        <p:spPr>
          <a:noFill/>
        </p:spPr>
        <p:txBody>
          <a:bodyPr/>
          <a:lstStyle/>
          <a:p>
            <a:endParaRPr lang="en-US" smtClean="0"/>
          </a:p>
        </p:txBody>
      </p:sp>
      <p:sp>
        <p:nvSpPr>
          <p:cNvPr id="132099" name="Slide Number Placeholder 5"/>
          <p:cNvSpPr>
            <a:spLocks noGrp="1"/>
          </p:cNvSpPr>
          <p:nvPr>
            <p:ph type="sldNum" sz="quarter" idx="12"/>
          </p:nvPr>
        </p:nvSpPr>
        <p:spPr>
          <a:noFill/>
        </p:spPr>
        <p:txBody>
          <a:bodyPr/>
          <a:lstStyle/>
          <a:p>
            <a:fld id="{B0B3F5C5-1BAC-42EA-ACAA-0B1797CB2048}" type="slidenum">
              <a:rPr lang="en-US" smtClean="0"/>
              <a:pPr/>
              <a:t>37</a:t>
            </a:fld>
            <a:endParaRPr lang="en-US" smtClean="0"/>
          </a:p>
        </p:txBody>
      </p:sp>
      <p:sp>
        <p:nvSpPr>
          <p:cNvPr id="132100" name="Rectangle 2"/>
          <p:cNvSpPr>
            <a:spLocks noGrp="1" noChangeArrowheads="1"/>
          </p:cNvSpPr>
          <p:nvPr>
            <p:ph type="title"/>
          </p:nvPr>
        </p:nvSpPr>
        <p:spPr/>
        <p:txBody>
          <a:bodyPr/>
          <a:lstStyle/>
          <a:p>
            <a:pPr eaLnBrk="1" hangingPunct="1"/>
            <a:r>
              <a:rPr lang="en-US" smtClean="0"/>
              <a:t>Acute Coronary Syndromes</a:t>
            </a:r>
          </a:p>
        </p:txBody>
      </p:sp>
      <p:sp>
        <p:nvSpPr>
          <p:cNvPr id="132101" name="Rectangle 3"/>
          <p:cNvSpPr>
            <a:spLocks noGrp="1" noChangeArrowheads="1"/>
          </p:cNvSpPr>
          <p:nvPr>
            <p:ph type="body" idx="1"/>
          </p:nvPr>
        </p:nvSpPr>
        <p:spPr/>
        <p:txBody>
          <a:bodyPr/>
          <a:lstStyle/>
          <a:p>
            <a:pPr eaLnBrk="1" hangingPunct="1"/>
            <a:r>
              <a:rPr lang="en-US" smtClean="0"/>
              <a:t>CABG:</a:t>
            </a:r>
          </a:p>
          <a:p>
            <a:pPr lvl="1" eaLnBrk="1" hangingPunct="1"/>
            <a:endParaRPr lang="en-US" smtClean="0"/>
          </a:p>
          <a:p>
            <a:pPr lvl="1" eaLnBrk="1" hangingPunct="1"/>
            <a:r>
              <a:rPr lang="en-US" smtClean="0"/>
              <a:t>Other medical problems:</a:t>
            </a:r>
          </a:p>
          <a:p>
            <a:pPr lvl="2" eaLnBrk="1" hangingPunct="1"/>
            <a:r>
              <a:rPr lang="en-US" smtClean="0"/>
              <a:t>Diabetes-poor wound healing on sternal and leg incisions</a:t>
            </a:r>
          </a:p>
          <a:p>
            <a:pPr lvl="2" eaLnBrk="1" hangingPunct="1"/>
            <a:r>
              <a:rPr lang="en-US" smtClean="0"/>
              <a:t>Renal disease-electrolyte imbalances and hypertension</a:t>
            </a:r>
          </a:p>
          <a:p>
            <a:pPr lvl="2" eaLnBrk="1" hangingPunct="1"/>
            <a:r>
              <a:rPr lang="en-US" smtClean="0"/>
              <a:t>PVD, CVD, Aneurysms-which to treat first?</a:t>
            </a:r>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Footer Placeholder 4"/>
          <p:cNvSpPr>
            <a:spLocks noGrp="1"/>
          </p:cNvSpPr>
          <p:nvPr>
            <p:ph type="ftr" sz="quarter" idx="11"/>
          </p:nvPr>
        </p:nvSpPr>
        <p:spPr>
          <a:noFill/>
        </p:spPr>
        <p:txBody>
          <a:bodyPr/>
          <a:lstStyle/>
          <a:p>
            <a:endParaRPr lang="en-US" smtClean="0"/>
          </a:p>
        </p:txBody>
      </p:sp>
      <p:sp>
        <p:nvSpPr>
          <p:cNvPr id="133123" name="Slide Number Placeholder 5"/>
          <p:cNvSpPr>
            <a:spLocks noGrp="1"/>
          </p:cNvSpPr>
          <p:nvPr>
            <p:ph type="sldNum" sz="quarter" idx="12"/>
          </p:nvPr>
        </p:nvSpPr>
        <p:spPr>
          <a:noFill/>
        </p:spPr>
        <p:txBody>
          <a:bodyPr/>
          <a:lstStyle/>
          <a:p>
            <a:fld id="{D2B77441-147A-49BB-B674-72B76B0371AA}" type="slidenum">
              <a:rPr lang="en-US" smtClean="0"/>
              <a:pPr/>
              <a:t>38</a:t>
            </a:fld>
            <a:endParaRPr lang="en-US" smtClean="0"/>
          </a:p>
        </p:txBody>
      </p:sp>
      <p:sp>
        <p:nvSpPr>
          <p:cNvPr id="133124" name="Rectangle 2"/>
          <p:cNvSpPr>
            <a:spLocks noGrp="1" noChangeArrowheads="1"/>
          </p:cNvSpPr>
          <p:nvPr>
            <p:ph type="title"/>
          </p:nvPr>
        </p:nvSpPr>
        <p:spPr/>
        <p:txBody>
          <a:bodyPr/>
          <a:lstStyle/>
          <a:p>
            <a:pPr eaLnBrk="1" hangingPunct="1"/>
            <a:r>
              <a:rPr lang="en-US" smtClean="0"/>
              <a:t>Acute Coronary Syndromes</a:t>
            </a:r>
          </a:p>
        </p:txBody>
      </p:sp>
      <p:sp>
        <p:nvSpPr>
          <p:cNvPr id="133125" name="Rectangle 3"/>
          <p:cNvSpPr>
            <a:spLocks noGrp="1" noChangeArrowheads="1"/>
          </p:cNvSpPr>
          <p:nvPr>
            <p:ph type="body" idx="1"/>
          </p:nvPr>
        </p:nvSpPr>
        <p:spPr/>
        <p:txBody>
          <a:bodyPr/>
          <a:lstStyle/>
          <a:p>
            <a:pPr eaLnBrk="1" hangingPunct="1"/>
            <a:r>
              <a:rPr lang="en-US" smtClean="0"/>
              <a:t>CABG:</a:t>
            </a:r>
          </a:p>
          <a:p>
            <a:pPr lvl="1" eaLnBrk="1" hangingPunct="1"/>
            <a:endParaRPr lang="en-US" smtClean="0"/>
          </a:p>
          <a:p>
            <a:pPr lvl="1" eaLnBrk="1" hangingPunct="1"/>
            <a:r>
              <a:rPr lang="en-US" smtClean="0"/>
              <a:t>Stop antiplatelets, anticoagulants prior to surgery; may be on a heparin drip</a:t>
            </a:r>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oter Placeholder 4"/>
          <p:cNvSpPr>
            <a:spLocks noGrp="1"/>
          </p:cNvSpPr>
          <p:nvPr>
            <p:ph type="ftr" sz="quarter" idx="11"/>
          </p:nvPr>
        </p:nvSpPr>
        <p:spPr>
          <a:noFill/>
        </p:spPr>
        <p:txBody>
          <a:bodyPr/>
          <a:lstStyle/>
          <a:p>
            <a:endParaRPr lang="en-US" smtClean="0"/>
          </a:p>
        </p:txBody>
      </p:sp>
      <p:sp>
        <p:nvSpPr>
          <p:cNvPr id="134147" name="Slide Number Placeholder 5"/>
          <p:cNvSpPr>
            <a:spLocks noGrp="1"/>
          </p:cNvSpPr>
          <p:nvPr>
            <p:ph type="sldNum" sz="quarter" idx="12"/>
          </p:nvPr>
        </p:nvSpPr>
        <p:spPr>
          <a:noFill/>
        </p:spPr>
        <p:txBody>
          <a:bodyPr/>
          <a:lstStyle/>
          <a:p>
            <a:fld id="{6B93F68C-EA2F-478C-BF5E-BBBF5DCA8514}" type="slidenum">
              <a:rPr lang="en-US" smtClean="0"/>
              <a:pPr/>
              <a:t>39</a:t>
            </a:fld>
            <a:endParaRPr lang="en-US" smtClean="0"/>
          </a:p>
        </p:txBody>
      </p:sp>
      <p:sp>
        <p:nvSpPr>
          <p:cNvPr id="134148" name="Rectangle 2"/>
          <p:cNvSpPr>
            <a:spLocks noGrp="1" noChangeArrowheads="1"/>
          </p:cNvSpPr>
          <p:nvPr>
            <p:ph type="title"/>
          </p:nvPr>
        </p:nvSpPr>
        <p:spPr/>
        <p:txBody>
          <a:bodyPr/>
          <a:lstStyle/>
          <a:p>
            <a:pPr eaLnBrk="1" hangingPunct="1"/>
            <a:r>
              <a:rPr lang="en-US" smtClean="0"/>
              <a:t>Acute Coronary Syndromes</a:t>
            </a:r>
          </a:p>
        </p:txBody>
      </p:sp>
      <p:sp>
        <p:nvSpPr>
          <p:cNvPr id="134149" name="Rectangle 3"/>
          <p:cNvSpPr>
            <a:spLocks noGrp="1" noChangeArrowheads="1"/>
          </p:cNvSpPr>
          <p:nvPr>
            <p:ph type="body" idx="1"/>
          </p:nvPr>
        </p:nvSpPr>
        <p:spPr/>
        <p:txBody>
          <a:bodyPr/>
          <a:lstStyle/>
          <a:p>
            <a:pPr eaLnBrk="1" hangingPunct="1"/>
            <a:r>
              <a:rPr lang="en-US" smtClean="0"/>
              <a:t>CABG:</a:t>
            </a:r>
          </a:p>
          <a:p>
            <a:pPr lvl="1" eaLnBrk="1" hangingPunct="1"/>
            <a:r>
              <a:rPr lang="en-US" smtClean="0"/>
              <a:t>Patient and family teaching:</a:t>
            </a:r>
          </a:p>
          <a:p>
            <a:pPr lvl="2" eaLnBrk="1" hangingPunct="1"/>
            <a:r>
              <a:rPr lang="en-US" smtClean="0"/>
              <a:t>Coughing and deep breathing</a:t>
            </a:r>
          </a:p>
          <a:p>
            <a:pPr lvl="2" eaLnBrk="1" hangingPunct="1"/>
            <a:r>
              <a:rPr lang="en-US" smtClean="0"/>
              <a:t>Splinting chest</a:t>
            </a:r>
          </a:p>
          <a:p>
            <a:pPr lvl="2" eaLnBrk="1" hangingPunct="1"/>
            <a:r>
              <a:rPr lang="en-US" smtClean="0"/>
              <a:t>Ventilator</a:t>
            </a:r>
          </a:p>
          <a:p>
            <a:pPr lvl="2" eaLnBrk="1" hangingPunct="1"/>
            <a:r>
              <a:rPr lang="en-US" smtClean="0"/>
              <a:t>Pain control</a:t>
            </a:r>
          </a:p>
          <a:p>
            <a:pPr lvl="2" eaLnBrk="1" hangingPunct="1"/>
            <a:r>
              <a:rPr lang="en-US" smtClean="0"/>
              <a:t>Equipment in the room</a:t>
            </a:r>
          </a:p>
          <a:p>
            <a:pPr lvl="2" eaLnBrk="1" hangingPunct="1"/>
            <a:r>
              <a:rPr lang="en-US" smtClean="0"/>
              <a:t>Ambulation </a:t>
            </a: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oter Placeholder 4"/>
          <p:cNvSpPr>
            <a:spLocks noGrp="1"/>
          </p:cNvSpPr>
          <p:nvPr>
            <p:ph type="ftr" sz="quarter" idx="11"/>
          </p:nvPr>
        </p:nvSpPr>
        <p:spPr>
          <a:noFill/>
        </p:spPr>
        <p:txBody>
          <a:bodyPr/>
          <a:lstStyle/>
          <a:p>
            <a:endParaRPr lang="en-US" smtClean="0"/>
          </a:p>
        </p:txBody>
      </p:sp>
      <p:sp>
        <p:nvSpPr>
          <p:cNvPr id="98307" name="Slide Number Placeholder 5"/>
          <p:cNvSpPr>
            <a:spLocks noGrp="1"/>
          </p:cNvSpPr>
          <p:nvPr>
            <p:ph type="sldNum" sz="quarter" idx="12"/>
          </p:nvPr>
        </p:nvSpPr>
        <p:spPr>
          <a:noFill/>
        </p:spPr>
        <p:txBody>
          <a:bodyPr/>
          <a:lstStyle/>
          <a:p>
            <a:fld id="{DCB50995-2D04-4B52-B9E6-23512CC8328B}" type="slidenum">
              <a:rPr lang="en-US" smtClean="0"/>
              <a:pPr/>
              <a:t>4</a:t>
            </a:fld>
            <a:endParaRPr lang="en-US" smtClean="0"/>
          </a:p>
        </p:txBody>
      </p:sp>
      <p:sp>
        <p:nvSpPr>
          <p:cNvPr id="98308" name="Rectangle 2"/>
          <p:cNvSpPr>
            <a:spLocks noGrp="1" noChangeArrowheads="1"/>
          </p:cNvSpPr>
          <p:nvPr>
            <p:ph type="title"/>
          </p:nvPr>
        </p:nvSpPr>
        <p:spPr/>
        <p:txBody>
          <a:bodyPr/>
          <a:lstStyle/>
          <a:p>
            <a:pPr eaLnBrk="1" hangingPunct="1"/>
            <a:r>
              <a:rPr lang="en-US" smtClean="0"/>
              <a:t>Acute Coronary Syndromes</a:t>
            </a:r>
          </a:p>
        </p:txBody>
      </p:sp>
      <p:sp>
        <p:nvSpPr>
          <p:cNvPr id="98309" name="Rectangle 3"/>
          <p:cNvSpPr>
            <a:spLocks noGrp="1" noChangeArrowheads="1"/>
          </p:cNvSpPr>
          <p:nvPr>
            <p:ph type="body" idx="1"/>
          </p:nvPr>
        </p:nvSpPr>
        <p:spPr/>
        <p:txBody>
          <a:bodyPr/>
          <a:lstStyle/>
          <a:p>
            <a:pPr eaLnBrk="1" hangingPunct="1"/>
            <a:r>
              <a:rPr lang="en-US" smtClean="0"/>
              <a:t>ACE inhibitors:</a:t>
            </a:r>
          </a:p>
          <a:p>
            <a:pPr lvl="1" eaLnBrk="1" hangingPunct="1"/>
            <a:endParaRPr lang="en-US" smtClean="0"/>
          </a:p>
          <a:p>
            <a:pPr lvl="1" eaLnBrk="1" hangingPunct="1"/>
            <a:r>
              <a:rPr lang="en-US" smtClean="0"/>
              <a:t>Drugs that end in “pril”</a:t>
            </a:r>
          </a:p>
          <a:p>
            <a:pPr lvl="1" eaLnBrk="1" hangingPunct="1"/>
            <a:r>
              <a:rPr lang="en-US" smtClean="0"/>
              <a:t>Prevents </a:t>
            </a:r>
            <a:r>
              <a:rPr lang="en-US" u="sng" smtClean="0"/>
              <a:t>remodeling</a:t>
            </a:r>
            <a:r>
              <a:rPr lang="en-US" smtClean="0"/>
              <a:t> after AMI</a:t>
            </a:r>
          </a:p>
          <a:p>
            <a:pPr lvl="1" eaLnBrk="1" hangingPunct="1"/>
            <a:r>
              <a:rPr lang="en-US" smtClean="0"/>
              <a:t>Prevents heart failure</a:t>
            </a:r>
          </a:p>
          <a:p>
            <a:pPr lvl="1" eaLnBrk="1" hangingPunct="1"/>
            <a:r>
              <a:rPr lang="en-US" smtClean="0"/>
              <a:t>Reduces the workload of the heart</a:t>
            </a:r>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Footer Placeholder 4"/>
          <p:cNvSpPr>
            <a:spLocks noGrp="1"/>
          </p:cNvSpPr>
          <p:nvPr>
            <p:ph type="ftr" sz="quarter" idx="11"/>
          </p:nvPr>
        </p:nvSpPr>
        <p:spPr>
          <a:noFill/>
        </p:spPr>
        <p:txBody>
          <a:bodyPr/>
          <a:lstStyle/>
          <a:p>
            <a:endParaRPr lang="en-US" smtClean="0"/>
          </a:p>
        </p:txBody>
      </p:sp>
      <p:sp>
        <p:nvSpPr>
          <p:cNvPr id="135171" name="Slide Number Placeholder 5"/>
          <p:cNvSpPr>
            <a:spLocks noGrp="1"/>
          </p:cNvSpPr>
          <p:nvPr>
            <p:ph type="sldNum" sz="quarter" idx="12"/>
          </p:nvPr>
        </p:nvSpPr>
        <p:spPr>
          <a:noFill/>
        </p:spPr>
        <p:txBody>
          <a:bodyPr/>
          <a:lstStyle/>
          <a:p>
            <a:fld id="{6473AB0D-5377-4188-8CD4-142E84E227C6}" type="slidenum">
              <a:rPr lang="en-US" smtClean="0"/>
              <a:pPr/>
              <a:t>40</a:t>
            </a:fld>
            <a:endParaRPr lang="en-US" smtClean="0"/>
          </a:p>
        </p:txBody>
      </p:sp>
      <p:sp>
        <p:nvSpPr>
          <p:cNvPr id="135172" name="Rectangle 2"/>
          <p:cNvSpPr>
            <a:spLocks noGrp="1" noChangeArrowheads="1"/>
          </p:cNvSpPr>
          <p:nvPr>
            <p:ph type="title"/>
          </p:nvPr>
        </p:nvSpPr>
        <p:spPr/>
        <p:txBody>
          <a:bodyPr/>
          <a:lstStyle/>
          <a:p>
            <a:pPr eaLnBrk="1" hangingPunct="1"/>
            <a:r>
              <a:rPr lang="en-US" smtClean="0"/>
              <a:t>Acute Coronary Syndromes</a:t>
            </a:r>
          </a:p>
        </p:txBody>
      </p:sp>
      <p:sp>
        <p:nvSpPr>
          <p:cNvPr id="135173" name="Rectangle 3"/>
          <p:cNvSpPr>
            <a:spLocks noGrp="1" noChangeArrowheads="1"/>
          </p:cNvSpPr>
          <p:nvPr>
            <p:ph type="body" idx="1"/>
          </p:nvPr>
        </p:nvSpPr>
        <p:spPr/>
        <p:txBody>
          <a:bodyPr/>
          <a:lstStyle/>
          <a:p>
            <a:pPr eaLnBrk="1" hangingPunct="1"/>
            <a:endParaRPr lang="en-US" smtClean="0"/>
          </a:p>
        </p:txBody>
      </p:sp>
      <p:sp>
        <p:nvSpPr>
          <p:cNvPr id="13517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35175" name="Picture 4" descr="D4FF8463"/>
          <p:cNvPicPr>
            <a:picLocks noChangeAspect="1" noChangeArrowheads="1"/>
          </p:cNvPicPr>
          <p:nvPr/>
        </p:nvPicPr>
        <p:blipFill>
          <a:blip r:embed="rId3" cstate="print"/>
          <a:srcRect/>
          <a:stretch>
            <a:fillRect/>
          </a:stretch>
        </p:blipFill>
        <p:spPr bwMode="auto">
          <a:xfrm>
            <a:off x="2667000" y="1676400"/>
            <a:ext cx="3273425" cy="41148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Footer Placeholder 4"/>
          <p:cNvSpPr>
            <a:spLocks noGrp="1"/>
          </p:cNvSpPr>
          <p:nvPr>
            <p:ph type="ftr" sz="quarter" idx="11"/>
          </p:nvPr>
        </p:nvSpPr>
        <p:spPr>
          <a:noFill/>
        </p:spPr>
        <p:txBody>
          <a:bodyPr/>
          <a:lstStyle/>
          <a:p>
            <a:endParaRPr lang="en-US" smtClean="0"/>
          </a:p>
        </p:txBody>
      </p:sp>
      <p:sp>
        <p:nvSpPr>
          <p:cNvPr id="136195" name="Slide Number Placeholder 5"/>
          <p:cNvSpPr>
            <a:spLocks noGrp="1"/>
          </p:cNvSpPr>
          <p:nvPr>
            <p:ph type="sldNum" sz="quarter" idx="12"/>
          </p:nvPr>
        </p:nvSpPr>
        <p:spPr>
          <a:noFill/>
        </p:spPr>
        <p:txBody>
          <a:bodyPr/>
          <a:lstStyle/>
          <a:p>
            <a:fld id="{9EA19ED7-2F5C-4F5B-B288-FC26CE2A22C8}" type="slidenum">
              <a:rPr lang="en-US" smtClean="0"/>
              <a:pPr/>
              <a:t>41</a:t>
            </a:fld>
            <a:endParaRPr lang="en-US" smtClean="0"/>
          </a:p>
        </p:txBody>
      </p:sp>
      <p:sp>
        <p:nvSpPr>
          <p:cNvPr id="136196" name="Rectangle 2"/>
          <p:cNvSpPr>
            <a:spLocks noGrp="1" noChangeArrowheads="1"/>
          </p:cNvSpPr>
          <p:nvPr>
            <p:ph type="title"/>
          </p:nvPr>
        </p:nvSpPr>
        <p:spPr/>
        <p:txBody>
          <a:bodyPr/>
          <a:lstStyle/>
          <a:p>
            <a:pPr eaLnBrk="1" hangingPunct="1"/>
            <a:r>
              <a:rPr lang="en-US" smtClean="0"/>
              <a:t>Acute Coronary Syndromes</a:t>
            </a:r>
          </a:p>
        </p:txBody>
      </p:sp>
      <p:sp>
        <p:nvSpPr>
          <p:cNvPr id="136197" name="Rectangle 3"/>
          <p:cNvSpPr>
            <a:spLocks noGrp="1" noChangeArrowheads="1"/>
          </p:cNvSpPr>
          <p:nvPr>
            <p:ph type="body" idx="1"/>
          </p:nvPr>
        </p:nvSpPr>
        <p:spPr/>
        <p:txBody>
          <a:bodyPr/>
          <a:lstStyle/>
          <a:p>
            <a:pPr eaLnBrk="1" hangingPunct="1"/>
            <a:r>
              <a:rPr lang="en-US" smtClean="0"/>
              <a:t>CABG:</a:t>
            </a:r>
          </a:p>
          <a:p>
            <a:pPr lvl="1" eaLnBrk="1" hangingPunct="1"/>
            <a:r>
              <a:rPr lang="en-US" smtClean="0"/>
              <a:t>Off pump bypass:  newer technique that makes it possible to do bypasses on a beating heart-fewer complications; no CPB</a:t>
            </a:r>
          </a:p>
          <a:p>
            <a:pPr lvl="1" eaLnBrk="1" hangingPunct="1"/>
            <a:endParaRPr lang="en-US" smtClean="0"/>
          </a:p>
          <a:p>
            <a:pPr lvl="1" eaLnBrk="1" hangingPunct="1"/>
            <a:r>
              <a:rPr lang="en-US" smtClean="0"/>
              <a:t>MID CABG:  mini heart surgery; only good for certain lesions; small incisions; quick recovery</a:t>
            </a:r>
          </a:p>
          <a:p>
            <a:pPr eaLnBrk="1" hangingPunct="1"/>
            <a:endParaRPr lang="en-US" smtClean="0"/>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ooter Placeholder 4"/>
          <p:cNvSpPr>
            <a:spLocks noGrp="1"/>
          </p:cNvSpPr>
          <p:nvPr>
            <p:ph type="ftr" sz="quarter" idx="11"/>
          </p:nvPr>
        </p:nvSpPr>
        <p:spPr>
          <a:noFill/>
        </p:spPr>
        <p:txBody>
          <a:bodyPr/>
          <a:lstStyle/>
          <a:p>
            <a:endParaRPr lang="en-US" smtClean="0"/>
          </a:p>
        </p:txBody>
      </p:sp>
      <p:sp>
        <p:nvSpPr>
          <p:cNvPr id="137219" name="Slide Number Placeholder 5"/>
          <p:cNvSpPr>
            <a:spLocks noGrp="1"/>
          </p:cNvSpPr>
          <p:nvPr>
            <p:ph type="sldNum" sz="quarter" idx="12"/>
          </p:nvPr>
        </p:nvSpPr>
        <p:spPr>
          <a:noFill/>
        </p:spPr>
        <p:txBody>
          <a:bodyPr/>
          <a:lstStyle/>
          <a:p>
            <a:fld id="{E3F4C611-09CD-4230-A62D-C01DB608324D}" type="slidenum">
              <a:rPr lang="en-US" smtClean="0"/>
              <a:pPr/>
              <a:t>42</a:t>
            </a:fld>
            <a:endParaRPr lang="en-US" smtClean="0"/>
          </a:p>
        </p:txBody>
      </p:sp>
      <p:sp>
        <p:nvSpPr>
          <p:cNvPr id="137220" name="Rectangle 2"/>
          <p:cNvSpPr>
            <a:spLocks noGrp="1" noChangeArrowheads="1"/>
          </p:cNvSpPr>
          <p:nvPr>
            <p:ph type="title"/>
          </p:nvPr>
        </p:nvSpPr>
        <p:spPr/>
        <p:txBody>
          <a:bodyPr/>
          <a:lstStyle/>
          <a:p>
            <a:pPr eaLnBrk="1" hangingPunct="1"/>
            <a:r>
              <a:rPr lang="en-US" smtClean="0"/>
              <a:t>Acute Coronary Syndromes</a:t>
            </a:r>
          </a:p>
        </p:txBody>
      </p:sp>
      <p:sp>
        <p:nvSpPr>
          <p:cNvPr id="137221" name="Rectangle 3"/>
          <p:cNvSpPr>
            <a:spLocks noGrp="1" noChangeArrowheads="1"/>
          </p:cNvSpPr>
          <p:nvPr>
            <p:ph type="body" idx="1"/>
          </p:nvPr>
        </p:nvSpPr>
        <p:spPr/>
        <p:txBody>
          <a:bodyPr/>
          <a:lstStyle/>
          <a:p>
            <a:pPr eaLnBrk="1" hangingPunct="1"/>
            <a:endParaRPr lang="en-US" smtClean="0"/>
          </a:p>
          <a:p>
            <a:pPr eaLnBrk="1" hangingPunct="1"/>
            <a:endParaRPr lang="en-US" smtClean="0"/>
          </a:p>
          <a:p>
            <a:pPr eaLnBrk="1" hangingPunct="1"/>
            <a:r>
              <a:rPr lang="en-US" smtClean="0"/>
              <a:t>Complications of ACS/AMI:</a:t>
            </a:r>
          </a:p>
          <a:p>
            <a:pPr lvl="1" eaLnBrk="1" hangingPunct="1"/>
            <a:r>
              <a:rPr lang="en-US" smtClean="0"/>
              <a:t>Ventricular aneurysm</a:t>
            </a:r>
          </a:p>
        </p:txBody>
      </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Footer Placeholder 4"/>
          <p:cNvSpPr>
            <a:spLocks noGrp="1"/>
          </p:cNvSpPr>
          <p:nvPr>
            <p:ph type="ftr" sz="quarter" idx="11"/>
          </p:nvPr>
        </p:nvSpPr>
        <p:spPr>
          <a:noFill/>
        </p:spPr>
        <p:txBody>
          <a:bodyPr/>
          <a:lstStyle/>
          <a:p>
            <a:endParaRPr lang="en-US" smtClean="0"/>
          </a:p>
        </p:txBody>
      </p:sp>
      <p:sp>
        <p:nvSpPr>
          <p:cNvPr id="138243" name="Slide Number Placeholder 5"/>
          <p:cNvSpPr>
            <a:spLocks noGrp="1"/>
          </p:cNvSpPr>
          <p:nvPr>
            <p:ph type="sldNum" sz="quarter" idx="12"/>
          </p:nvPr>
        </p:nvSpPr>
        <p:spPr>
          <a:noFill/>
        </p:spPr>
        <p:txBody>
          <a:bodyPr/>
          <a:lstStyle/>
          <a:p>
            <a:fld id="{13B87637-EB25-4140-BAB2-C9833C01CD6E}" type="slidenum">
              <a:rPr lang="en-US" smtClean="0"/>
              <a:pPr/>
              <a:t>43</a:t>
            </a:fld>
            <a:endParaRPr lang="en-US" smtClean="0"/>
          </a:p>
        </p:txBody>
      </p:sp>
      <p:sp>
        <p:nvSpPr>
          <p:cNvPr id="138244" name="Rectangle 2"/>
          <p:cNvSpPr>
            <a:spLocks noGrp="1" noChangeArrowheads="1"/>
          </p:cNvSpPr>
          <p:nvPr>
            <p:ph type="title"/>
          </p:nvPr>
        </p:nvSpPr>
        <p:spPr/>
        <p:txBody>
          <a:bodyPr/>
          <a:lstStyle/>
          <a:p>
            <a:pPr eaLnBrk="1" hangingPunct="1"/>
            <a:r>
              <a:rPr lang="en-US" smtClean="0"/>
              <a:t>Acute Coronary Syndromes</a:t>
            </a:r>
          </a:p>
        </p:txBody>
      </p:sp>
      <p:sp>
        <p:nvSpPr>
          <p:cNvPr id="138245" name="Rectangle 3"/>
          <p:cNvSpPr>
            <a:spLocks noGrp="1" noChangeArrowheads="1"/>
          </p:cNvSpPr>
          <p:nvPr>
            <p:ph type="body" idx="1"/>
          </p:nvPr>
        </p:nvSpPr>
        <p:spPr/>
        <p:txBody>
          <a:bodyPr/>
          <a:lstStyle/>
          <a:p>
            <a:pPr eaLnBrk="1" hangingPunct="1"/>
            <a:endParaRPr lang="en-US" smtClean="0"/>
          </a:p>
          <a:p>
            <a:pPr eaLnBrk="1" hangingPunct="1"/>
            <a:endParaRPr lang="en-US" smtClean="0"/>
          </a:p>
          <a:p>
            <a:pPr eaLnBrk="1" hangingPunct="1"/>
            <a:r>
              <a:rPr lang="en-US" smtClean="0"/>
              <a:t>Complications of ACS/AMI:</a:t>
            </a:r>
          </a:p>
          <a:p>
            <a:pPr lvl="1" eaLnBrk="1" hangingPunct="1"/>
            <a:r>
              <a:rPr lang="en-US" smtClean="0"/>
              <a:t>Myocardial rupture</a:t>
            </a:r>
          </a:p>
        </p:txBody>
      </p: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Footer Placeholder 4"/>
          <p:cNvSpPr>
            <a:spLocks noGrp="1"/>
          </p:cNvSpPr>
          <p:nvPr>
            <p:ph type="ftr" sz="quarter" idx="11"/>
          </p:nvPr>
        </p:nvSpPr>
        <p:spPr>
          <a:noFill/>
        </p:spPr>
        <p:txBody>
          <a:bodyPr/>
          <a:lstStyle/>
          <a:p>
            <a:endParaRPr lang="en-US" smtClean="0"/>
          </a:p>
        </p:txBody>
      </p:sp>
      <p:sp>
        <p:nvSpPr>
          <p:cNvPr id="139267" name="Slide Number Placeholder 5"/>
          <p:cNvSpPr>
            <a:spLocks noGrp="1"/>
          </p:cNvSpPr>
          <p:nvPr>
            <p:ph type="sldNum" sz="quarter" idx="12"/>
          </p:nvPr>
        </p:nvSpPr>
        <p:spPr>
          <a:noFill/>
        </p:spPr>
        <p:txBody>
          <a:bodyPr/>
          <a:lstStyle/>
          <a:p>
            <a:fld id="{459C8835-FC7A-456F-BFDC-0573E2CFC287}" type="slidenum">
              <a:rPr lang="en-US" smtClean="0"/>
              <a:pPr/>
              <a:t>44</a:t>
            </a:fld>
            <a:endParaRPr lang="en-US" smtClean="0"/>
          </a:p>
        </p:txBody>
      </p:sp>
      <p:sp>
        <p:nvSpPr>
          <p:cNvPr id="139268" name="Rectangle 2"/>
          <p:cNvSpPr>
            <a:spLocks noGrp="1" noChangeArrowheads="1"/>
          </p:cNvSpPr>
          <p:nvPr>
            <p:ph type="title"/>
          </p:nvPr>
        </p:nvSpPr>
        <p:spPr/>
        <p:txBody>
          <a:bodyPr/>
          <a:lstStyle/>
          <a:p>
            <a:pPr eaLnBrk="1" hangingPunct="1"/>
            <a:r>
              <a:rPr lang="en-US" smtClean="0"/>
              <a:t>Acute Coronary Syndromes</a:t>
            </a:r>
          </a:p>
        </p:txBody>
      </p:sp>
      <p:sp>
        <p:nvSpPr>
          <p:cNvPr id="139269" name="Rectangle 3"/>
          <p:cNvSpPr>
            <a:spLocks noGrp="1" noChangeArrowheads="1"/>
          </p:cNvSpPr>
          <p:nvPr>
            <p:ph type="body" idx="1"/>
          </p:nvPr>
        </p:nvSpPr>
        <p:spPr/>
        <p:txBody>
          <a:bodyPr/>
          <a:lstStyle/>
          <a:p>
            <a:pPr eaLnBrk="1" hangingPunct="1"/>
            <a:endParaRPr lang="en-US" smtClean="0"/>
          </a:p>
          <a:p>
            <a:pPr eaLnBrk="1" hangingPunct="1"/>
            <a:endParaRPr lang="en-US" smtClean="0"/>
          </a:p>
          <a:p>
            <a:pPr eaLnBrk="1" hangingPunct="1"/>
            <a:r>
              <a:rPr lang="en-US" smtClean="0"/>
              <a:t>Complications of ACS/AMI:</a:t>
            </a:r>
          </a:p>
          <a:p>
            <a:pPr lvl="1" eaLnBrk="1" hangingPunct="1"/>
            <a:r>
              <a:rPr lang="en-US" smtClean="0"/>
              <a:t>Dressler’s syndrome</a:t>
            </a:r>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Footer Placeholder 4"/>
          <p:cNvSpPr>
            <a:spLocks noGrp="1"/>
          </p:cNvSpPr>
          <p:nvPr>
            <p:ph type="ftr" sz="quarter" idx="11"/>
          </p:nvPr>
        </p:nvSpPr>
        <p:spPr>
          <a:noFill/>
        </p:spPr>
        <p:txBody>
          <a:bodyPr/>
          <a:lstStyle/>
          <a:p>
            <a:endParaRPr lang="en-US" smtClean="0"/>
          </a:p>
        </p:txBody>
      </p:sp>
      <p:sp>
        <p:nvSpPr>
          <p:cNvPr id="140291" name="Slide Number Placeholder 5"/>
          <p:cNvSpPr>
            <a:spLocks noGrp="1"/>
          </p:cNvSpPr>
          <p:nvPr>
            <p:ph type="sldNum" sz="quarter" idx="12"/>
          </p:nvPr>
        </p:nvSpPr>
        <p:spPr>
          <a:noFill/>
        </p:spPr>
        <p:txBody>
          <a:bodyPr/>
          <a:lstStyle/>
          <a:p>
            <a:fld id="{D61323F9-8415-4F39-B5E7-22390BD1603A}" type="slidenum">
              <a:rPr lang="en-US" smtClean="0"/>
              <a:pPr/>
              <a:t>45</a:t>
            </a:fld>
            <a:endParaRPr lang="en-US" smtClean="0"/>
          </a:p>
        </p:txBody>
      </p:sp>
      <p:sp>
        <p:nvSpPr>
          <p:cNvPr id="140292" name="Rectangle 2"/>
          <p:cNvSpPr>
            <a:spLocks noGrp="1" noChangeArrowheads="1"/>
          </p:cNvSpPr>
          <p:nvPr>
            <p:ph type="title"/>
          </p:nvPr>
        </p:nvSpPr>
        <p:spPr/>
        <p:txBody>
          <a:bodyPr/>
          <a:lstStyle/>
          <a:p>
            <a:pPr eaLnBrk="1" hangingPunct="1"/>
            <a:r>
              <a:rPr lang="en-US" smtClean="0"/>
              <a:t>Acute Coronary Syndromes</a:t>
            </a:r>
          </a:p>
        </p:txBody>
      </p:sp>
      <p:sp>
        <p:nvSpPr>
          <p:cNvPr id="140293" name="Rectangle 3"/>
          <p:cNvSpPr>
            <a:spLocks noGrp="1" noChangeArrowheads="1"/>
          </p:cNvSpPr>
          <p:nvPr>
            <p:ph type="body" idx="1"/>
          </p:nvPr>
        </p:nvSpPr>
        <p:spPr/>
        <p:txBody>
          <a:bodyPr/>
          <a:lstStyle/>
          <a:p>
            <a:pPr eaLnBrk="1" hangingPunct="1"/>
            <a:endParaRPr lang="en-US" smtClean="0"/>
          </a:p>
          <a:p>
            <a:pPr eaLnBrk="1" hangingPunct="1"/>
            <a:endParaRPr lang="en-US" smtClean="0"/>
          </a:p>
          <a:p>
            <a:pPr eaLnBrk="1" hangingPunct="1"/>
            <a:r>
              <a:rPr lang="en-US" smtClean="0"/>
              <a:t>Complications of ACS/AMI:</a:t>
            </a:r>
          </a:p>
          <a:p>
            <a:pPr lvl="1" eaLnBrk="1" hangingPunct="1"/>
            <a:r>
              <a:rPr lang="en-US" smtClean="0"/>
              <a:t>Dysrhythmias:</a:t>
            </a:r>
          </a:p>
        </p:txBody>
      </p:sp>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Footer Placeholder 4"/>
          <p:cNvSpPr>
            <a:spLocks noGrp="1"/>
          </p:cNvSpPr>
          <p:nvPr>
            <p:ph type="ftr" sz="quarter" idx="11"/>
          </p:nvPr>
        </p:nvSpPr>
        <p:spPr>
          <a:noFill/>
        </p:spPr>
        <p:txBody>
          <a:bodyPr/>
          <a:lstStyle/>
          <a:p>
            <a:endParaRPr lang="en-US" smtClean="0"/>
          </a:p>
        </p:txBody>
      </p:sp>
      <p:sp>
        <p:nvSpPr>
          <p:cNvPr id="141315" name="Slide Number Placeholder 5"/>
          <p:cNvSpPr>
            <a:spLocks noGrp="1"/>
          </p:cNvSpPr>
          <p:nvPr>
            <p:ph type="sldNum" sz="quarter" idx="12"/>
          </p:nvPr>
        </p:nvSpPr>
        <p:spPr>
          <a:noFill/>
        </p:spPr>
        <p:txBody>
          <a:bodyPr/>
          <a:lstStyle/>
          <a:p>
            <a:fld id="{574F7472-923B-42F1-B3B0-4B8A197DCFB1}" type="slidenum">
              <a:rPr lang="en-US" smtClean="0"/>
              <a:pPr/>
              <a:t>46</a:t>
            </a:fld>
            <a:endParaRPr lang="en-US" smtClean="0"/>
          </a:p>
        </p:txBody>
      </p:sp>
      <p:sp>
        <p:nvSpPr>
          <p:cNvPr id="141316" name="Rectangle 2"/>
          <p:cNvSpPr>
            <a:spLocks noGrp="1" noChangeArrowheads="1"/>
          </p:cNvSpPr>
          <p:nvPr>
            <p:ph type="title"/>
          </p:nvPr>
        </p:nvSpPr>
        <p:spPr/>
        <p:txBody>
          <a:bodyPr/>
          <a:lstStyle/>
          <a:p>
            <a:pPr eaLnBrk="1" hangingPunct="1"/>
            <a:r>
              <a:rPr lang="en-US" smtClean="0"/>
              <a:t>Acute Coronary Syndromes</a:t>
            </a:r>
          </a:p>
        </p:txBody>
      </p:sp>
      <p:sp>
        <p:nvSpPr>
          <p:cNvPr id="141317" name="Rectangle 3"/>
          <p:cNvSpPr>
            <a:spLocks noGrp="1" noChangeArrowheads="1"/>
          </p:cNvSpPr>
          <p:nvPr>
            <p:ph type="body" idx="1"/>
          </p:nvPr>
        </p:nvSpPr>
        <p:spPr/>
        <p:txBody>
          <a:bodyPr/>
          <a:lstStyle/>
          <a:p>
            <a:pPr eaLnBrk="1" hangingPunct="1"/>
            <a:endParaRPr lang="en-US" smtClean="0"/>
          </a:p>
          <a:p>
            <a:pPr eaLnBrk="1" hangingPunct="1"/>
            <a:endParaRPr lang="en-US" smtClean="0"/>
          </a:p>
          <a:p>
            <a:pPr eaLnBrk="1" hangingPunct="1"/>
            <a:r>
              <a:rPr lang="en-US" smtClean="0"/>
              <a:t>Complications of ACS/AMI:</a:t>
            </a:r>
          </a:p>
          <a:p>
            <a:pPr lvl="1" eaLnBrk="1" hangingPunct="1"/>
            <a:r>
              <a:rPr lang="en-US" smtClean="0"/>
              <a:t>Heart failure or cardiogenic shock</a:t>
            </a:r>
          </a:p>
        </p:txBody>
      </p:sp>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Footer Placeholder 4"/>
          <p:cNvSpPr>
            <a:spLocks noGrp="1"/>
          </p:cNvSpPr>
          <p:nvPr>
            <p:ph type="ftr" sz="quarter" idx="11"/>
          </p:nvPr>
        </p:nvSpPr>
        <p:spPr>
          <a:noFill/>
        </p:spPr>
        <p:txBody>
          <a:bodyPr/>
          <a:lstStyle/>
          <a:p>
            <a:endParaRPr lang="en-US" smtClean="0"/>
          </a:p>
        </p:txBody>
      </p:sp>
      <p:sp>
        <p:nvSpPr>
          <p:cNvPr id="142339" name="Slide Number Placeholder 5"/>
          <p:cNvSpPr>
            <a:spLocks noGrp="1"/>
          </p:cNvSpPr>
          <p:nvPr>
            <p:ph type="sldNum" sz="quarter" idx="12"/>
          </p:nvPr>
        </p:nvSpPr>
        <p:spPr>
          <a:noFill/>
        </p:spPr>
        <p:txBody>
          <a:bodyPr/>
          <a:lstStyle/>
          <a:p>
            <a:fld id="{947F257A-F378-4FB2-8007-866B04E8ED73}" type="slidenum">
              <a:rPr lang="en-US" smtClean="0"/>
              <a:pPr/>
              <a:t>47</a:t>
            </a:fld>
            <a:endParaRPr lang="en-US" smtClean="0"/>
          </a:p>
        </p:txBody>
      </p:sp>
      <p:sp>
        <p:nvSpPr>
          <p:cNvPr id="142340" name="Rectangle 2"/>
          <p:cNvSpPr>
            <a:spLocks noGrp="1" noChangeArrowheads="1"/>
          </p:cNvSpPr>
          <p:nvPr>
            <p:ph type="title"/>
          </p:nvPr>
        </p:nvSpPr>
        <p:spPr/>
        <p:txBody>
          <a:bodyPr/>
          <a:lstStyle/>
          <a:p>
            <a:pPr eaLnBrk="1" hangingPunct="1"/>
            <a:r>
              <a:rPr lang="en-US" smtClean="0"/>
              <a:t>Acute Coronary Syndromes</a:t>
            </a:r>
          </a:p>
        </p:txBody>
      </p:sp>
      <p:sp>
        <p:nvSpPr>
          <p:cNvPr id="142341" name="Rectangle 3"/>
          <p:cNvSpPr>
            <a:spLocks noGrp="1" noChangeArrowheads="1"/>
          </p:cNvSpPr>
          <p:nvPr>
            <p:ph type="body" idx="1"/>
          </p:nvPr>
        </p:nvSpPr>
        <p:spPr/>
        <p:txBody>
          <a:bodyPr/>
          <a:lstStyle/>
          <a:p>
            <a:pPr eaLnBrk="1" hangingPunct="1"/>
            <a:r>
              <a:rPr lang="en-US" smtClean="0"/>
              <a:t>What’s new?</a:t>
            </a:r>
          </a:p>
          <a:p>
            <a:pPr lvl="1" eaLnBrk="1" hangingPunct="1"/>
            <a:endParaRPr lang="en-US" smtClean="0"/>
          </a:p>
          <a:p>
            <a:pPr lvl="1" eaLnBrk="1" hangingPunct="1"/>
            <a:r>
              <a:rPr lang="en-US" smtClean="0"/>
              <a:t>Combination therapy:  PCI and GP IIb/IIIa inhibitors</a:t>
            </a:r>
          </a:p>
          <a:p>
            <a:pPr lvl="1" eaLnBrk="1" hangingPunct="1"/>
            <a:r>
              <a:rPr lang="en-US" smtClean="0"/>
              <a:t>Combination therapy:  Thrombolytics and GP IIb/IIIa inhibitors</a:t>
            </a:r>
          </a:p>
          <a:p>
            <a:pPr lvl="1" eaLnBrk="1" hangingPunct="1"/>
            <a:r>
              <a:rPr lang="en-US" smtClean="0"/>
              <a:t>Third generation thrombolytics:  TNK tPA</a:t>
            </a:r>
          </a:p>
        </p:txBody>
      </p:sp>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Footer Placeholder 4"/>
          <p:cNvSpPr>
            <a:spLocks noGrp="1"/>
          </p:cNvSpPr>
          <p:nvPr>
            <p:ph type="ftr" sz="quarter" idx="11"/>
          </p:nvPr>
        </p:nvSpPr>
        <p:spPr>
          <a:noFill/>
        </p:spPr>
        <p:txBody>
          <a:bodyPr/>
          <a:lstStyle/>
          <a:p>
            <a:endParaRPr lang="en-US" smtClean="0"/>
          </a:p>
        </p:txBody>
      </p:sp>
      <p:sp>
        <p:nvSpPr>
          <p:cNvPr id="143363" name="Slide Number Placeholder 5"/>
          <p:cNvSpPr>
            <a:spLocks noGrp="1"/>
          </p:cNvSpPr>
          <p:nvPr>
            <p:ph type="sldNum" sz="quarter" idx="12"/>
          </p:nvPr>
        </p:nvSpPr>
        <p:spPr>
          <a:noFill/>
        </p:spPr>
        <p:txBody>
          <a:bodyPr/>
          <a:lstStyle/>
          <a:p>
            <a:fld id="{F4CB38A7-AE50-42CE-9DDC-01AE3295F33C}" type="slidenum">
              <a:rPr lang="en-US" smtClean="0"/>
              <a:pPr/>
              <a:t>48</a:t>
            </a:fld>
            <a:endParaRPr lang="en-US" smtClean="0"/>
          </a:p>
        </p:txBody>
      </p:sp>
      <p:sp>
        <p:nvSpPr>
          <p:cNvPr id="143364" name="Rectangle 2"/>
          <p:cNvSpPr>
            <a:spLocks noGrp="1" noChangeArrowheads="1"/>
          </p:cNvSpPr>
          <p:nvPr>
            <p:ph type="title"/>
          </p:nvPr>
        </p:nvSpPr>
        <p:spPr/>
        <p:txBody>
          <a:bodyPr/>
          <a:lstStyle/>
          <a:p>
            <a:pPr eaLnBrk="1" hangingPunct="1"/>
            <a:r>
              <a:rPr lang="en-US" smtClean="0"/>
              <a:t>Acute Coronary Syndromes</a:t>
            </a:r>
          </a:p>
        </p:txBody>
      </p:sp>
      <p:sp>
        <p:nvSpPr>
          <p:cNvPr id="143365" name="Rectangle 3"/>
          <p:cNvSpPr>
            <a:spLocks noGrp="1" noChangeArrowheads="1"/>
          </p:cNvSpPr>
          <p:nvPr>
            <p:ph type="body" idx="1"/>
          </p:nvPr>
        </p:nvSpPr>
        <p:spPr/>
        <p:txBody>
          <a:bodyPr/>
          <a:lstStyle/>
          <a:p>
            <a:pPr eaLnBrk="1" hangingPunct="1"/>
            <a:endParaRPr lang="en-US" smtClean="0"/>
          </a:p>
        </p:txBody>
      </p:sp>
      <p:pic>
        <p:nvPicPr>
          <p:cNvPr id="143366" name="Picture 4" descr="j0366618"/>
          <p:cNvPicPr>
            <a:picLocks noChangeAspect="1" noChangeArrowheads="1"/>
          </p:cNvPicPr>
          <p:nvPr/>
        </p:nvPicPr>
        <p:blipFill>
          <a:blip r:embed="rId5" cstate="print"/>
          <a:srcRect/>
          <a:stretch>
            <a:fillRect/>
          </a:stretch>
        </p:blipFill>
        <p:spPr bwMode="auto">
          <a:xfrm>
            <a:off x="2662238" y="1752600"/>
            <a:ext cx="3524250" cy="3657600"/>
          </a:xfrm>
          <a:prstGeom prst="rect">
            <a:avLst/>
          </a:prstGeom>
          <a:noFill/>
          <a:ln w="9525">
            <a:noFill/>
            <a:miter lim="800000"/>
            <a:headEnd/>
            <a:tailEnd/>
          </a:ln>
        </p:spPr>
      </p:pic>
      <p:pic>
        <p:nvPicPr>
          <p:cNvPr id="281605" name="Picture 5">
            <a:hlinkClick r:id="" action="ppaction://media"/>
          </p:cNvPr>
          <p:cNvPicPr>
            <a:picLocks noRot="1" noChangeAspect="1" noChangeArrowheads="1"/>
          </p:cNvPicPr>
          <p:nvPr>
            <a:wavAudioFile r:embed="rId2" name="wmpaud2.wav"/>
          </p:nvPr>
        </p:nvPicPr>
        <p:blipFill>
          <a:blip r:embed="rId6" cstate="print"/>
          <a:srcRect/>
          <a:stretch>
            <a:fillRect/>
          </a:stretch>
        </p:blipFill>
        <p:spPr bwMode="auto">
          <a:xfrm>
            <a:off x="990600" y="5181600"/>
            <a:ext cx="304800" cy="304800"/>
          </a:xfrm>
          <a:prstGeom prst="rect">
            <a:avLst/>
          </a:prstGeom>
          <a:noFill/>
          <a:ln w="9525">
            <a:noFill/>
            <a:miter lim="800000"/>
            <a:headEnd/>
            <a:tailEnd/>
          </a:ln>
        </p:spPr>
      </p:pic>
      <p:pic>
        <p:nvPicPr>
          <p:cNvPr id="281606" name="tada.wav">
            <a:hlinkClick r:id="" action="ppaction://media"/>
          </p:cNvPr>
          <p:cNvPicPr>
            <a:picLocks noRot="1" noChangeAspect="1" noChangeArrowheads="1"/>
          </p:cNvPicPr>
          <p:nvPr>
            <a:audioFile r:link="rId3"/>
          </p:nvPr>
        </p:nvPicPr>
        <p:blipFill>
          <a:blip r:embed="rId6" cstate="print"/>
          <a:srcRect/>
          <a:stretch>
            <a:fillRect/>
          </a:stretch>
        </p:blipFill>
        <p:spPr bwMode="auto">
          <a:xfrm>
            <a:off x="7696200" y="5181600"/>
            <a:ext cx="304800" cy="3048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160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56" fill="hold"/>
                                        <p:tgtEl>
                                          <p:spTgt spid="281605"/>
                                        </p:tgtEl>
                                      </p:cBhvr>
                                    </p:cmd>
                                  </p:childTnLst>
                                </p:cTn>
                              </p:par>
                            </p:childTnLst>
                          </p:cTn>
                        </p:par>
                      </p:childTnLst>
                    </p:cTn>
                  </p:par>
                </p:childTnLst>
              </p:cTn>
              <p:nextCondLst>
                <p:cond evt="onClick" delay="0">
                  <p:tgtEl>
                    <p:spTgt spid="28160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81605"/>
                </p:tgtEl>
              </p:cMediaNode>
            </p:audio>
            <p:seq concurrent="1" nextAc="seek">
              <p:cTn id="8" restart="whenNotActive" fill="hold" evtFilter="cancelBubble" nodeType="interactiveSeq">
                <p:stCondLst>
                  <p:cond evt="onClick" delay="0">
                    <p:tgtEl>
                      <p:spTgt spid="28160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939" fill="hold"/>
                                        <p:tgtEl>
                                          <p:spTgt spid="281606"/>
                                        </p:tgtEl>
                                      </p:cBhvr>
                                    </p:cmd>
                                  </p:childTnLst>
                                </p:cTn>
                              </p:par>
                            </p:childTnLst>
                          </p:cTn>
                        </p:par>
                      </p:childTnLst>
                    </p:cTn>
                  </p:par>
                </p:childTnLst>
              </p:cTn>
              <p:nextCondLst>
                <p:cond evt="onClick" delay="0">
                  <p:tgtEl>
                    <p:spTgt spid="281606"/>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28160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oter Placeholder 4"/>
          <p:cNvSpPr>
            <a:spLocks noGrp="1"/>
          </p:cNvSpPr>
          <p:nvPr>
            <p:ph type="ftr" sz="quarter" idx="11"/>
          </p:nvPr>
        </p:nvSpPr>
        <p:spPr>
          <a:noFill/>
        </p:spPr>
        <p:txBody>
          <a:bodyPr/>
          <a:lstStyle/>
          <a:p>
            <a:endParaRPr lang="en-US" smtClean="0"/>
          </a:p>
        </p:txBody>
      </p:sp>
      <p:sp>
        <p:nvSpPr>
          <p:cNvPr id="99331" name="Slide Number Placeholder 5"/>
          <p:cNvSpPr>
            <a:spLocks noGrp="1"/>
          </p:cNvSpPr>
          <p:nvPr>
            <p:ph type="sldNum" sz="quarter" idx="12"/>
          </p:nvPr>
        </p:nvSpPr>
        <p:spPr>
          <a:noFill/>
        </p:spPr>
        <p:txBody>
          <a:bodyPr/>
          <a:lstStyle/>
          <a:p>
            <a:fld id="{21E7D761-4702-4E3E-BA26-ABA1206739F0}" type="slidenum">
              <a:rPr lang="en-US" smtClean="0"/>
              <a:pPr/>
              <a:t>5</a:t>
            </a:fld>
            <a:endParaRPr lang="en-US" smtClean="0"/>
          </a:p>
        </p:txBody>
      </p:sp>
      <p:sp>
        <p:nvSpPr>
          <p:cNvPr id="99332" name="Rectangle 2"/>
          <p:cNvSpPr>
            <a:spLocks noGrp="1" noChangeArrowheads="1"/>
          </p:cNvSpPr>
          <p:nvPr>
            <p:ph type="title"/>
          </p:nvPr>
        </p:nvSpPr>
        <p:spPr/>
        <p:txBody>
          <a:bodyPr/>
          <a:lstStyle/>
          <a:p>
            <a:pPr eaLnBrk="1" hangingPunct="1"/>
            <a:r>
              <a:rPr lang="en-US" smtClean="0"/>
              <a:t>Acute Coronary Syndromes</a:t>
            </a:r>
          </a:p>
        </p:txBody>
      </p:sp>
      <p:sp>
        <p:nvSpPr>
          <p:cNvPr id="99333" name="Rectangle 3"/>
          <p:cNvSpPr>
            <a:spLocks noGrp="1" noChangeArrowheads="1"/>
          </p:cNvSpPr>
          <p:nvPr>
            <p:ph type="body" idx="1"/>
          </p:nvPr>
        </p:nvSpPr>
        <p:spPr/>
        <p:txBody>
          <a:bodyPr/>
          <a:lstStyle/>
          <a:p>
            <a:pPr eaLnBrk="1" hangingPunct="1"/>
            <a:r>
              <a:rPr lang="en-US" smtClean="0"/>
              <a:t>ARB’s:</a:t>
            </a:r>
          </a:p>
          <a:p>
            <a:pPr lvl="1" eaLnBrk="1" hangingPunct="1"/>
            <a:r>
              <a:rPr lang="en-US" smtClean="0"/>
              <a:t>Angiotensin II receptor blockers</a:t>
            </a:r>
          </a:p>
          <a:p>
            <a:pPr lvl="1" eaLnBrk="1" hangingPunct="1"/>
            <a:r>
              <a:rPr lang="en-US" smtClean="0"/>
              <a:t>Names end in “sartan”</a:t>
            </a:r>
          </a:p>
          <a:p>
            <a:pPr lvl="1" eaLnBrk="1" hangingPunct="1"/>
            <a:r>
              <a:rPr lang="en-US" smtClean="0"/>
              <a:t>Used if patient cannot tolerate ACE-inhibitor</a:t>
            </a:r>
          </a:p>
          <a:p>
            <a:pPr lvl="1" eaLnBrk="1" hangingPunct="1"/>
            <a:r>
              <a:rPr lang="en-US" smtClean="0"/>
              <a:t>Some patients are on both ACE-I and ARB</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ooter Placeholder 4"/>
          <p:cNvSpPr>
            <a:spLocks noGrp="1"/>
          </p:cNvSpPr>
          <p:nvPr>
            <p:ph type="ftr" sz="quarter" idx="11"/>
          </p:nvPr>
        </p:nvSpPr>
        <p:spPr>
          <a:noFill/>
        </p:spPr>
        <p:txBody>
          <a:bodyPr/>
          <a:lstStyle/>
          <a:p>
            <a:endParaRPr lang="en-US" smtClean="0"/>
          </a:p>
        </p:txBody>
      </p:sp>
      <p:sp>
        <p:nvSpPr>
          <p:cNvPr id="100355" name="Slide Number Placeholder 5"/>
          <p:cNvSpPr>
            <a:spLocks noGrp="1"/>
          </p:cNvSpPr>
          <p:nvPr>
            <p:ph type="sldNum" sz="quarter" idx="12"/>
          </p:nvPr>
        </p:nvSpPr>
        <p:spPr>
          <a:noFill/>
        </p:spPr>
        <p:txBody>
          <a:bodyPr/>
          <a:lstStyle/>
          <a:p>
            <a:fld id="{9F21584E-ADCB-4C1C-82F6-8E0CCCAA08B8}" type="slidenum">
              <a:rPr lang="en-US" smtClean="0"/>
              <a:pPr/>
              <a:t>6</a:t>
            </a:fld>
            <a:endParaRPr lang="en-US" smtClean="0"/>
          </a:p>
        </p:txBody>
      </p:sp>
      <p:sp>
        <p:nvSpPr>
          <p:cNvPr id="100356" name="Rectangle 2"/>
          <p:cNvSpPr>
            <a:spLocks noGrp="1" noChangeArrowheads="1"/>
          </p:cNvSpPr>
          <p:nvPr>
            <p:ph type="title"/>
          </p:nvPr>
        </p:nvSpPr>
        <p:spPr/>
        <p:txBody>
          <a:bodyPr/>
          <a:lstStyle/>
          <a:p>
            <a:pPr eaLnBrk="1" hangingPunct="1"/>
            <a:r>
              <a:rPr lang="en-US" smtClean="0"/>
              <a:t>Acute Coronary Syndromes</a:t>
            </a:r>
          </a:p>
        </p:txBody>
      </p:sp>
      <p:sp>
        <p:nvSpPr>
          <p:cNvPr id="100357" name="Rectangle 3"/>
          <p:cNvSpPr>
            <a:spLocks noGrp="1" noChangeArrowheads="1"/>
          </p:cNvSpPr>
          <p:nvPr>
            <p:ph type="body" idx="1"/>
          </p:nvPr>
        </p:nvSpPr>
        <p:spPr/>
        <p:txBody>
          <a:bodyPr/>
          <a:lstStyle/>
          <a:p>
            <a:pPr eaLnBrk="1" hangingPunct="1"/>
            <a:r>
              <a:rPr lang="en-US" smtClean="0"/>
              <a:t>Calcium channel blockers:</a:t>
            </a:r>
          </a:p>
          <a:p>
            <a:pPr eaLnBrk="1" hangingPunct="1"/>
            <a:endParaRPr lang="en-US" smtClean="0"/>
          </a:p>
          <a:p>
            <a:pPr lvl="1" eaLnBrk="1" hangingPunct="1"/>
            <a:r>
              <a:rPr lang="en-US" smtClean="0"/>
              <a:t>Not normally ordered after AMI</a:t>
            </a:r>
          </a:p>
          <a:p>
            <a:pPr lvl="1" eaLnBrk="1" hangingPunct="1"/>
            <a:r>
              <a:rPr lang="en-US" smtClean="0"/>
              <a:t>Higher death rates among post MI patients who took this class of drug</a:t>
            </a:r>
          </a:p>
          <a:p>
            <a:pPr lvl="1" eaLnBrk="1" hangingPunct="1"/>
            <a:r>
              <a:rPr lang="en-US" smtClean="0"/>
              <a:t>Used to treat Vasospastic angina</a:t>
            </a:r>
          </a:p>
          <a:p>
            <a:pPr lvl="1" eaLnBrk="1" hangingPunct="1"/>
            <a:r>
              <a:rPr lang="en-US" smtClean="0"/>
              <a:t>Frequently taken along with a beta blocker</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oter Placeholder 4"/>
          <p:cNvSpPr>
            <a:spLocks noGrp="1"/>
          </p:cNvSpPr>
          <p:nvPr>
            <p:ph type="ftr" sz="quarter" idx="11"/>
          </p:nvPr>
        </p:nvSpPr>
        <p:spPr>
          <a:noFill/>
        </p:spPr>
        <p:txBody>
          <a:bodyPr/>
          <a:lstStyle/>
          <a:p>
            <a:endParaRPr lang="en-US" smtClean="0"/>
          </a:p>
        </p:txBody>
      </p:sp>
      <p:sp>
        <p:nvSpPr>
          <p:cNvPr id="101379" name="Slide Number Placeholder 5"/>
          <p:cNvSpPr>
            <a:spLocks noGrp="1"/>
          </p:cNvSpPr>
          <p:nvPr>
            <p:ph type="sldNum" sz="quarter" idx="12"/>
          </p:nvPr>
        </p:nvSpPr>
        <p:spPr>
          <a:noFill/>
        </p:spPr>
        <p:txBody>
          <a:bodyPr/>
          <a:lstStyle/>
          <a:p>
            <a:fld id="{D4E37911-9198-457E-A28A-7B4DEA1610FB}" type="slidenum">
              <a:rPr lang="en-US" smtClean="0"/>
              <a:pPr/>
              <a:t>7</a:t>
            </a:fld>
            <a:endParaRPr lang="en-US" smtClean="0"/>
          </a:p>
        </p:txBody>
      </p:sp>
      <p:sp>
        <p:nvSpPr>
          <p:cNvPr id="101380" name="Rectangle 2"/>
          <p:cNvSpPr>
            <a:spLocks noGrp="1" noChangeArrowheads="1"/>
          </p:cNvSpPr>
          <p:nvPr>
            <p:ph type="title"/>
          </p:nvPr>
        </p:nvSpPr>
        <p:spPr/>
        <p:txBody>
          <a:bodyPr/>
          <a:lstStyle/>
          <a:p>
            <a:pPr eaLnBrk="1" hangingPunct="1"/>
            <a:r>
              <a:rPr lang="en-US" smtClean="0"/>
              <a:t>Acute Coronary Syndromes</a:t>
            </a:r>
          </a:p>
        </p:txBody>
      </p:sp>
      <p:sp>
        <p:nvSpPr>
          <p:cNvPr id="101381" name="Rectangle 3"/>
          <p:cNvSpPr>
            <a:spLocks noGrp="1" noChangeArrowheads="1"/>
          </p:cNvSpPr>
          <p:nvPr>
            <p:ph type="body" idx="1"/>
          </p:nvPr>
        </p:nvSpPr>
        <p:spPr/>
        <p:txBody>
          <a:bodyPr/>
          <a:lstStyle/>
          <a:p>
            <a:pPr eaLnBrk="1" hangingPunct="1">
              <a:lnSpc>
                <a:spcPct val="90000"/>
              </a:lnSpc>
            </a:pPr>
            <a:r>
              <a:rPr lang="en-US" smtClean="0"/>
              <a:t>Antilipemics:</a:t>
            </a:r>
          </a:p>
          <a:p>
            <a:pPr lvl="1" eaLnBrk="1" hangingPunct="1">
              <a:lnSpc>
                <a:spcPct val="90000"/>
              </a:lnSpc>
            </a:pPr>
            <a:endParaRPr lang="en-US" smtClean="0"/>
          </a:p>
          <a:p>
            <a:pPr lvl="1" eaLnBrk="1" hangingPunct="1">
              <a:lnSpc>
                <a:spcPct val="90000"/>
              </a:lnSpc>
            </a:pPr>
            <a:r>
              <a:rPr lang="en-US" smtClean="0"/>
              <a:t>Statins (HMG co A reductase inhibitors)</a:t>
            </a:r>
          </a:p>
          <a:p>
            <a:pPr lvl="1" eaLnBrk="1" hangingPunct="1">
              <a:lnSpc>
                <a:spcPct val="90000"/>
              </a:lnSpc>
            </a:pPr>
            <a:r>
              <a:rPr lang="en-US" smtClean="0"/>
              <a:t>Ezetimbe (Zetia)</a:t>
            </a:r>
          </a:p>
          <a:p>
            <a:pPr lvl="1" eaLnBrk="1" hangingPunct="1">
              <a:lnSpc>
                <a:spcPct val="90000"/>
              </a:lnSpc>
            </a:pPr>
            <a:r>
              <a:rPr lang="en-US" smtClean="0"/>
              <a:t>Combinations (Vytorin)</a:t>
            </a:r>
          </a:p>
          <a:p>
            <a:pPr lvl="1" eaLnBrk="1" hangingPunct="1">
              <a:lnSpc>
                <a:spcPct val="90000"/>
              </a:lnSpc>
            </a:pPr>
            <a:r>
              <a:rPr lang="en-US" smtClean="0"/>
              <a:t>Fibric Acid derivatives</a:t>
            </a:r>
          </a:p>
          <a:p>
            <a:pPr lvl="1" eaLnBrk="1" hangingPunct="1">
              <a:lnSpc>
                <a:spcPct val="90000"/>
              </a:lnSpc>
            </a:pPr>
            <a:r>
              <a:rPr lang="en-US" smtClean="0"/>
              <a:t>Niacin</a:t>
            </a:r>
          </a:p>
          <a:p>
            <a:pPr lvl="1" eaLnBrk="1" hangingPunct="1">
              <a:lnSpc>
                <a:spcPct val="90000"/>
              </a:lnSpc>
            </a:pPr>
            <a:r>
              <a:rPr lang="en-US" smtClean="0"/>
              <a:t>Omega 3 fatty acids</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oter Placeholder 4"/>
          <p:cNvSpPr>
            <a:spLocks noGrp="1"/>
          </p:cNvSpPr>
          <p:nvPr>
            <p:ph type="ftr" sz="quarter" idx="11"/>
          </p:nvPr>
        </p:nvSpPr>
        <p:spPr>
          <a:noFill/>
        </p:spPr>
        <p:txBody>
          <a:bodyPr/>
          <a:lstStyle/>
          <a:p>
            <a:endParaRPr lang="en-US" smtClean="0"/>
          </a:p>
        </p:txBody>
      </p:sp>
      <p:sp>
        <p:nvSpPr>
          <p:cNvPr id="102403" name="Slide Number Placeholder 5"/>
          <p:cNvSpPr>
            <a:spLocks noGrp="1"/>
          </p:cNvSpPr>
          <p:nvPr>
            <p:ph type="sldNum" sz="quarter" idx="12"/>
          </p:nvPr>
        </p:nvSpPr>
        <p:spPr>
          <a:noFill/>
        </p:spPr>
        <p:txBody>
          <a:bodyPr/>
          <a:lstStyle/>
          <a:p>
            <a:fld id="{BF148EDB-7F21-4E4F-A66F-FA65A7568B99}" type="slidenum">
              <a:rPr lang="en-US" smtClean="0"/>
              <a:pPr/>
              <a:t>8</a:t>
            </a:fld>
            <a:endParaRPr lang="en-US" smtClean="0"/>
          </a:p>
        </p:txBody>
      </p:sp>
      <p:sp>
        <p:nvSpPr>
          <p:cNvPr id="102404" name="Rectangle 2"/>
          <p:cNvSpPr>
            <a:spLocks noGrp="1" noChangeArrowheads="1"/>
          </p:cNvSpPr>
          <p:nvPr>
            <p:ph type="title"/>
          </p:nvPr>
        </p:nvSpPr>
        <p:spPr/>
        <p:txBody>
          <a:bodyPr/>
          <a:lstStyle/>
          <a:p>
            <a:pPr eaLnBrk="1" hangingPunct="1"/>
            <a:r>
              <a:rPr lang="en-US" smtClean="0"/>
              <a:t>Acute Coronary Syndromes</a:t>
            </a:r>
          </a:p>
        </p:txBody>
      </p:sp>
      <p:sp>
        <p:nvSpPr>
          <p:cNvPr id="102405" name="Rectangle 3"/>
          <p:cNvSpPr>
            <a:spLocks noGrp="1" noChangeArrowheads="1"/>
          </p:cNvSpPr>
          <p:nvPr>
            <p:ph type="body" idx="1"/>
          </p:nvPr>
        </p:nvSpPr>
        <p:spPr/>
        <p:txBody>
          <a:bodyPr/>
          <a:lstStyle/>
          <a:p>
            <a:pPr eaLnBrk="1" hangingPunct="1"/>
            <a:r>
              <a:rPr lang="en-US" smtClean="0"/>
              <a:t>Low Molecular Weight Heparin:</a:t>
            </a:r>
          </a:p>
          <a:p>
            <a:pPr lvl="1" eaLnBrk="1" hangingPunct="1"/>
            <a:endParaRPr lang="en-US" smtClean="0"/>
          </a:p>
          <a:p>
            <a:pPr lvl="1" eaLnBrk="1" hangingPunct="1"/>
            <a:r>
              <a:rPr lang="en-US" smtClean="0"/>
              <a:t>Lovenox and similar preparations may be used to treat unstable angina and non-Q wave AMI’s.  The dosage is weight-based and it is administered SQ.  </a:t>
            </a:r>
            <a:r>
              <a:rPr lang="en-US" i="1" smtClean="0"/>
              <a:t>(previously discussed in PVD)</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oter Placeholder 4"/>
          <p:cNvSpPr>
            <a:spLocks noGrp="1"/>
          </p:cNvSpPr>
          <p:nvPr>
            <p:ph type="ftr" sz="quarter" idx="11"/>
          </p:nvPr>
        </p:nvSpPr>
        <p:spPr>
          <a:noFill/>
        </p:spPr>
        <p:txBody>
          <a:bodyPr/>
          <a:lstStyle/>
          <a:p>
            <a:endParaRPr lang="en-US" smtClean="0"/>
          </a:p>
        </p:txBody>
      </p:sp>
      <p:sp>
        <p:nvSpPr>
          <p:cNvPr id="103427" name="Slide Number Placeholder 5"/>
          <p:cNvSpPr>
            <a:spLocks noGrp="1"/>
          </p:cNvSpPr>
          <p:nvPr>
            <p:ph type="sldNum" sz="quarter" idx="12"/>
          </p:nvPr>
        </p:nvSpPr>
        <p:spPr>
          <a:noFill/>
        </p:spPr>
        <p:txBody>
          <a:bodyPr/>
          <a:lstStyle/>
          <a:p>
            <a:fld id="{6A5313AD-F911-45F9-94A1-35058E0FF471}" type="slidenum">
              <a:rPr lang="en-US" smtClean="0"/>
              <a:pPr/>
              <a:t>9</a:t>
            </a:fld>
            <a:endParaRPr lang="en-US" smtClean="0"/>
          </a:p>
        </p:txBody>
      </p:sp>
      <p:sp>
        <p:nvSpPr>
          <p:cNvPr id="103428" name="Rectangle 2"/>
          <p:cNvSpPr>
            <a:spLocks noGrp="1" noChangeArrowheads="1"/>
          </p:cNvSpPr>
          <p:nvPr>
            <p:ph type="title"/>
          </p:nvPr>
        </p:nvSpPr>
        <p:spPr/>
        <p:txBody>
          <a:bodyPr/>
          <a:lstStyle/>
          <a:p>
            <a:pPr eaLnBrk="1" hangingPunct="1"/>
            <a:r>
              <a:rPr lang="en-US" smtClean="0"/>
              <a:t>Acute Coronary Syndromes</a:t>
            </a:r>
          </a:p>
        </p:txBody>
      </p:sp>
      <p:sp>
        <p:nvSpPr>
          <p:cNvPr id="103429" name="Rectangle 3"/>
          <p:cNvSpPr>
            <a:spLocks noGrp="1" noChangeArrowheads="1"/>
          </p:cNvSpPr>
          <p:nvPr>
            <p:ph type="body" idx="1"/>
          </p:nvPr>
        </p:nvSpPr>
        <p:spPr/>
        <p:txBody>
          <a:bodyPr/>
          <a:lstStyle/>
          <a:p>
            <a:pPr eaLnBrk="1" hangingPunct="1"/>
            <a:r>
              <a:rPr lang="en-US" smtClean="0"/>
              <a:t>Reduce Anxiety:</a:t>
            </a:r>
          </a:p>
          <a:p>
            <a:pPr lvl="1" eaLnBrk="1" hangingPunct="1"/>
            <a:r>
              <a:rPr lang="en-US" smtClean="0"/>
              <a:t>Why is patient anxiety bad with ACS?</a:t>
            </a:r>
          </a:p>
          <a:p>
            <a:pPr lvl="1" eaLnBrk="1" hangingPunct="1"/>
            <a:r>
              <a:rPr lang="en-US" smtClean="0"/>
              <a:t>Interventions:</a:t>
            </a:r>
          </a:p>
          <a:p>
            <a:pPr lvl="2" eaLnBrk="1" hangingPunct="1"/>
            <a:r>
              <a:rPr lang="en-US" smtClean="0"/>
              <a:t>Communicate</a:t>
            </a:r>
          </a:p>
          <a:p>
            <a:pPr lvl="2" eaLnBrk="1" hangingPunct="1"/>
            <a:r>
              <a:rPr lang="en-US" smtClean="0"/>
              <a:t>Family/friends</a:t>
            </a:r>
          </a:p>
          <a:p>
            <a:pPr lvl="2" eaLnBrk="1" hangingPunct="1"/>
            <a:r>
              <a:rPr lang="en-US" smtClean="0"/>
              <a:t>Prn medications</a:t>
            </a:r>
          </a:p>
          <a:p>
            <a:pPr lvl="2" eaLnBrk="1" hangingPunct="1"/>
            <a:r>
              <a:rPr lang="en-US" smtClean="0"/>
              <a:t>Investigate the source </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PARTLISTDEFAULT"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MULTIRESPDIVISOR" val="1"/>
  <p:tag name="SAVECSVWITHSESSION" val="True"/>
  <p:tag name="DISPLAYNAME" val="True"/>
  <p:tag name="PRRESPONSE7" val="4"/>
  <p:tag name="POLLINGCYCLE" val="2"/>
  <p:tag name="STDCHART" val="1"/>
  <p:tag name="RESPTABLESTYLE" val="-1"/>
  <p:tag name="CUSTOMCELLBACKCOLOR1" val="-657956"/>
  <p:tag name="PRRESPONSE4" val="7"/>
  <p:tag name="ADVANCEDSETTINGSVIEW" val="False"/>
  <p:tag name="DELIMITERS" val="3.1"/>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Plaid design template">
  <a:themeElements>
    <a:clrScheme name="Plaid design template 13">
      <a:dk1>
        <a:srgbClr val="336600"/>
      </a:dk1>
      <a:lt1>
        <a:srgbClr val="FFFFFF"/>
      </a:lt1>
      <a:dk2>
        <a:srgbClr val="800080"/>
      </a:dk2>
      <a:lt2>
        <a:srgbClr val="969696"/>
      </a:lt2>
      <a:accent1>
        <a:srgbClr val="FDFBBB"/>
      </a:accent1>
      <a:accent2>
        <a:srgbClr val="FF9966"/>
      </a:accent2>
      <a:accent3>
        <a:srgbClr val="FFFFFF"/>
      </a:accent3>
      <a:accent4>
        <a:srgbClr val="2A5600"/>
      </a:accent4>
      <a:accent5>
        <a:srgbClr val="FEFDDA"/>
      </a:accent5>
      <a:accent6>
        <a:srgbClr val="E78A5C"/>
      </a:accent6>
      <a:hlink>
        <a:srgbClr val="FF7C80"/>
      </a:hlink>
      <a:folHlink>
        <a:srgbClr val="996600"/>
      </a:folHlink>
    </a:clrScheme>
    <a:fontScheme name="Plaid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laid design template 1">
        <a:dk1>
          <a:srgbClr val="800000"/>
        </a:dk1>
        <a:lt1>
          <a:srgbClr val="FFFFFF"/>
        </a:lt1>
        <a:dk2>
          <a:srgbClr val="000000"/>
        </a:dk2>
        <a:lt2>
          <a:srgbClr val="808080"/>
        </a:lt2>
        <a:accent1>
          <a:srgbClr val="EEF6D6"/>
        </a:accent1>
        <a:accent2>
          <a:srgbClr val="FF9999"/>
        </a:accent2>
        <a:accent3>
          <a:srgbClr val="FFFFFF"/>
        </a:accent3>
        <a:accent4>
          <a:srgbClr val="6C0000"/>
        </a:accent4>
        <a:accent5>
          <a:srgbClr val="F5FAE8"/>
        </a:accent5>
        <a:accent6>
          <a:srgbClr val="E78A8A"/>
        </a:accent6>
        <a:hlink>
          <a:srgbClr val="3333CC"/>
        </a:hlink>
        <a:folHlink>
          <a:srgbClr val="54792F"/>
        </a:folHlink>
      </a:clrScheme>
      <a:clrMap bg1="lt1" tx1="dk1" bg2="lt2" tx2="dk2" accent1="accent1" accent2="accent2" accent3="accent3" accent4="accent4" accent5="accent5" accent6="accent6" hlink="hlink" folHlink="folHlink"/>
    </a:extraClrScheme>
    <a:extraClrScheme>
      <a:clrScheme name="Plaid design template 2">
        <a:dk1>
          <a:srgbClr val="666699"/>
        </a:dk1>
        <a:lt1>
          <a:srgbClr val="DEF6F1"/>
        </a:lt1>
        <a:dk2>
          <a:srgbClr val="000000"/>
        </a:dk2>
        <a:lt2>
          <a:srgbClr val="969696"/>
        </a:lt2>
        <a:accent1>
          <a:srgbClr val="FFFFFF"/>
        </a:accent1>
        <a:accent2>
          <a:srgbClr val="D6EEAA"/>
        </a:accent2>
        <a:accent3>
          <a:srgbClr val="ECFAF7"/>
        </a:accent3>
        <a:accent4>
          <a:srgbClr val="565682"/>
        </a:accent4>
        <a:accent5>
          <a:srgbClr val="FFFFFF"/>
        </a:accent5>
        <a:accent6>
          <a:srgbClr val="C2D89A"/>
        </a:accent6>
        <a:hlink>
          <a:srgbClr val="D07A91"/>
        </a:hlink>
        <a:folHlink>
          <a:srgbClr val="00A800"/>
        </a:folHlink>
      </a:clrScheme>
      <a:clrMap bg1="lt1" tx1="dk1" bg2="lt2" tx2="dk2" accent1="accent1" accent2="accent2" accent3="accent3" accent4="accent4" accent5="accent5" accent6="accent6" hlink="hlink" folHlink="folHlink"/>
    </a:extraClrScheme>
    <a:extraClrScheme>
      <a:clrScheme name="Plaid design template 3">
        <a:dk1>
          <a:srgbClr val="336600"/>
        </a:dk1>
        <a:lt1>
          <a:srgbClr val="FFFFFF"/>
        </a:lt1>
        <a:dk2>
          <a:srgbClr val="000000"/>
        </a:dk2>
        <a:lt2>
          <a:srgbClr val="808080"/>
        </a:lt2>
        <a:accent1>
          <a:srgbClr val="E3CFCD"/>
        </a:accent1>
        <a:accent2>
          <a:srgbClr val="333399"/>
        </a:accent2>
        <a:accent3>
          <a:srgbClr val="FFFFFF"/>
        </a:accent3>
        <a:accent4>
          <a:srgbClr val="2A5600"/>
        </a:accent4>
        <a:accent5>
          <a:srgbClr val="EFE4E3"/>
        </a:accent5>
        <a:accent6>
          <a:srgbClr val="2D2D8A"/>
        </a:accent6>
        <a:hlink>
          <a:srgbClr val="8F8F5D"/>
        </a:hlink>
        <a:folHlink>
          <a:srgbClr val="717359"/>
        </a:folHlink>
      </a:clrScheme>
      <a:clrMap bg1="lt1" tx1="dk1" bg2="lt2" tx2="dk2" accent1="accent1" accent2="accent2" accent3="accent3" accent4="accent4" accent5="accent5" accent6="accent6" hlink="hlink" folHlink="folHlink"/>
    </a:extraClrScheme>
    <a:extraClrScheme>
      <a:clrScheme name="Plaid design template 4">
        <a:dk1>
          <a:srgbClr val="5C1F00"/>
        </a:dk1>
        <a:lt1>
          <a:srgbClr val="CC3300"/>
        </a:lt1>
        <a:dk2>
          <a:srgbClr val="800000"/>
        </a:dk2>
        <a:lt2>
          <a:srgbClr val="DFD293"/>
        </a:lt2>
        <a:accent1>
          <a:srgbClr val="FFD0C1"/>
        </a:accent1>
        <a:accent2>
          <a:srgbClr val="BE7960"/>
        </a:accent2>
        <a:accent3>
          <a:srgbClr val="C0AAAA"/>
        </a:accent3>
        <a:accent4>
          <a:srgbClr val="AE2A00"/>
        </a:accent4>
        <a:accent5>
          <a:srgbClr val="FFE4DD"/>
        </a:accent5>
        <a:accent6>
          <a:srgbClr val="AC6D56"/>
        </a:accent6>
        <a:hlink>
          <a:srgbClr val="FFFFFF"/>
        </a:hlink>
        <a:folHlink>
          <a:srgbClr val="D3A219"/>
        </a:folHlink>
      </a:clrScheme>
      <a:clrMap bg1="dk2" tx1="lt1" bg2="dk1" tx2="lt2" accent1="accent1" accent2="accent2" accent3="accent3" accent4="accent4" accent5="accent5" accent6="accent6" hlink="hlink" folHlink="folHlink"/>
    </a:extraClrScheme>
    <a:extraClrScheme>
      <a:clrScheme name="Plaid design template 5">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Plaid design template 6">
        <a:dk1>
          <a:srgbClr val="2D2015"/>
        </a:dk1>
        <a:lt1>
          <a:srgbClr val="808000"/>
        </a:lt1>
        <a:dk2>
          <a:srgbClr val="523E26"/>
        </a:dk2>
        <a:lt2>
          <a:srgbClr val="DFC08D"/>
        </a:lt2>
        <a:accent1>
          <a:srgbClr val="BEA99C"/>
        </a:accent1>
        <a:accent2>
          <a:srgbClr val="8F5F2F"/>
        </a:accent2>
        <a:accent3>
          <a:srgbClr val="B3AFAC"/>
        </a:accent3>
        <a:accent4>
          <a:srgbClr val="6C6C00"/>
        </a:accent4>
        <a:accent5>
          <a:srgbClr val="DBD1CB"/>
        </a:accent5>
        <a:accent6>
          <a:srgbClr val="81552A"/>
        </a:accent6>
        <a:hlink>
          <a:srgbClr val="CDDEAE"/>
        </a:hlink>
        <a:folHlink>
          <a:srgbClr val="4C5A5C"/>
        </a:folHlink>
      </a:clrScheme>
      <a:clrMap bg1="dk2" tx1="lt1" bg2="dk1" tx2="lt2" accent1="accent1" accent2="accent2" accent3="accent3" accent4="accent4" accent5="accent5" accent6="accent6" hlink="hlink" folHlink="folHlink"/>
    </a:extraClrScheme>
    <a:extraClrScheme>
      <a:clrScheme name="Plaid design template 7">
        <a:dk1>
          <a:srgbClr val="800000"/>
        </a:dk1>
        <a:lt1>
          <a:srgbClr val="A3A46A"/>
        </a:lt1>
        <a:dk2>
          <a:srgbClr val="FFFFFF"/>
        </a:dk2>
        <a:lt2>
          <a:srgbClr val="3E3E5C"/>
        </a:lt2>
        <a:accent1>
          <a:srgbClr val="D3CAA5"/>
        </a:accent1>
        <a:accent2>
          <a:srgbClr val="93AB73"/>
        </a:accent2>
        <a:accent3>
          <a:srgbClr val="CECFB9"/>
        </a:accent3>
        <a:accent4>
          <a:srgbClr val="6C0000"/>
        </a:accent4>
        <a:accent5>
          <a:srgbClr val="E6E1CF"/>
        </a:accent5>
        <a:accent6>
          <a:srgbClr val="859B68"/>
        </a:accent6>
        <a:hlink>
          <a:srgbClr val="A7777C"/>
        </a:hlink>
        <a:folHlink>
          <a:srgbClr val="EEFFCD"/>
        </a:folHlink>
      </a:clrScheme>
      <a:clrMap bg1="lt1" tx1="dk1" bg2="lt2" tx2="dk2" accent1="accent1" accent2="accent2" accent3="accent3" accent4="accent4" accent5="accent5" accent6="accent6" hlink="hlink" folHlink="folHlink"/>
    </a:extraClrScheme>
    <a:extraClrScheme>
      <a:clrScheme name="Plaid design template 8">
        <a:dk1>
          <a:srgbClr val="336699"/>
        </a:dk1>
        <a:lt1>
          <a:srgbClr val="777777"/>
        </a:lt1>
        <a:dk2>
          <a:srgbClr val="5F5F5F"/>
        </a:dk2>
        <a:lt2>
          <a:srgbClr val="E3EBF1"/>
        </a:lt2>
        <a:accent1>
          <a:srgbClr val="A1BD79"/>
        </a:accent1>
        <a:accent2>
          <a:srgbClr val="468A4B"/>
        </a:accent2>
        <a:accent3>
          <a:srgbClr val="B6B6B6"/>
        </a:accent3>
        <a:accent4>
          <a:srgbClr val="656565"/>
        </a:accent4>
        <a:accent5>
          <a:srgbClr val="CDDBBE"/>
        </a:accent5>
        <a:accent6>
          <a:srgbClr val="3F7D43"/>
        </a:accent6>
        <a:hlink>
          <a:srgbClr val="F2D1CA"/>
        </a:hlink>
        <a:folHlink>
          <a:srgbClr val="F0E500"/>
        </a:folHlink>
      </a:clrScheme>
      <a:clrMap bg1="dk2" tx1="lt1" bg2="dk1" tx2="lt2" accent1="accent1" accent2="accent2" accent3="accent3" accent4="accent4" accent5="accent5" accent6="accent6" hlink="hlink" folHlink="folHlink"/>
    </a:extraClrScheme>
    <a:extraClrScheme>
      <a:clrScheme name="Plaid design template 9">
        <a:dk1>
          <a:srgbClr val="993300"/>
        </a:dk1>
        <a:lt1>
          <a:srgbClr val="336600"/>
        </a:lt1>
        <a:dk2>
          <a:srgbClr val="CCFFFF"/>
        </a:dk2>
        <a:lt2>
          <a:srgbClr val="003366"/>
        </a:lt2>
        <a:accent1>
          <a:srgbClr val="94AB73"/>
        </a:accent1>
        <a:accent2>
          <a:srgbClr val="00B000"/>
        </a:accent2>
        <a:accent3>
          <a:srgbClr val="ADB8AA"/>
        </a:accent3>
        <a:accent4>
          <a:srgbClr val="822A00"/>
        </a:accent4>
        <a:accent5>
          <a:srgbClr val="C8D2BC"/>
        </a:accent5>
        <a:accent6>
          <a:srgbClr val="009F00"/>
        </a:accent6>
        <a:hlink>
          <a:srgbClr val="FFCCCC"/>
        </a:hlink>
        <a:folHlink>
          <a:srgbClr val="996633"/>
        </a:folHlink>
      </a:clrScheme>
      <a:clrMap bg1="lt1" tx1="dk1" bg2="lt2" tx2="dk2" accent1="accent1" accent2="accent2" accent3="accent3" accent4="accent4" accent5="accent5" accent6="accent6" hlink="hlink" folHlink="folHlink"/>
    </a:extraClrScheme>
    <a:extraClrScheme>
      <a:clrScheme name="Plaid design template 10">
        <a:dk1>
          <a:srgbClr val="993300"/>
        </a:dk1>
        <a:lt1>
          <a:srgbClr val="E8FFD9"/>
        </a:lt1>
        <a:dk2>
          <a:srgbClr val="000000"/>
        </a:dk2>
        <a:lt2>
          <a:srgbClr val="777777"/>
        </a:lt2>
        <a:accent1>
          <a:srgbClr val="FFFFF7"/>
        </a:accent1>
        <a:accent2>
          <a:srgbClr val="8EAC7E"/>
        </a:accent2>
        <a:accent3>
          <a:srgbClr val="F2FFE9"/>
        </a:accent3>
        <a:accent4>
          <a:srgbClr val="822A00"/>
        </a:accent4>
        <a:accent5>
          <a:srgbClr val="FFFFFA"/>
        </a:accent5>
        <a:accent6>
          <a:srgbClr val="809B72"/>
        </a:accent6>
        <a:hlink>
          <a:srgbClr val="FF7C80"/>
        </a:hlink>
        <a:folHlink>
          <a:srgbClr val="99CC00"/>
        </a:folHlink>
      </a:clrScheme>
      <a:clrMap bg1="lt1" tx1="dk1" bg2="lt2" tx2="dk2" accent1="accent1" accent2="accent2" accent3="accent3" accent4="accent4" accent5="accent5" accent6="accent6" hlink="hlink" folHlink="folHlink"/>
    </a:extraClrScheme>
    <a:extraClrScheme>
      <a:clrScheme name="Plaid design template 11">
        <a:dk1>
          <a:srgbClr val="800000"/>
        </a:dk1>
        <a:lt1>
          <a:srgbClr val="666633"/>
        </a:lt1>
        <a:dk2>
          <a:srgbClr val="FFFFFF"/>
        </a:dk2>
        <a:lt2>
          <a:srgbClr val="3E3E5C"/>
        </a:lt2>
        <a:accent1>
          <a:srgbClr val="D8C0B8"/>
        </a:accent1>
        <a:accent2>
          <a:srgbClr val="C2BF3A"/>
        </a:accent2>
        <a:accent3>
          <a:srgbClr val="B8B8AD"/>
        </a:accent3>
        <a:accent4>
          <a:srgbClr val="6C0000"/>
        </a:accent4>
        <a:accent5>
          <a:srgbClr val="E9DCD8"/>
        </a:accent5>
        <a:accent6>
          <a:srgbClr val="B0AD34"/>
        </a:accent6>
        <a:hlink>
          <a:srgbClr val="E9F2DC"/>
        </a:hlink>
        <a:folHlink>
          <a:srgbClr val="FFFF99"/>
        </a:folHlink>
      </a:clrScheme>
      <a:clrMap bg1="lt1" tx1="dk1" bg2="lt2" tx2="dk2" accent1="accent1" accent2="accent2" accent3="accent3" accent4="accent4" accent5="accent5" accent6="accent6" hlink="hlink" folHlink="folHlink"/>
    </a:extraClrScheme>
    <a:extraClrScheme>
      <a:clrScheme name="Plaid design template 12">
        <a:dk1>
          <a:srgbClr val="993300"/>
        </a:dk1>
        <a:lt1>
          <a:srgbClr val="336600"/>
        </a:lt1>
        <a:dk2>
          <a:srgbClr val="CCFFFF"/>
        </a:dk2>
        <a:lt2>
          <a:srgbClr val="003366"/>
        </a:lt2>
        <a:accent1>
          <a:srgbClr val="94AB73"/>
        </a:accent1>
        <a:accent2>
          <a:srgbClr val="01793D"/>
        </a:accent2>
        <a:accent3>
          <a:srgbClr val="ADB8AA"/>
        </a:accent3>
        <a:accent4>
          <a:srgbClr val="822A00"/>
        </a:accent4>
        <a:accent5>
          <a:srgbClr val="C8D2BC"/>
        </a:accent5>
        <a:accent6>
          <a:srgbClr val="016D36"/>
        </a:accent6>
        <a:hlink>
          <a:srgbClr val="FFCCCC"/>
        </a:hlink>
        <a:folHlink>
          <a:srgbClr val="996633"/>
        </a:folHlink>
      </a:clrScheme>
      <a:clrMap bg1="lt1" tx1="dk1" bg2="lt2" tx2="dk2" accent1="accent1" accent2="accent2" accent3="accent3" accent4="accent4" accent5="accent5" accent6="accent6" hlink="hlink" folHlink="folHlink"/>
    </a:extraClrScheme>
    <a:extraClrScheme>
      <a:clrScheme name="Plaid design template 13">
        <a:dk1>
          <a:srgbClr val="336600"/>
        </a:dk1>
        <a:lt1>
          <a:srgbClr val="FFFFFF"/>
        </a:lt1>
        <a:dk2>
          <a:srgbClr val="800080"/>
        </a:dk2>
        <a:lt2>
          <a:srgbClr val="969696"/>
        </a:lt2>
        <a:accent1>
          <a:srgbClr val="FDFBBB"/>
        </a:accent1>
        <a:accent2>
          <a:srgbClr val="FF9966"/>
        </a:accent2>
        <a:accent3>
          <a:srgbClr val="FFFFFF"/>
        </a:accent3>
        <a:accent4>
          <a:srgbClr val="2A5600"/>
        </a:accent4>
        <a:accent5>
          <a:srgbClr val="FEFDDA"/>
        </a:accent5>
        <a:accent6>
          <a:srgbClr val="E78A5C"/>
        </a:accent6>
        <a:hlink>
          <a:srgbClr val="FF7C8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Plaid design template</Template>
  <TotalTime>1387</TotalTime>
  <Words>3083</Words>
  <Application>Microsoft Office PowerPoint</Application>
  <PresentationFormat>On-screen Show (4:3)</PresentationFormat>
  <Paragraphs>422</Paragraphs>
  <Slides>48</Slides>
  <Notes>20</Notes>
  <HiddenSlides>0</HiddenSlides>
  <MMClips>2</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Plaid design template</vt:lpstr>
      <vt:lpstr>Acute Coronary Syndromes</vt:lpstr>
      <vt:lpstr>Acute Coronary Syndromes</vt:lpstr>
      <vt:lpstr>Acute Coronary Syndromes</vt:lpstr>
      <vt:lpstr>Acute Coronary Syndromes</vt:lpstr>
      <vt:lpstr>Acute Coronary Syndromes</vt:lpstr>
      <vt:lpstr>Acute Coronary Syndromes</vt:lpstr>
      <vt:lpstr>Acute Coronary Syndromes</vt:lpstr>
      <vt:lpstr>Acute Coronary Syndromes</vt:lpstr>
      <vt:lpstr>Acute Coronary Syndromes</vt:lpstr>
      <vt:lpstr>Acute Coronary Syndromes</vt:lpstr>
      <vt:lpstr>Acute Coronary Syndromes</vt:lpstr>
      <vt:lpstr>Acute Coronary Syndromes</vt:lpstr>
      <vt:lpstr>Acute Coronary Syndromes</vt:lpstr>
      <vt:lpstr>Acute Coronary Syndromes</vt:lpstr>
      <vt:lpstr>Acute Coronary Syndromes</vt:lpstr>
      <vt:lpstr>Acute Coronary Syndromes</vt:lpstr>
      <vt:lpstr>Acute Coronary Syndromes</vt:lpstr>
      <vt:lpstr>Acute Coronary Syndromes</vt:lpstr>
      <vt:lpstr>Acute Coronary Syndromes</vt:lpstr>
      <vt:lpstr>Acute Coronary Syndromes</vt:lpstr>
      <vt:lpstr>Acute Coronary Syndromes</vt:lpstr>
      <vt:lpstr>Acute Coronary Syndromes</vt:lpstr>
      <vt:lpstr>Acute Coronary Syndromes</vt:lpstr>
      <vt:lpstr>Acute Coronary Syndromes</vt:lpstr>
      <vt:lpstr>Acute Coronary Syndromes</vt:lpstr>
      <vt:lpstr>Acute Coronary Syndromes</vt:lpstr>
      <vt:lpstr>Acute Coronary Syndromes</vt:lpstr>
      <vt:lpstr>Acute Coronary Syndromes</vt:lpstr>
      <vt:lpstr>Acute Coronary Syndromes</vt:lpstr>
      <vt:lpstr>Acute Coronary Syndromes</vt:lpstr>
      <vt:lpstr>Acute Coronary Syndromes</vt:lpstr>
      <vt:lpstr>Acute Coronary Syndromes</vt:lpstr>
      <vt:lpstr>Acute Coronary Syndromes</vt:lpstr>
      <vt:lpstr>Acute Coronary Syndromes</vt:lpstr>
      <vt:lpstr>Acute Coronary Syndromes</vt:lpstr>
      <vt:lpstr>Acute Coronary Syndromes</vt:lpstr>
      <vt:lpstr>Acute Coronary Syndromes</vt:lpstr>
      <vt:lpstr>Acute Coronary Syndromes</vt:lpstr>
      <vt:lpstr>Acute Coronary Syndromes</vt:lpstr>
      <vt:lpstr>Acute Coronary Syndromes</vt:lpstr>
      <vt:lpstr>Acute Coronary Syndromes</vt:lpstr>
      <vt:lpstr>Acute Coronary Syndromes</vt:lpstr>
      <vt:lpstr>Acute Coronary Syndromes</vt:lpstr>
      <vt:lpstr>Acute Coronary Syndromes</vt:lpstr>
      <vt:lpstr>Acute Coronary Syndromes</vt:lpstr>
      <vt:lpstr>Acute Coronary Syndromes</vt:lpstr>
      <vt:lpstr>Acute Coronary Syndromes</vt:lpstr>
      <vt:lpstr>Acute Coronary Syndromes</vt:lpstr>
    </vt:vector>
  </TitlesOfParts>
  <Company>Firelands Regional Medical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Coronary Syndromes</dc:title>
  <dc:creator>stradtj</dc:creator>
  <cp:lastModifiedBy>Jason</cp:lastModifiedBy>
  <cp:revision>67</cp:revision>
  <cp:lastPrinted>1601-01-01T00:00:00Z</cp:lastPrinted>
  <dcterms:created xsi:type="dcterms:W3CDTF">2006-01-06T15:46:18Z</dcterms:created>
  <dcterms:modified xsi:type="dcterms:W3CDTF">2012-02-19T23:20:54Z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TC010721501033</vt:lpwstr>
  </property>
</Properties>
</file>