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71" r:id="rId5"/>
    <p:sldId id="272" r:id="rId6"/>
    <p:sldId id="259" r:id="rId7"/>
    <p:sldId id="260" r:id="rId8"/>
    <p:sldId id="261" r:id="rId9"/>
    <p:sldId id="273" r:id="rId10"/>
    <p:sldId id="262" r:id="rId11"/>
    <p:sldId id="263" r:id="rId12"/>
    <p:sldId id="264" r:id="rId13"/>
    <p:sldId id="265" r:id="rId14"/>
    <p:sldId id="266" r:id="rId15"/>
    <p:sldId id="267" r:id="rId16"/>
    <p:sldId id="268" r:id="rId17"/>
    <p:sldId id="269"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90" y="9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297B7755-A8FF-473D-92E5-36A03055B68A}" type="datetimeFigureOut">
              <a:rPr lang="en-US" smtClean="0"/>
              <a:pPr/>
              <a:t>10/14/2012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53787-A880-40F1-9E07-6F2DF952EA2B}" type="slidenum">
              <a:rPr lang="en-US" smtClean="0"/>
              <a:pPr/>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B7755-A8FF-473D-92E5-36A03055B68A}" type="datetimeFigureOut">
              <a:rPr lang="en-US" smtClean="0"/>
              <a:pPr/>
              <a:t>10/14/2012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53787-A880-40F1-9E07-6F2DF952EA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B7755-A8FF-473D-92E5-36A03055B68A}" type="datetimeFigureOut">
              <a:rPr lang="en-US" smtClean="0"/>
              <a:pPr/>
              <a:t>10/14/2012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53787-A880-40F1-9E07-6F2DF952EA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B7755-A8FF-473D-92E5-36A03055B68A}" type="datetimeFigureOut">
              <a:rPr lang="en-US" smtClean="0"/>
              <a:pPr/>
              <a:t>10/14/2012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53787-A880-40F1-9E07-6F2DF952EA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297B7755-A8FF-473D-92E5-36A03055B68A}" type="datetimeFigureOut">
              <a:rPr lang="en-US" smtClean="0"/>
              <a:pPr/>
              <a:t>10/14/2012</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2D753787-A880-40F1-9E07-6F2DF952EA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7B7755-A8FF-473D-92E5-36A03055B68A}" type="datetimeFigureOut">
              <a:rPr lang="en-US" smtClean="0"/>
              <a:pPr/>
              <a:t>10/14/2012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53787-A880-40F1-9E07-6F2DF952EA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7B7755-A8FF-473D-92E5-36A03055B68A}" type="datetimeFigureOut">
              <a:rPr lang="en-US" smtClean="0"/>
              <a:pPr/>
              <a:t>10/14/2012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753787-A880-40F1-9E07-6F2DF952EA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7B7755-A8FF-473D-92E5-36A03055B68A}" type="datetimeFigureOut">
              <a:rPr lang="en-US" smtClean="0"/>
              <a:pPr/>
              <a:t>10/14/2012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753787-A880-40F1-9E07-6F2DF952EA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B7755-A8FF-473D-92E5-36A03055B68A}" type="datetimeFigureOut">
              <a:rPr lang="en-US" smtClean="0"/>
              <a:pPr/>
              <a:t>10/14/2012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753787-A880-40F1-9E07-6F2DF952EA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7B7755-A8FF-473D-92E5-36A03055B68A}" type="datetimeFigureOut">
              <a:rPr lang="en-US" smtClean="0"/>
              <a:pPr/>
              <a:t>10/14/2012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53787-A880-40F1-9E07-6F2DF952EA2B}" type="slidenum">
              <a:rPr lang="en-US" smtClean="0"/>
              <a:pPr/>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297B7755-A8FF-473D-92E5-36A03055B68A}" type="datetimeFigureOut">
              <a:rPr lang="en-US" smtClean="0"/>
              <a:pPr/>
              <a:t>10/14/2012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53787-A880-40F1-9E07-6F2DF952EA2B}" type="slidenum">
              <a:rPr lang="en-US" smtClean="0"/>
              <a:pPr/>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297B7755-A8FF-473D-92E5-36A03055B68A}" type="datetimeFigureOut">
              <a:rPr lang="en-US" smtClean="0"/>
              <a:pPr/>
              <a:t>10/14/2012</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2D753787-A880-40F1-9E07-6F2DF952EA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ABC’s</a:t>
            </a:r>
            <a:endParaRPr lang="en-US" sz="3600" dirty="0"/>
          </a:p>
        </p:txBody>
      </p:sp>
      <p:sp>
        <p:nvSpPr>
          <p:cNvPr id="3" name="Subtitle 2"/>
          <p:cNvSpPr>
            <a:spLocks noGrp="1"/>
          </p:cNvSpPr>
          <p:nvPr>
            <p:ph type="subTitle" idx="1"/>
          </p:nvPr>
        </p:nvSpPr>
        <p:spPr/>
        <p:txBody>
          <a:bodyPr/>
          <a:lstStyle/>
          <a:p>
            <a:r>
              <a:rPr lang="en-US" sz="1200" dirty="0" smtClean="0"/>
              <a:t>Morgan, </a:t>
            </a:r>
            <a:r>
              <a:rPr lang="en-US" sz="1200" dirty="0"/>
              <a:t>T</a:t>
            </a:r>
            <a:r>
              <a:rPr lang="en-US" sz="1200" dirty="0" smtClean="0"/>
              <a:t>ara, Angela, &amp; Heather</a:t>
            </a:r>
          </a:p>
          <a:p>
            <a:r>
              <a:rPr lang="en-US" sz="1200" dirty="0" smtClean="0"/>
              <a:t>Firelands Regional Medical Center</a:t>
            </a:r>
            <a:endParaRPr lang="en-US" sz="1200" dirty="0"/>
          </a:p>
        </p:txBody>
      </p:sp>
    </p:spTree>
    <p:extLst>
      <p:ext uri="{BB962C8B-B14F-4D97-AF65-F5344CB8AC3E}">
        <p14:creationId xmlns:p14="http://schemas.microsoft.com/office/powerpoint/2010/main" val="309403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Action you should take for STROKE</a:t>
            </a:r>
            <a:endParaRPr lang="en-US" dirty="0"/>
          </a:p>
        </p:txBody>
      </p:sp>
      <p:sp>
        <p:nvSpPr>
          <p:cNvPr id="3" name="Content Placeholder 2"/>
          <p:cNvSpPr>
            <a:spLocks noGrp="1"/>
          </p:cNvSpPr>
          <p:nvPr>
            <p:ph idx="1"/>
          </p:nvPr>
        </p:nvSpPr>
        <p:spPr/>
        <p:txBody>
          <a:bodyPr>
            <a:normAutofit/>
          </a:bodyPr>
          <a:lstStyle/>
          <a:p>
            <a:pPr lvl="0"/>
            <a:r>
              <a:rPr lang="en-US" dirty="0"/>
              <a:t>Place patient on their side on the flow in the recovery position so saliva drains out of mouth</a:t>
            </a:r>
          </a:p>
          <a:p>
            <a:pPr lvl="0"/>
            <a:r>
              <a:rPr lang="en-US" dirty="0"/>
              <a:t>Loosen any tight clothing</a:t>
            </a:r>
          </a:p>
          <a:p>
            <a:pPr lvl="0"/>
            <a:r>
              <a:rPr lang="en-US" dirty="0"/>
              <a:t>Protect them from trauma is convulsing (sharp objects)</a:t>
            </a:r>
          </a:p>
          <a:p>
            <a:pPr lvl="0"/>
            <a:r>
              <a:rPr lang="en-US" dirty="0"/>
              <a:t>Clear airway so they can </a:t>
            </a:r>
            <a:r>
              <a:rPr lang="en-US" dirty="0" smtClean="0"/>
              <a:t>breathing </a:t>
            </a:r>
            <a:r>
              <a:rPr lang="en-US" dirty="0"/>
              <a:t>and make sure their tongue had not blocked their airway</a:t>
            </a:r>
          </a:p>
          <a:p>
            <a:pPr lvl="0"/>
            <a:r>
              <a:rPr lang="en-US" dirty="0"/>
              <a:t>DO NOT PLACE anything in their mouth</a:t>
            </a:r>
          </a:p>
          <a:p>
            <a:pPr lvl="0"/>
            <a:r>
              <a:rPr lang="en-US" dirty="0"/>
              <a:t>Call ambulance</a:t>
            </a:r>
          </a:p>
          <a:p>
            <a:endParaRPr lang="en-US" dirty="0"/>
          </a:p>
        </p:txBody>
      </p:sp>
    </p:spTree>
    <p:extLst>
      <p:ext uri="{BB962C8B-B14F-4D97-AF65-F5344CB8AC3E}">
        <p14:creationId xmlns:p14="http://schemas.microsoft.com/office/powerpoint/2010/main" val="2972035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Automated External Defibrillator (AED)</a:t>
            </a:r>
            <a:endParaRPr lang="en-US" dirty="0"/>
          </a:p>
        </p:txBody>
      </p:sp>
      <p:sp>
        <p:nvSpPr>
          <p:cNvPr id="3" name="Content Placeholder 2"/>
          <p:cNvSpPr>
            <a:spLocks noGrp="1"/>
          </p:cNvSpPr>
          <p:nvPr>
            <p:ph idx="1"/>
          </p:nvPr>
        </p:nvSpPr>
        <p:spPr/>
        <p:txBody>
          <a:bodyPr/>
          <a:lstStyle/>
          <a:p>
            <a:r>
              <a:rPr lang="en-US" dirty="0" smtClean="0"/>
              <a:t> </a:t>
            </a:r>
            <a:r>
              <a:rPr lang="en-US" dirty="0"/>
              <a:t>An AED is a portable device that checks the heart rhythm. If needed, it can send an electric   shock to the heart to try to restore a normal rhythm. </a:t>
            </a:r>
          </a:p>
          <a:p>
            <a:r>
              <a:rPr lang="en-US" dirty="0" smtClean="0"/>
              <a:t>AEDs </a:t>
            </a:r>
            <a:r>
              <a:rPr lang="en-US" dirty="0"/>
              <a:t>are used to treat sudden cardiac arrest (SCA) </a:t>
            </a:r>
          </a:p>
          <a:p>
            <a:endParaRPr lang="en-US" dirty="0"/>
          </a:p>
        </p:txBody>
      </p:sp>
    </p:spTree>
    <p:extLst>
      <p:ext uri="{BB962C8B-B14F-4D97-AF65-F5344CB8AC3E}">
        <p14:creationId xmlns:p14="http://schemas.microsoft.com/office/powerpoint/2010/main" val="140872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SCA?</a:t>
            </a: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dirty="0"/>
              <a:t>SCA is a condition in which the heart suddenly and unexpectedly stops beating.   When this happens, blood stops flowing to the brain and other vital organs.</a:t>
            </a:r>
          </a:p>
        </p:txBody>
      </p:sp>
    </p:spTree>
    <p:extLst>
      <p:ext uri="{BB962C8B-B14F-4D97-AF65-F5344CB8AC3E}">
        <p14:creationId xmlns:p14="http://schemas.microsoft.com/office/powerpoint/2010/main" val="4176625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of SCA</a:t>
            </a:r>
            <a:endParaRPr lang="en-US" dirty="0"/>
          </a:p>
        </p:txBody>
      </p:sp>
      <p:sp>
        <p:nvSpPr>
          <p:cNvPr id="3" name="Content Placeholder 2"/>
          <p:cNvSpPr>
            <a:spLocks noGrp="1"/>
          </p:cNvSpPr>
          <p:nvPr>
            <p:ph idx="1"/>
          </p:nvPr>
        </p:nvSpPr>
        <p:spPr/>
        <p:txBody>
          <a:bodyPr/>
          <a:lstStyle/>
          <a:p>
            <a:r>
              <a:rPr lang="en-US" dirty="0"/>
              <a:t>a person suddenly collapse and pass out. Or, you may find the person unconscious and unable to respond when you call or shake him or her, the person may not be breathing, or he or she may have an abnormal breathing pattern. Person may have no pulse and skin color might be blue from lack of oxygen. </a:t>
            </a:r>
          </a:p>
          <a:p>
            <a:endParaRPr lang="en-US" dirty="0"/>
          </a:p>
        </p:txBody>
      </p:sp>
    </p:spTree>
    <p:extLst>
      <p:ext uri="{BB962C8B-B14F-4D97-AF65-F5344CB8AC3E}">
        <p14:creationId xmlns:p14="http://schemas.microsoft.com/office/powerpoint/2010/main" val="1452070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AED’s?</a:t>
            </a:r>
            <a:endParaRPr lang="en-US" dirty="0"/>
          </a:p>
        </p:txBody>
      </p:sp>
      <p:sp>
        <p:nvSpPr>
          <p:cNvPr id="3" name="Content Placeholder 2"/>
          <p:cNvSpPr>
            <a:spLocks noGrp="1"/>
          </p:cNvSpPr>
          <p:nvPr>
            <p:ph idx="1"/>
          </p:nvPr>
        </p:nvSpPr>
        <p:spPr/>
        <p:txBody>
          <a:bodyPr/>
          <a:lstStyle/>
          <a:p>
            <a:r>
              <a:rPr lang="en-US" dirty="0"/>
              <a:t>lightweight, battery-operated, portable devices that are easy to use. Each unit comes with instructions, and the device will even give you voice prompts to let you know if and when you should send a shock to the heart.</a:t>
            </a:r>
          </a:p>
        </p:txBody>
      </p:sp>
    </p:spTree>
    <p:extLst>
      <p:ext uri="{BB962C8B-B14F-4D97-AF65-F5344CB8AC3E}">
        <p14:creationId xmlns:p14="http://schemas.microsoft.com/office/powerpoint/2010/main" val="1606108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it work?</a:t>
            </a:r>
            <a:endParaRPr lang="en-US" dirty="0"/>
          </a:p>
        </p:txBody>
      </p:sp>
      <p:sp>
        <p:nvSpPr>
          <p:cNvPr id="3" name="Content Placeholder 2"/>
          <p:cNvSpPr>
            <a:spLocks noGrp="1"/>
          </p:cNvSpPr>
          <p:nvPr>
            <p:ph idx="1"/>
          </p:nvPr>
        </p:nvSpPr>
        <p:spPr/>
        <p:txBody>
          <a:bodyPr>
            <a:normAutofit/>
          </a:bodyPr>
          <a:lstStyle/>
          <a:p>
            <a:r>
              <a:rPr lang="en-US" dirty="0"/>
              <a:t>Sticky pads with sensors (called electrodes) are attached to the chest of the person</a:t>
            </a:r>
          </a:p>
          <a:p>
            <a:r>
              <a:rPr lang="en-US" dirty="0" smtClean="0"/>
              <a:t>The </a:t>
            </a:r>
            <a:r>
              <a:rPr lang="en-US" dirty="0"/>
              <a:t>electrodes send information about the person's heart rhythm to a computer in the AED. </a:t>
            </a:r>
          </a:p>
          <a:p>
            <a:r>
              <a:rPr lang="en-US" dirty="0" smtClean="0"/>
              <a:t>The </a:t>
            </a:r>
            <a:r>
              <a:rPr lang="en-US" dirty="0"/>
              <a:t>computer analyzes the heart rhythm to find out whether an electric shock is needed. If a shock is needed, the AED uses voice prompts to tell you when to give the shock, and the electrodes deliver it.</a:t>
            </a:r>
          </a:p>
          <a:p>
            <a:endParaRPr lang="en-US" dirty="0"/>
          </a:p>
        </p:txBody>
      </p:sp>
    </p:spTree>
    <p:extLst>
      <p:ext uri="{BB962C8B-B14F-4D97-AF65-F5344CB8AC3E}">
        <p14:creationId xmlns:p14="http://schemas.microsoft.com/office/powerpoint/2010/main" val="417315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use it?</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 </a:t>
            </a:r>
            <a:r>
              <a:rPr lang="en-US" dirty="0"/>
              <a:t>If you see a person suddenly collapse and pass out, or if you find a person already unconscious, confirm that the person can't respond. Shout at and shake the person</a:t>
            </a:r>
          </a:p>
          <a:p>
            <a:r>
              <a:rPr lang="en-US" dirty="0" smtClean="0"/>
              <a:t>Never </a:t>
            </a:r>
            <a:r>
              <a:rPr lang="en-US" dirty="0"/>
              <a:t>shake an infant or young child. Instead, you can pinch the child to try to wake him or her up.</a:t>
            </a:r>
          </a:p>
          <a:p>
            <a:r>
              <a:rPr lang="en-US" dirty="0" smtClean="0"/>
              <a:t>Call </a:t>
            </a:r>
            <a:r>
              <a:rPr lang="en-US" dirty="0"/>
              <a:t>9–1–1 or have someone else call 9–1–1. If two rescuers are present, one can provide CPR (cardiopulmonary resuscitation) while the other calls 9–1–1 and gets the AED.</a:t>
            </a:r>
          </a:p>
          <a:p>
            <a:r>
              <a:rPr lang="en-US" dirty="0" smtClean="0"/>
              <a:t>Check </a:t>
            </a:r>
            <a:r>
              <a:rPr lang="en-US" dirty="0"/>
              <a:t>the person's breathing and pulse. If breathing and pulse are absent or irregular, prepare to use the AED as soon as possible.</a:t>
            </a:r>
          </a:p>
          <a:p>
            <a:r>
              <a:rPr lang="en-US" dirty="0" smtClean="0"/>
              <a:t>If </a:t>
            </a:r>
            <a:r>
              <a:rPr lang="en-US" dirty="0"/>
              <a:t>no one knows how long the person has been unconscious, or if an AED isn't readily available, do 2 minutes of CPR. Then use the AED</a:t>
            </a:r>
          </a:p>
          <a:p>
            <a:r>
              <a:rPr lang="en-US" dirty="0"/>
              <a:t>G</a:t>
            </a:r>
            <a:r>
              <a:rPr lang="en-US" dirty="0" smtClean="0"/>
              <a:t>ive </a:t>
            </a:r>
            <a:r>
              <a:rPr lang="en-US" dirty="0"/>
              <a:t>CPR until emergency medical help arrives or until the person begins to move in between the use of the AED</a:t>
            </a:r>
          </a:p>
          <a:p>
            <a:r>
              <a:rPr lang="en-US" dirty="0" smtClean="0"/>
              <a:t>If </a:t>
            </a:r>
            <a:r>
              <a:rPr lang="en-US" dirty="0"/>
              <a:t>by water remove from wet area and remove wet clothes, dry person best as possible</a:t>
            </a:r>
          </a:p>
          <a:p>
            <a:r>
              <a:rPr lang="en-US" dirty="0" smtClean="0"/>
              <a:t>Remove </a:t>
            </a:r>
            <a:r>
              <a:rPr lang="en-US" dirty="0"/>
              <a:t>all jewelry and clothes with mental to not cause burns</a:t>
            </a:r>
          </a:p>
          <a:p>
            <a:r>
              <a:rPr lang="en-US" dirty="0"/>
              <a:t>I</a:t>
            </a:r>
            <a:r>
              <a:rPr lang="en-US" dirty="0" smtClean="0"/>
              <a:t>f </a:t>
            </a:r>
            <a:r>
              <a:rPr lang="en-US" dirty="0"/>
              <a:t>chest is hairy try to remove hair best as possible so electrodes can attach better </a:t>
            </a:r>
          </a:p>
          <a:p>
            <a:r>
              <a:rPr lang="en-US" dirty="0" smtClean="0"/>
              <a:t>Check </a:t>
            </a:r>
            <a:r>
              <a:rPr lang="en-US" dirty="0"/>
              <a:t>the person for implanted medical devices, such as a </a:t>
            </a:r>
            <a:r>
              <a:rPr lang="en-US" dirty="0" smtClean="0"/>
              <a:t>pacemaker</a:t>
            </a:r>
          </a:p>
          <a:p>
            <a:r>
              <a:rPr lang="en-US" dirty="0" smtClean="0"/>
              <a:t>If </a:t>
            </a:r>
            <a:r>
              <a:rPr lang="en-US" dirty="0"/>
              <a:t>one is implanted move pad at least 1 in from devices </a:t>
            </a:r>
          </a:p>
          <a:p>
            <a:r>
              <a:rPr lang="en-US" dirty="0" smtClean="0"/>
              <a:t>Place </a:t>
            </a:r>
            <a:r>
              <a:rPr lang="en-US" dirty="0"/>
              <a:t>one pad on the right center of the person's chest above the nipple. Place the other pad slightly below the other nipple and to the left of the ribcage</a:t>
            </a:r>
          </a:p>
          <a:p>
            <a:r>
              <a:rPr lang="en-US" dirty="0" smtClean="0"/>
              <a:t>Check </a:t>
            </a:r>
            <a:r>
              <a:rPr lang="en-US" dirty="0"/>
              <a:t>that the wires from the electrodes are connected to the AED. Make sure no one is touching the person, and then press the AED's "analyze" button. Stay clear while the machine checks the person's heart rhythm</a:t>
            </a:r>
          </a:p>
          <a:p>
            <a:r>
              <a:rPr lang="en-US" dirty="0" smtClean="0"/>
              <a:t>If </a:t>
            </a:r>
            <a:r>
              <a:rPr lang="en-US" dirty="0"/>
              <a:t>a shock is needed, the AED will let you know when to deliver it. Stand clear of the person and make sure others are clear before you push the AED's "shock" button</a:t>
            </a:r>
          </a:p>
          <a:p>
            <a:r>
              <a:rPr lang="en-US" dirty="0"/>
              <a:t>A</a:t>
            </a:r>
            <a:r>
              <a:rPr lang="en-US" dirty="0" smtClean="0"/>
              <a:t>fter </a:t>
            </a:r>
            <a:r>
              <a:rPr lang="en-US" dirty="0"/>
              <a:t>shock was given resume CPR</a:t>
            </a:r>
          </a:p>
          <a:p>
            <a:r>
              <a:rPr lang="en-US" dirty="0" smtClean="0"/>
              <a:t> </a:t>
            </a:r>
            <a:r>
              <a:rPr lang="en-US" dirty="0"/>
              <a:t>Supplies needed</a:t>
            </a:r>
          </a:p>
          <a:p>
            <a:endParaRPr lang="en-US" dirty="0"/>
          </a:p>
        </p:txBody>
      </p:sp>
    </p:spTree>
    <p:extLst>
      <p:ext uri="{BB962C8B-B14F-4D97-AF65-F5344CB8AC3E}">
        <p14:creationId xmlns:p14="http://schemas.microsoft.com/office/powerpoint/2010/main" val="1375617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9191" y="1752600"/>
            <a:ext cx="6096000"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582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34853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 most common signals of a heart attack</a:t>
            </a:r>
            <a:endParaRPr lang="en-US" dirty="0"/>
          </a:p>
        </p:txBody>
      </p:sp>
      <p:sp>
        <p:nvSpPr>
          <p:cNvPr id="3" name="Content Placeholder 2"/>
          <p:cNvSpPr>
            <a:spLocks noGrp="1"/>
          </p:cNvSpPr>
          <p:nvPr>
            <p:ph idx="1"/>
          </p:nvPr>
        </p:nvSpPr>
        <p:spPr/>
        <p:txBody>
          <a:bodyPr>
            <a:normAutofit/>
          </a:bodyPr>
          <a:lstStyle/>
          <a:p>
            <a:pPr lvl="0"/>
            <a:r>
              <a:rPr lang="en-US" dirty="0"/>
              <a:t>Pain and heavy pressure in the center of chest</a:t>
            </a:r>
          </a:p>
          <a:p>
            <a:pPr lvl="0"/>
            <a:r>
              <a:rPr lang="en-US" dirty="0"/>
              <a:t>Pain that extends to jaw, neck, left shoulder, left arm</a:t>
            </a:r>
          </a:p>
          <a:p>
            <a:pPr lvl="0"/>
            <a:r>
              <a:rPr lang="en-US" dirty="0"/>
              <a:t>May feel burning in the chest (indigestion)</a:t>
            </a:r>
          </a:p>
          <a:p>
            <a:pPr lvl="0"/>
            <a:r>
              <a:rPr lang="en-US" dirty="0"/>
              <a:t>Sweating, nausea, vomiting, unnatural paleness, SOB, difficulty breathing</a:t>
            </a:r>
          </a:p>
          <a:p>
            <a:pPr lvl="0"/>
            <a:r>
              <a:rPr lang="en-US" dirty="0"/>
              <a:t>Pain that lasts more than 3-5 minutes and goes away and comes back</a:t>
            </a:r>
          </a:p>
          <a:p>
            <a:endParaRPr lang="en-US" dirty="0"/>
          </a:p>
        </p:txBody>
      </p:sp>
    </p:spTree>
    <p:extLst>
      <p:ext uri="{BB962C8B-B14F-4D97-AF65-F5344CB8AC3E}">
        <p14:creationId xmlns:p14="http://schemas.microsoft.com/office/powerpoint/2010/main" val="3780581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CPR</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Early recognition and Access “Are you ok?”</a:t>
            </a:r>
          </a:p>
          <a:p>
            <a:pPr lvl="0"/>
            <a:r>
              <a:rPr lang="en-US" dirty="0"/>
              <a:t>Have someone call 911</a:t>
            </a:r>
          </a:p>
          <a:p>
            <a:pPr lvl="0"/>
            <a:r>
              <a:rPr lang="en-US" dirty="0"/>
              <a:t>“Open airway”</a:t>
            </a:r>
          </a:p>
          <a:p>
            <a:pPr lvl="0"/>
            <a:r>
              <a:rPr lang="en-US" dirty="0"/>
              <a:t>Person needs to be back, lift chin, one hand pushing on forehead</a:t>
            </a:r>
          </a:p>
          <a:p>
            <a:pPr lvl="0"/>
            <a:r>
              <a:rPr lang="en-US" dirty="0"/>
              <a:t>Watch for chest movement, listen for breathing, lower cheek to feel breath</a:t>
            </a:r>
          </a:p>
          <a:p>
            <a:pPr lvl="0"/>
            <a:r>
              <a:rPr lang="en-US" dirty="0"/>
              <a:t>If person is breathing place victim on their side</a:t>
            </a:r>
          </a:p>
          <a:p>
            <a:pPr lvl="0"/>
            <a:r>
              <a:rPr lang="en-US" dirty="0"/>
              <a:t>If NOT breathing check mouth for foreign objects then 2 slow breaths</a:t>
            </a:r>
          </a:p>
          <a:p>
            <a:pPr lvl="0"/>
            <a:r>
              <a:rPr lang="en-US" dirty="0"/>
              <a:t>Allow lung to deflate between breaths </a:t>
            </a:r>
          </a:p>
          <a:p>
            <a:pPr lvl="0"/>
            <a:r>
              <a:rPr lang="en-US" dirty="0"/>
              <a:t>Check circulation</a:t>
            </a:r>
          </a:p>
          <a:p>
            <a:pPr lvl="0"/>
            <a:r>
              <a:rPr lang="en-US" dirty="0"/>
              <a:t>Cough, movement, normal breathing, and a pulse</a:t>
            </a:r>
          </a:p>
          <a:p>
            <a:pPr lvl="0"/>
            <a:r>
              <a:rPr lang="en-US" dirty="0"/>
              <a:t>Pulse: 2-3 fingers on Adam’s apple to feel carotid (10 seconds or less)</a:t>
            </a:r>
          </a:p>
          <a:p>
            <a:pPr lvl="0"/>
            <a:r>
              <a:rPr lang="en-US" dirty="0"/>
              <a:t>No signs of circulation must begin compression</a:t>
            </a:r>
          </a:p>
          <a:p>
            <a:pPr lvl="0"/>
            <a:r>
              <a:rPr lang="en-US" dirty="0"/>
              <a:t>15 compression to every 2 breaths </a:t>
            </a:r>
          </a:p>
          <a:p>
            <a:pPr lvl="0"/>
            <a:r>
              <a:rPr lang="en-US" dirty="0"/>
              <a:t>(One and two, and three, and..)</a:t>
            </a:r>
          </a:p>
          <a:p>
            <a:pPr lvl="0"/>
            <a:r>
              <a:rPr lang="en-US" dirty="0"/>
              <a:t>If no sign of circulation resume CPR with compressions</a:t>
            </a:r>
          </a:p>
          <a:p>
            <a:pPr lvl="0"/>
            <a:r>
              <a:rPr lang="en-US" dirty="0"/>
              <a:t>Check pulse, give 1 rescue breath, Q5 seconds</a:t>
            </a:r>
          </a:p>
          <a:p>
            <a:endParaRPr lang="en-US" dirty="0"/>
          </a:p>
        </p:txBody>
      </p:sp>
    </p:spTree>
    <p:extLst>
      <p:ext uri="{BB962C8B-B14F-4D97-AF65-F5344CB8AC3E}">
        <p14:creationId xmlns:p14="http://schemas.microsoft.com/office/powerpoint/2010/main" val="1227740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4" y="-19936"/>
            <a:ext cx="9140456" cy="691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5422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354"/>
            <a:ext cx="9144000" cy="6886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297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Care for someone who is choking</a:t>
            </a:r>
            <a:endParaRPr lang="en-US" dirty="0"/>
          </a:p>
        </p:txBody>
      </p:sp>
      <p:sp>
        <p:nvSpPr>
          <p:cNvPr id="3" name="Content Placeholder 2"/>
          <p:cNvSpPr>
            <a:spLocks noGrp="1"/>
          </p:cNvSpPr>
          <p:nvPr>
            <p:ph idx="1"/>
          </p:nvPr>
        </p:nvSpPr>
        <p:spPr/>
        <p:txBody>
          <a:bodyPr>
            <a:normAutofit/>
          </a:bodyPr>
          <a:lstStyle/>
          <a:p>
            <a:pPr lvl="0"/>
            <a:r>
              <a:rPr lang="en-US" dirty="0"/>
              <a:t>Determine if victim is able to cough, speak, breathe</a:t>
            </a:r>
          </a:p>
          <a:p>
            <a:pPr lvl="0"/>
            <a:r>
              <a:rPr lang="en-US" dirty="0"/>
              <a:t>“Can I help you?”</a:t>
            </a:r>
          </a:p>
          <a:p>
            <a:pPr lvl="0"/>
            <a:r>
              <a:rPr lang="en-US" dirty="0"/>
              <a:t>Stand behind victim and wrap arms around waist</a:t>
            </a:r>
          </a:p>
          <a:p>
            <a:pPr lvl="0"/>
            <a:r>
              <a:rPr lang="en-US" dirty="0"/>
              <a:t>Press fist into abdomen with quick inward and upward thrust</a:t>
            </a:r>
          </a:p>
          <a:p>
            <a:pPr lvl="0"/>
            <a:r>
              <a:rPr lang="en-US" dirty="0"/>
              <a:t>Pregnant victim or very large: </a:t>
            </a:r>
          </a:p>
          <a:p>
            <a:pPr lvl="0"/>
            <a:r>
              <a:rPr lang="en-US" dirty="0"/>
              <a:t>Chest thrust- stand behind victim and place arms under victims armpit, encircles chest</a:t>
            </a:r>
          </a:p>
          <a:p>
            <a:pPr lvl="0"/>
            <a:r>
              <a:rPr lang="en-US" dirty="0"/>
              <a:t>Press quick backward thrust</a:t>
            </a:r>
          </a:p>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2125" y="4267200"/>
            <a:ext cx="200025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3792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Action you should take for SHOCK</a:t>
            </a:r>
            <a:endParaRPr lang="en-US" dirty="0"/>
          </a:p>
        </p:txBody>
      </p:sp>
      <p:sp>
        <p:nvSpPr>
          <p:cNvPr id="3" name="Content Placeholder 2"/>
          <p:cNvSpPr>
            <a:spLocks noGrp="1"/>
          </p:cNvSpPr>
          <p:nvPr>
            <p:ph idx="1"/>
          </p:nvPr>
        </p:nvSpPr>
        <p:spPr/>
        <p:txBody>
          <a:bodyPr>
            <a:normAutofit/>
          </a:bodyPr>
          <a:lstStyle/>
          <a:p>
            <a:pPr lvl="0"/>
            <a:r>
              <a:rPr lang="en-US" dirty="0"/>
              <a:t>Have victim lay down with feet raised slightly</a:t>
            </a:r>
          </a:p>
          <a:p>
            <a:pPr lvl="0"/>
            <a:r>
              <a:rPr lang="en-US" dirty="0"/>
              <a:t>Eliminate cause of shock- control the bleeding, restore breathing, relieve severe pain, treat wound</a:t>
            </a:r>
          </a:p>
          <a:p>
            <a:pPr lvl="0"/>
            <a:r>
              <a:rPr lang="en-US" dirty="0"/>
              <a:t>Place blanket or coats under and over victim for warmth; cover enough to prevent loss of body heat</a:t>
            </a:r>
          </a:p>
          <a:p>
            <a:pPr lvl="0"/>
            <a:r>
              <a:rPr lang="en-US" dirty="0"/>
              <a:t>Make sure airway is open for breathing, be prepared to give lifesaving aid such as rescue breathing</a:t>
            </a:r>
          </a:p>
          <a:p>
            <a:pPr lvl="0"/>
            <a:r>
              <a:rPr lang="en-US" dirty="0"/>
              <a:t>If patient is conscious then give a sip of water, send for emergency medical care</a:t>
            </a:r>
          </a:p>
          <a:p>
            <a:endParaRPr lang="en-US" dirty="0"/>
          </a:p>
        </p:txBody>
      </p:sp>
    </p:spTree>
    <p:extLst>
      <p:ext uri="{BB962C8B-B14F-4D97-AF65-F5344CB8AC3E}">
        <p14:creationId xmlns:p14="http://schemas.microsoft.com/office/powerpoint/2010/main" val="475222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Action you should take for HEART ATTACK</a:t>
            </a:r>
            <a:endParaRPr lang="en-US" dirty="0"/>
          </a:p>
        </p:txBody>
      </p:sp>
      <p:sp>
        <p:nvSpPr>
          <p:cNvPr id="3" name="Content Placeholder 2"/>
          <p:cNvSpPr>
            <a:spLocks noGrp="1"/>
          </p:cNvSpPr>
          <p:nvPr>
            <p:ph idx="1"/>
          </p:nvPr>
        </p:nvSpPr>
        <p:spPr/>
        <p:txBody>
          <a:bodyPr>
            <a:normAutofit/>
          </a:bodyPr>
          <a:lstStyle/>
          <a:p>
            <a:pPr lvl="0"/>
            <a:r>
              <a:rPr lang="en-US" dirty="0"/>
              <a:t>Place victim in a partly reclining or siting position</a:t>
            </a:r>
          </a:p>
          <a:p>
            <a:pPr lvl="0"/>
            <a:r>
              <a:rPr lang="en-US" dirty="0"/>
              <a:t>Do not wait to see if the pain goes away and call 911</a:t>
            </a:r>
          </a:p>
          <a:p>
            <a:pPr lvl="0"/>
            <a:r>
              <a:rPr lang="en-US" dirty="0"/>
              <a:t>Loosen all tight clothing at neck, chest and waist</a:t>
            </a:r>
          </a:p>
          <a:p>
            <a:pPr lvl="0"/>
            <a:r>
              <a:rPr lang="en-US" dirty="0"/>
              <a:t>Keep person calm and comfortable, warm but not hot</a:t>
            </a:r>
          </a:p>
          <a:p>
            <a:pPr lvl="0"/>
            <a:r>
              <a:rPr lang="en-US" dirty="0"/>
              <a:t>Do not allow the victim to move around</a:t>
            </a:r>
          </a:p>
          <a:p>
            <a:pPr lvl="0"/>
            <a:r>
              <a:rPr lang="en-US" dirty="0"/>
              <a:t>Do not give stimulants</a:t>
            </a:r>
          </a:p>
          <a:p>
            <a:pPr lvl="0"/>
            <a:r>
              <a:rPr lang="en-US" dirty="0"/>
              <a:t>If the victim is not breathing, give CPR</a:t>
            </a:r>
          </a:p>
          <a:p>
            <a:endParaRPr lang="en-US" dirty="0"/>
          </a:p>
        </p:txBody>
      </p:sp>
    </p:spTree>
    <p:extLst>
      <p:ext uri="{BB962C8B-B14F-4D97-AF65-F5344CB8AC3E}">
        <p14:creationId xmlns:p14="http://schemas.microsoft.com/office/powerpoint/2010/main" val="3575751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4253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27</TotalTime>
  <Words>1139</Words>
  <Application>Microsoft Office PowerPoint</Application>
  <PresentationFormat>On-screen Show (4:3)</PresentationFormat>
  <Paragraphs>85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Thatch</vt:lpstr>
      <vt:lpstr>ABC’s</vt:lpstr>
      <vt:lpstr>5 most common signals of a heart attack</vt:lpstr>
      <vt:lpstr>CPR</vt:lpstr>
      <vt:lpstr>PowerPoint Presentation</vt:lpstr>
      <vt:lpstr>PowerPoint Presentation</vt:lpstr>
      <vt:lpstr>Care for someone who is choking</vt:lpstr>
      <vt:lpstr>Action you should take for SHOCK</vt:lpstr>
      <vt:lpstr>Action you should take for HEART ATTACK</vt:lpstr>
      <vt:lpstr>PowerPoint Presentation</vt:lpstr>
      <vt:lpstr>Action you should take for STROKE</vt:lpstr>
      <vt:lpstr>Automated External Defibrillator (AED)</vt:lpstr>
      <vt:lpstr>What is SCA?</vt:lpstr>
      <vt:lpstr>Signs of SCA</vt:lpstr>
      <vt:lpstr>What are AED’s?</vt:lpstr>
      <vt:lpstr>How does it work?</vt:lpstr>
      <vt:lpstr>How do you use it?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ABC’s</dc:title>
  <dc:creator>Owner</dc:creator>
  <cp:lastModifiedBy>Brittany</cp:lastModifiedBy>
  <cp:revision>7</cp:revision>
  <dcterms:created xsi:type="dcterms:W3CDTF">2012-10-09T23:14:28Z</dcterms:created>
  <dcterms:modified xsi:type="dcterms:W3CDTF">2012-10-15T00:42:06Z</dcterms:modified>
</cp:coreProperties>
</file>