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5"/>
  </p:notesMasterIdLst>
  <p:sldIdLst>
    <p:sldId id="486" r:id="rId2"/>
    <p:sldId id="396" r:id="rId3"/>
    <p:sldId id="395" r:id="rId4"/>
    <p:sldId id="487" r:id="rId5"/>
    <p:sldId id="488" r:id="rId6"/>
    <p:sldId id="489" r:id="rId7"/>
    <p:sldId id="490" r:id="rId8"/>
    <p:sldId id="491" r:id="rId9"/>
    <p:sldId id="492" r:id="rId10"/>
    <p:sldId id="493" r:id="rId11"/>
    <p:sldId id="494" r:id="rId12"/>
    <p:sldId id="413" r:id="rId13"/>
    <p:sldId id="458" r:id="rId14"/>
  </p:sldIdLst>
  <p:sldSz cx="9144000" cy="6858000" type="screen4x3"/>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E1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45" autoAdjust="0"/>
    <p:restoredTop sz="87293" autoAdjust="0"/>
  </p:normalViewPr>
  <p:slideViewPr>
    <p:cSldViewPr snapToGrid="0">
      <p:cViewPr varScale="1">
        <p:scale>
          <a:sx n="63" d="100"/>
          <a:sy n="63" d="100"/>
        </p:scale>
        <p:origin x="76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45659" cy="496332"/>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Shape 4"/>
          <p:cNvSpPr txBox="1">
            <a:spLocks noGrp="1"/>
          </p:cNvSpPr>
          <p:nvPr>
            <p:ph type="dt" idx="10"/>
          </p:nvPr>
        </p:nvSpPr>
        <p:spPr>
          <a:xfrm>
            <a:off x="3850443" y="0"/>
            <a:ext cx="2945659" cy="496332"/>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Shape 5"/>
          <p:cNvSpPr>
            <a:spLocks noGrp="1" noRot="1" noChangeAspect="1"/>
          </p:cNvSpPr>
          <p:nvPr>
            <p:ph type="sldImg" idx="3"/>
          </p:nvPr>
        </p:nvSpPr>
        <p:spPr>
          <a:xfrm>
            <a:off x="917575" y="744538"/>
            <a:ext cx="4962525" cy="3722687"/>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9428583"/>
            <a:ext cx="2945659" cy="496332"/>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Shape 8"/>
          <p:cNvSpPr txBox="1">
            <a:spLocks noGrp="1"/>
          </p:cNvSpPr>
          <p:nvPr>
            <p:ph type="sldNum" idx="12"/>
          </p:nvPr>
        </p:nvSpPr>
        <p:spPr>
          <a:xfrm>
            <a:off x="3850443" y="9428583"/>
            <a:ext cx="2945659" cy="49633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CA"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1</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583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10</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9544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11</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979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12</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2979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13</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3414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2</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7421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00000000-1234-1234-1234-123412341234}" type="slidenum">
              <a:rPr lang="en-CA">
                <a:solidFill>
                  <a:schemeClr val="dk1"/>
                </a:solidFill>
                <a:latin typeface="Calibri"/>
                <a:ea typeface="Calibri"/>
                <a:cs typeface="Calibri"/>
                <a:sym typeface="Calibri"/>
              </a:rPr>
              <a:pPr/>
              <a:t>3</a:t>
            </a:fld>
            <a:endParaRPr lang="en-CA"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7546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4</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6273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5</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9543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6</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460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7</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8624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8</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694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CA" sz="1200" b="0" i="0" u="none" strike="noStrike" cap="none" smtClean="0">
                <a:solidFill>
                  <a:schemeClr val="dk1"/>
                </a:solidFill>
                <a:latin typeface="Calibri"/>
                <a:ea typeface="Calibri"/>
                <a:cs typeface="Calibri"/>
                <a:sym typeface="Calibri"/>
              </a:rPr>
              <a:t>9</a:t>
            </a:fld>
            <a:endParaRPr lang="en-CA"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4961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Shape 22"/>
          <p:cNvSpPr txBox="1">
            <a:spLocks noGrp="1"/>
          </p:cNvSpPr>
          <p:nvPr>
            <p:ph type="body" idx="1"/>
          </p:nvPr>
        </p:nvSpPr>
        <p:spPr>
          <a:xfrm>
            <a:off x="628650" y="1825625"/>
            <a:ext cx="78867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4" name="Shape 24"/>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5" name="Shape 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629841"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Shape 51"/>
          <p:cNvSpPr txBox="1">
            <a:spLocks noGrp="1"/>
          </p:cNvSpPr>
          <p:nvPr>
            <p:ph type="body" idx="1"/>
          </p:nvPr>
        </p:nvSpPr>
        <p:spPr>
          <a:xfrm>
            <a:off x="629842" y="1681163"/>
            <a:ext cx="3868340"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75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body" idx="2"/>
          </p:nvPr>
        </p:nvSpPr>
        <p:spPr>
          <a:xfrm>
            <a:off x="629842" y="2505075"/>
            <a:ext cx="3868340" cy="368458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body" idx="3"/>
          </p:nvPr>
        </p:nvSpPr>
        <p:spPr>
          <a:xfrm>
            <a:off x="4629150" y="1681163"/>
            <a:ext cx="3887391"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75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135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4"/>
          </p:nvPr>
        </p:nvSpPr>
        <p:spPr>
          <a:xfrm>
            <a:off x="4629150" y="2505075"/>
            <a:ext cx="3887391" cy="368458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6" name="Shape 56"/>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7" name="Shape 5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629841" y="457200"/>
            <a:ext cx="2949178"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Shape 60"/>
          <p:cNvSpPr txBox="1">
            <a:spLocks noGrp="1"/>
          </p:cNvSpPr>
          <p:nvPr>
            <p:ph type="body" idx="1"/>
          </p:nvPr>
        </p:nvSpPr>
        <p:spPr>
          <a:xfrm>
            <a:off x="3887391" y="987426"/>
            <a:ext cx="4629150" cy="4873625"/>
          </a:xfrm>
          <a:prstGeom prst="rect">
            <a:avLst/>
          </a:prstGeom>
          <a:noFill/>
          <a:ln>
            <a:noFill/>
          </a:ln>
        </p:spPr>
        <p:txBody>
          <a:bodyPr spcFirstLastPara="1" wrap="square" lIns="91425" tIns="91425" rIns="91425" bIns="91425" anchor="t" anchorCtr="0"/>
          <a:lstStyle>
            <a:lvl1pPr marL="457200" marR="0" lvl="0" indent="-381000" algn="l" rtl="0">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629841" y="2057400"/>
            <a:ext cx="2949178"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3" name="Shape 63"/>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4" name="Shape 6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629841" y="457200"/>
            <a:ext cx="2949178"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Shape 67"/>
          <p:cNvSpPr>
            <a:spLocks noGrp="1"/>
          </p:cNvSpPr>
          <p:nvPr>
            <p:ph type="pic" idx="2"/>
          </p:nvPr>
        </p:nvSpPr>
        <p:spPr>
          <a:xfrm>
            <a:off x="3887391" y="987426"/>
            <a:ext cx="4629150" cy="4873625"/>
          </a:xfrm>
          <a:prstGeom prst="rect">
            <a:avLst/>
          </a:prstGeom>
          <a:noFill/>
          <a:ln>
            <a:noFill/>
          </a:ln>
        </p:spPr>
        <p:txBody>
          <a:bodyPr spcFirstLastPara="1" wrap="square" lIns="91425" tIns="91425" rIns="91425" bIns="91425" anchor="t" anchorCtr="0"/>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68" name="Shape 68"/>
          <p:cNvSpPr txBox="1">
            <a:spLocks noGrp="1"/>
          </p:cNvSpPr>
          <p:nvPr>
            <p:ph type="body" idx="1"/>
          </p:nvPr>
        </p:nvSpPr>
        <p:spPr>
          <a:xfrm>
            <a:off x="629841" y="2057400"/>
            <a:ext cx="2949178"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75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375"/>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375"/>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375"/>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0" name="Shape 70"/>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1" name="Shape 7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Shape 74"/>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6" name="Shape 76"/>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7" name="Shape 7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623593" y="2285206"/>
            <a:ext cx="5811838" cy="1971675"/>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Shape 80"/>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2" name="Shape 82"/>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3" name="Shape 8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628650" y="365126"/>
            <a:ext cx="78867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Shape 11"/>
          <p:cNvSpPr txBox="1">
            <a:spLocks noGrp="1"/>
          </p:cNvSpPr>
          <p:nvPr>
            <p:ph type="body" idx="1"/>
          </p:nvPr>
        </p:nvSpPr>
        <p:spPr>
          <a:xfrm>
            <a:off x="628650" y="1825625"/>
            <a:ext cx="7886700" cy="4351338"/>
          </a:xfrm>
          <a:prstGeom prst="rect">
            <a:avLst/>
          </a:prstGeom>
          <a:noFill/>
          <a:ln>
            <a:noFill/>
          </a:ln>
        </p:spPr>
        <p:txBody>
          <a:bodyPr spcFirstLastPara="1" wrap="square" lIns="91425" tIns="91425" rIns="91425" bIns="9142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628650" y="6356351"/>
            <a:ext cx="20574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 name="Shape 13"/>
          <p:cNvSpPr txBox="1">
            <a:spLocks noGrp="1"/>
          </p:cNvSpPr>
          <p:nvPr>
            <p:ph type="ftr" idx="11"/>
          </p:nvPr>
        </p:nvSpPr>
        <p:spPr>
          <a:xfrm>
            <a:off x="3028950" y="6356351"/>
            <a:ext cx="30861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4" name="Shape 1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CA"/>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4" r:id="rId2"/>
    <p:sldLayoutId id="2147483655" r:id="rId3"/>
    <p:sldLayoutId id="2147483656" r:id="rId4"/>
    <p:sldLayoutId id="2147483657" r:id="rId5"/>
    <p:sldLayoutId id="2147483658"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EC7FF834-B204-4967-8D47-8BB36EAF0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9144000"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14" name="Rectangle 13">
            <a:extLst>
              <a:ext uri="{FF2B5EF4-FFF2-40B4-BE49-F238E27FC236}">
                <a16:creationId xmlns:a16="http://schemas.microsoft.com/office/drawing/2014/main" id="{F780A22D-61EA-43E3-BD94-3E39CF9021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1873"/>
            <a:ext cx="9144000" cy="268612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pic>
        <p:nvPicPr>
          <p:cNvPr id="7" name="Picture 6" descr="A picture containing clipart&#10;&#10;Description generated with very high confidence">
            <a:extLst>
              <a:ext uri="{FF2B5EF4-FFF2-40B4-BE49-F238E27FC236}">
                <a16:creationId xmlns:a16="http://schemas.microsoft.com/office/drawing/2014/main" id="{C1C5066E-22C5-40D8-8862-23C62C482210}"/>
              </a:ext>
            </a:extLst>
          </p:cNvPr>
          <p:cNvPicPr>
            <a:picLocks noChangeAspect="1"/>
          </p:cNvPicPr>
          <p:nvPr/>
        </p:nvPicPr>
        <p:blipFill>
          <a:blip r:embed="rId3">
            <a:extLst/>
          </a:blip>
          <a:stretch>
            <a:fillRect/>
          </a:stretch>
        </p:blipFill>
        <p:spPr>
          <a:xfrm>
            <a:off x="2037163" y="866326"/>
            <a:ext cx="5069673" cy="2357398"/>
          </a:xfrm>
          <a:prstGeom prst="rect">
            <a:avLst/>
          </a:prstGeom>
        </p:spPr>
      </p:pic>
      <p:sp>
        <p:nvSpPr>
          <p:cNvPr id="5" name="Text Placeholder 4"/>
          <p:cNvSpPr>
            <a:spLocks noGrp="1"/>
          </p:cNvSpPr>
          <p:nvPr>
            <p:ph type="body" idx="1"/>
          </p:nvPr>
        </p:nvSpPr>
        <p:spPr>
          <a:xfrm>
            <a:off x="1127760" y="3089833"/>
            <a:ext cx="7025640" cy="1557471"/>
          </a:xfrm>
        </p:spPr>
        <p:txBody>
          <a:bodyPr>
            <a:noAutofit/>
          </a:bodyPr>
          <a:lstStyle/>
          <a:p>
            <a:pPr marL="95250" indent="0">
              <a:buNone/>
            </a:pPr>
            <a:endParaRPr lang="en-CA" sz="3600" b="1" dirty="0">
              <a:solidFill>
                <a:schemeClr val="bg1"/>
              </a:solidFill>
              <a:latin typeface="Arial" panose="020B0604020202020204" pitchFamily="34" charset="0"/>
              <a:cs typeface="Arial" panose="020B0604020202020204" pitchFamily="34" charset="0"/>
            </a:endParaRPr>
          </a:p>
          <a:p>
            <a:pPr marL="95250" indent="0">
              <a:buNone/>
            </a:pPr>
            <a:endParaRPr lang="en-CA" sz="3600" b="1" dirty="0">
              <a:solidFill>
                <a:schemeClr val="bg1"/>
              </a:solidFill>
              <a:latin typeface="Arial" panose="020B0604020202020204" pitchFamily="34" charset="0"/>
              <a:cs typeface="Arial" panose="020B0604020202020204" pitchFamily="34" charset="0"/>
            </a:endParaRPr>
          </a:p>
          <a:p>
            <a:pPr marL="95250" indent="0" algn="ctr">
              <a:buNone/>
            </a:pPr>
            <a:r>
              <a:rPr lang="en-CA" sz="3600" dirty="0">
                <a:solidFill>
                  <a:schemeClr val="bg1"/>
                </a:solidFill>
                <a:latin typeface="+mj-lt"/>
                <a:cs typeface="Arial" panose="020B0604020202020204" pitchFamily="34" charset="0"/>
              </a:rPr>
              <a:t>Client Experience Cornerstone</a:t>
            </a:r>
          </a:p>
          <a:p>
            <a:pPr marL="95250" indent="0" algn="ctr">
              <a:buNone/>
            </a:pPr>
            <a:r>
              <a:rPr lang="en-CA" sz="3600" dirty="0">
                <a:solidFill>
                  <a:schemeClr val="bg1"/>
                </a:solidFill>
                <a:latin typeface="+mj-lt"/>
                <a:cs typeface="Arial" panose="020B0604020202020204" pitchFamily="34" charset="0"/>
              </a:rPr>
              <a:t>Studio Basics</a:t>
            </a:r>
            <a:endParaRPr lang="en-CA" sz="3600" dirty="0">
              <a:solidFill>
                <a:schemeClr val="bg1"/>
              </a:solidFill>
              <a:latin typeface="Arial" panose="020B0604020202020204" pitchFamily="34" charset="0"/>
              <a:cs typeface="Arial" panose="020B0604020202020204" pitchFamily="34" charset="0"/>
            </a:endParaRPr>
          </a:p>
          <a:p>
            <a:pPr marL="95250" indent="0">
              <a:buNone/>
            </a:pPr>
            <a:endParaRPr lang="en-US"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694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54690" y="815658"/>
            <a:ext cx="2501695" cy="5403370"/>
          </a:xfrm>
        </p:spPr>
        <p:txBody>
          <a:bodyPr>
            <a:normAutofit/>
          </a:bodyPr>
          <a:lstStyle/>
          <a:p>
            <a:pPr marL="457200" indent="-457200">
              <a:lnSpc>
                <a:spcPct val="100000"/>
              </a:lnSpc>
              <a:buClr>
                <a:schemeClr val="bg1"/>
              </a:buClr>
              <a:buFont typeface="+mj-lt"/>
              <a:buAutoNum type="arabicPeriod" startAt="7"/>
            </a:pPr>
            <a:r>
              <a:rPr lang="en-CA" sz="2400" dirty="0">
                <a:solidFill>
                  <a:schemeClr val="bg1"/>
                </a:solidFill>
                <a:latin typeface="Arial" panose="020B0604020202020204" pitchFamily="34" charset="0"/>
                <a:cs typeface="Arial" panose="020B0604020202020204" pitchFamily="34" charset="0"/>
              </a:rPr>
              <a:t>Who are you losing weight for? </a:t>
            </a:r>
            <a:r>
              <a:rPr lang="en-CA" sz="2000" i="1" dirty="0">
                <a:solidFill>
                  <a:schemeClr val="bg1"/>
                </a:solidFill>
                <a:latin typeface="Arial" panose="020B0604020202020204" pitchFamily="34" charset="0"/>
                <a:cs typeface="Arial" panose="020B0604020202020204" pitchFamily="34" charset="0"/>
              </a:rPr>
              <a:t>(Supports question 6)</a:t>
            </a:r>
            <a:endParaRPr lang="en-CA" sz="2400" dirty="0">
              <a:solidFill>
                <a:schemeClr val="bg1"/>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5" y="736636"/>
            <a:ext cx="4892035" cy="2739211"/>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To avoid spousal objection</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To avoid procrastination objections</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To help the client commit today</a:t>
            </a:r>
            <a:endParaRPr lang="en-CA" sz="2000" dirty="0"/>
          </a:p>
          <a:p>
            <a:endParaRPr lang="en-CA" sz="24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1180733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fade">
                                      <p:cBhvr>
                                        <p:cTn id="21" dur="1000"/>
                                        <p:tgtEl>
                                          <p:spTgt spid="2">
                                            <p:txEl>
                                              <p:pRg st="6" end="6"/>
                                            </p:txEl>
                                          </p:spTgt>
                                        </p:tgtEl>
                                      </p:cBhvr>
                                    </p:animEffect>
                                    <p:anim calcmode="lin" valueType="num">
                                      <p:cBhvr>
                                        <p:cTn id="2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54690" y="815658"/>
            <a:ext cx="2501695" cy="5403370"/>
          </a:xfrm>
        </p:spPr>
        <p:txBody>
          <a:bodyPr>
            <a:normAutofit/>
          </a:bodyPr>
          <a:lstStyle/>
          <a:p>
            <a:pPr marL="457200" indent="-457200">
              <a:lnSpc>
                <a:spcPct val="100000"/>
              </a:lnSpc>
              <a:buClr>
                <a:schemeClr val="bg1"/>
              </a:buClr>
              <a:buFont typeface="+mj-lt"/>
              <a:buAutoNum type="arabicPeriod" startAt="8"/>
            </a:pPr>
            <a:r>
              <a:rPr lang="en-CA" sz="2400" dirty="0">
                <a:solidFill>
                  <a:schemeClr val="bg1"/>
                </a:solidFill>
                <a:latin typeface="Arial" panose="020B0604020202020204" pitchFamily="34" charset="0"/>
                <a:cs typeface="Arial" panose="020B0604020202020204" pitchFamily="34" charset="0"/>
              </a:rPr>
              <a:t>Describe your present eating habits</a:t>
            </a:r>
            <a:br>
              <a:rPr lang="en-CA" sz="2400" i="1" dirty="0">
                <a:solidFill>
                  <a:schemeClr val="bg1"/>
                </a:solidFill>
                <a:latin typeface="Arial" panose="020B0604020202020204" pitchFamily="34" charset="0"/>
                <a:cs typeface="Arial" panose="020B0604020202020204" pitchFamily="34" charset="0"/>
              </a:rPr>
            </a:br>
            <a:endParaRPr lang="en-CA" sz="2800" dirty="0">
              <a:solidFill>
                <a:schemeClr val="bg1"/>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4" y="967468"/>
            <a:ext cx="4892035" cy="2123658"/>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Avoid a product cost objection</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Creates a sense of urgency</a:t>
            </a:r>
            <a:endParaRPr lang="en-CA" sz="2000" dirty="0"/>
          </a:p>
          <a:p>
            <a:endParaRPr lang="en-CA" sz="24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177435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44822" y="1124102"/>
            <a:ext cx="7854355" cy="4609795"/>
          </a:xfrm>
        </p:spPr>
        <p:txBody>
          <a:bodyPr>
            <a:normAutofit/>
          </a:bodyPr>
          <a:lstStyle/>
          <a:p>
            <a:pPr marL="914400" lvl="2" indent="0">
              <a:lnSpc>
                <a:spcPct val="100000"/>
              </a:lnSpc>
              <a:buNone/>
            </a:pPr>
            <a:r>
              <a:rPr lang="en-CA" sz="2400" dirty="0">
                <a:solidFill>
                  <a:srgbClr val="FF0000"/>
                </a:solidFill>
                <a:latin typeface="Arial" panose="020B0604020202020204" pitchFamily="34" charset="0"/>
                <a:cs typeface="Arial" panose="020B0604020202020204" pitchFamily="34" charset="0"/>
              </a:rPr>
              <a:t>Qualifying Statement</a:t>
            </a:r>
          </a:p>
          <a:p>
            <a:pPr marL="0" indent="0">
              <a:lnSpc>
                <a:spcPct val="100000"/>
              </a:lnSpc>
              <a:buNone/>
            </a:pPr>
            <a:endParaRPr lang="en-CA" sz="2400" b="1" dirty="0">
              <a:latin typeface="Arial" panose="020B0604020202020204" pitchFamily="34" charset="0"/>
              <a:cs typeface="Arial" panose="020B0604020202020204" pitchFamily="34" charset="0"/>
            </a:endParaRPr>
          </a:p>
          <a:p>
            <a:pPr marL="95250" indent="0">
              <a:buNone/>
            </a:pPr>
            <a:r>
              <a:rPr lang="en-CA" sz="2000" dirty="0">
                <a:latin typeface="Arial" panose="020B0604020202020204" pitchFamily="34" charset="0"/>
                <a:cs typeface="Arial" panose="020B0604020202020204" pitchFamily="34" charset="0"/>
              </a:rPr>
              <a:t>Upon completing Section D of the Client Health History form, most clients have already decided that they want to get started with their weight loss. The Health Coach will positively assure the client that they qualify  for acceptance.</a:t>
            </a:r>
          </a:p>
          <a:p>
            <a:pPr marL="95250" indent="0">
              <a:buNone/>
            </a:pPr>
            <a:endParaRPr lang="en-US" sz="2000" dirty="0">
              <a:latin typeface="Arial" panose="020B0604020202020204" pitchFamily="34" charset="0"/>
              <a:cs typeface="Arial" panose="020B0604020202020204" pitchFamily="34" charset="0"/>
            </a:endParaRPr>
          </a:p>
          <a:p>
            <a:pPr marL="95250" indent="0">
              <a:buNone/>
            </a:pPr>
            <a:endParaRPr lang="en-US" sz="2000" dirty="0">
              <a:latin typeface="Arial" panose="020B0604020202020204" pitchFamily="34" charset="0"/>
              <a:cs typeface="Arial" panose="020B0604020202020204" pitchFamily="34" charset="0"/>
            </a:endParaRPr>
          </a:p>
        </p:txBody>
      </p:sp>
      <p:pic>
        <p:nvPicPr>
          <p:cNvPr id="3" name="Picture 2" descr="A picture containing clipart&#10;&#10;Description generated with very high confidence">
            <a:extLst>
              <a:ext uri="{FF2B5EF4-FFF2-40B4-BE49-F238E27FC236}">
                <a16:creationId xmlns:a16="http://schemas.microsoft.com/office/drawing/2014/main" id="{EDB22B51-5C79-4614-AC3C-FC66D7D45210}"/>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4" name="Picture 3">
            <a:extLst>
              <a:ext uri="{FF2B5EF4-FFF2-40B4-BE49-F238E27FC236}">
                <a16:creationId xmlns:a16="http://schemas.microsoft.com/office/drawing/2014/main" id="{09E43FDE-9F9C-4D04-90CB-210ECBEBDEBE}"/>
              </a:ext>
            </a:extLst>
          </p:cNvPr>
          <p:cNvPicPr>
            <a:picLocks noChangeAspect="1"/>
          </p:cNvPicPr>
          <p:nvPr/>
        </p:nvPicPr>
        <p:blipFill>
          <a:blip r:embed="rId4"/>
          <a:stretch>
            <a:fillRect/>
          </a:stretch>
        </p:blipFill>
        <p:spPr>
          <a:xfrm>
            <a:off x="644822" y="914840"/>
            <a:ext cx="724756" cy="648000"/>
          </a:xfrm>
          <a:prstGeom prst="rect">
            <a:avLst/>
          </a:prstGeom>
        </p:spPr>
      </p:pic>
      <p:sp>
        <p:nvSpPr>
          <p:cNvPr id="6" name="Speech Bubble: Oval 5">
            <a:extLst>
              <a:ext uri="{FF2B5EF4-FFF2-40B4-BE49-F238E27FC236}">
                <a16:creationId xmlns:a16="http://schemas.microsoft.com/office/drawing/2014/main" id="{D003B117-331E-4FCE-823A-2CAFF86ADE76}"/>
              </a:ext>
            </a:extLst>
          </p:cNvPr>
          <p:cNvSpPr/>
          <p:nvPr/>
        </p:nvSpPr>
        <p:spPr>
          <a:xfrm>
            <a:off x="2674619" y="3325572"/>
            <a:ext cx="5196839" cy="2408325"/>
          </a:xfrm>
          <a:prstGeom prst="wedgeEllipseCallout">
            <a:avLst>
              <a:gd name="adj1" fmla="val -37549"/>
              <a:gd name="adj2" fmla="val 4857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b="1" i="1" dirty="0">
                <a:solidFill>
                  <a:schemeClr val="tx1"/>
                </a:solidFill>
                <a:latin typeface="Arial" panose="020B0604020202020204" pitchFamily="34" charset="0"/>
                <a:cs typeface="Arial" panose="020B0604020202020204" pitchFamily="34" charset="0"/>
              </a:rPr>
              <a:t>“Suzy, you have really impressed me. I can see you have given this a lot of thought. You definitely qualify for acceptance to our program!”</a:t>
            </a:r>
          </a:p>
          <a:p>
            <a:pPr algn="ctr"/>
            <a:endParaRPr lang="en-CA" sz="2000" b="1" i="1" dirty="0">
              <a:solidFill>
                <a:schemeClr val="tx1"/>
              </a:solidFill>
              <a:latin typeface="Arial" panose="020B0604020202020204" pitchFamily="34" charset="0"/>
              <a:cs typeface="Arial" panose="020B0604020202020204" pitchFamily="34" charset="0"/>
            </a:endParaRPr>
          </a:p>
        </p:txBody>
      </p:sp>
      <p:pic>
        <p:nvPicPr>
          <p:cNvPr id="7" name="Graphic 6" descr="User">
            <a:extLst>
              <a:ext uri="{FF2B5EF4-FFF2-40B4-BE49-F238E27FC236}">
                <a16:creationId xmlns:a16="http://schemas.microsoft.com/office/drawing/2014/main" id="{E2A971B3-8D15-4395-89E8-48B910FED0F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86000" y="5485959"/>
            <a:ext cx="1108236" cy="1108236"/>
          </a:xfrm>
          <a:prstGeom prst="rect">
            <a:avLst/>
          </a:prstGeom>
        </p:spPr>
      </p:pic>
    </p:spTree>
    <p:extLst>
      <p:ext uri="{BB962C8B-B14F-4D97-AF65-F5344CB8AC3E}">
        <p14:creationId xmlns:p14="http://schemas.microsoft.com/office/powerpoint/2010/main" val="93190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46420" y="0"/>
            <a:ext cx="3490722" cy="6858000"/>
          </a:xfrm>
          <a:prstGeom prst="rect">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7" name="Picture 6" descr="A picture containing clipart&#10;&#10;Description generated with very high confidence">
            <a:extLst>
              <a:ext uri="{FF2B5EF4-FFF2-40B4-BE49-F238E27FC236}">
                <a16:creationId xmlns:a16="http://schemas.microsoft.com/office/drawing/2014/main" id="{A6C3471F-209B-47B9-BE8C-124CE12970D1}"/>
              </a:ext>
            </a:extLst>
          </p:cNvPr>
          <p:cNvPicPr>
            <a:picLocks noChangeAspect="1"/>
          </p:cNvPicPr>
          <p:nvPr/>
        </p:nvPicPr>
        <p:blipFill>
          <a:blip r:embed="rId3"/>
          <a:stretch>
            <a:fillRect/>
          </a:stretch>
        </p:blipFill>
        <p:spPr>
          <a:xfrm>
            <a:off x="487172" y="2258589"/>
            <a:ext cx="4688077" cy="2179955"/>
          </a:xfrm>
          <a:prstGeom prst="rect">
            <a:avLst/>
          </a:prstGeom>
        </p:spPr>
      </p:pic>
      <p:sp>
        <p:nvSpPr>
          <p:cNvPr id="5" name="Text Placeholder 4"/>
          <p:cNvSpPr>
            <a:spLocks noGrp="1"/>
          </p:cNvSpPr>
          <p:nvPr>
            <p:ph type="body" idx="1"/>
          </p:nvPr>
        </p:nvSpPr>
        <p:spPr>
          <a:xfrm>
            <a:off x="6130291" y="1640755"/>
            <a:ext cx="2522980" cy="3415622"/>
          </a:xfrm>
        </p:spPr>
        <p:txBody>
          <a:bodyPr>
            <a:normAutofit/>
          </a:bodyPr>
          <a:lstStyle/>
          <a:p>
            <a:pPr marL="95250" indent="0">
              <a:buNone/>
            </a:pPr>
            <a:endParaRPr lang="en-CA" sz="1700" b="1" dirty="0">
              <a:solidFill>
                <a:schemeClr val="bg1"/>
              </a:solidFill>
              <a:latin typeface="Arial" panose="020B0604020202020204" pitchFamily="34" charset="0"/>
              <a:cs typeface="Arial" panose="020B0604020202020204" pitchFamily="34" charset="0"/>
            </a:endParaRPr>
          </a:p>
          <a:p>
            <a:pPr marL="95250" indent="0">
              <a:buNone/>
            </a:pPr>
            <a:endParaRPr lang="en-CA" sz="1700" b="1" dirty="0">
              <a:solidFill>
                <a:schemeClr val="bg1"/>
              </a:solidFill>
              <a:latin typeface="Arial" panose="020B0604020202020204" pitchFamily="34" charset="0"/>
              <a:cs typeface="Arial" panose="020B0604020202020204" pitchFamily="34" charset="0"/>
            </a:endParaRPr>
          </a:p>
          <a:p>
            <a:pPr marL="95250" indent="0" algn="ctr">
              <a:buNone/>
            </a:pPr>
            <a:r>
              <a:rPr lang="en-CA" sz="3200" b="1" dirty="0">
                <a:solidFill>
                  <a:schemeClr val="bg1"/>
                </a:solidFill>
                <a:latin typeface="Arial" panose="020B0604020202020204" pitchFamily="34" charset="0"/>
                <a:cs typeface="Arial" panose="020B0604020202020204" pitchFamily="34" charset="0"/>
              </a:rPr>
              <a:t>Module </a:t>
            </a:r>
          </a:p>
          <a:p>
            <a:pPr marL="95250" indent="0" algn="ctr">
              <a:buNone/>
            </a:pPr>
            <a:r>
              <a:rPr lang="en-CA" sz="3200" b="1" dirty="0">
                <a:solidFill>
                  <a:schemeClr val="bg1"/>
                </a:solidFill>
                <a:latin typeface="Arial" panose="020B0604020202020204" pitchFamily="34" charset="0"/>
                <a:cs typeface="Arial" panose="020B0604020202020204" pitchFamily="34" charset="0"/>
              </a:rPr>
              <a:t>Complete</a:t>
            </a:r>
          </a:p>
          <a:p>
            <a:pPr marL="95250" indent="0">
              <a:buNone/>
            </a:pPr>
            <a:r>
              <a:rPr lang="en-CA" sz="1700" dirty="0">
                <a:solidFill>
                  <a:schemeClr val="bg1"/>
                </a:solidFill>
                <a:latin typeface="+mj-lt"/>
              </a:rPr>
              <a:t> </a:t>
            </a:r>
            <a:endParaRPr lang="en-CA" sz="1700" dirty="0">
              <a:solidFill>
                <a:schemeClr val="bg1"/>
              </a:solidFill>
              <a:latin typeface="Arial" panose="020B0604020202020204" pitchFamily="34" charset="0"/>
              <a:cs typeface="Arial" panose="020B0604020202020204" pitchFamily="34" charset="0"/>
            </a:endParaRPr>
          </a:p>
          <a:p>
            <a:pPr marL="552450" indent="-457200">
              <a:buAutoNum type="arabicPeriod"/>
            </a:pPr>
            <a:endParaRPr lang="en-CA" sz="1700" dirty="0">
              <a:solidFill>
                <a:schemeClr val="bg1"/>
              </a:solidFill>
              <a:latin typeface="Arial" panose="020B0604020202020204" pitchFamily="34" charset="0"/>
              <a:cs typeface="Arial" panose="020B0604020202020204" pitchFamily="34" charset="0"/>
            </a:endParaRPr>
          </a:p>
          <a:p>
            <a:pPr marL="95250" indent="0">
              <a:buNone/>
            </a:pPr>
            <a:endParaRPr lang="en-US" sz="17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0243180"/>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44822" y="914840"/>
            <a:ext cx="7854355" cy="5028319"/>
          </a:xfrm>
          <a:solidFill>
            <a:schemeClr val="bg1"/>
          </a:solidFill>
          <a:ln w="76200">
            <a:noFill/>
          </a:ln>
        </p:spPr>
        <p:txBody>
          <a:bodyPr>
            <a:normAutofit/>
          </a:bodyPr>
          <a:lstStyle/>
          <a:p>
            <a:pPr marL="914400" lvl="2" indent="0">
              <a:lnSpc>
                <a:spcPct val="100000"/>
              </a:lnSpc>
              <a:buNone/>
            </a:pPr>
            <a:r>
              <a:rPr lang="en-CA" sz="2400" dirty="0">
                <a:solidFill>
                  <a:srgbClr val="FF0000"/>
                </a:solidFill>
                <a:latin typeface="Arial" panose="020B0604020202020204" pitchFamily="34" charset="0"/>
                <a:cs typeface="Arial" panose="020B0604020202020204" pitchFamily="34" charset="0"/>
              </a:rPr>
              <a:t>Client Comfort</a:t>
            </a:r>
          </a:p>
          <a:p>
            <a:pPr marL="0" indent="0">
              <a:lnSpc>
                <a:spcPct val="100000"/>
              </a:lnSpc>
              <a:buNone/>
            </a:pPr>
            <a:endParaRPr lang="en-CA" sz="2400" b="1" dirty="0">
              <a:solidFill>
                <a:srgbClr val="FF0000"/>
              </a:solidFill>
              <a:latin typeface="Arial" panose="020B0604020202020204" pitchFamily="34" charset="0"/>
              <a:cs typeface="Arial" panose="020B0604020202020204" pitchFamily="34" charset="0"/>
            </a:endParaRPr>
          </a:p>
          <a:p>
            <a:pPr marL="95250" indent="0">
              <a:buNone/>
            </a:pPr>
            <a:r>
              <a:rPr lang="en-CA" sz="2000" dirty="0">
                <a:latin typeface="Arial" panose="020B0604020202020204" pitchFamily="34" charset="0"/>
                <a:cs typeface="Arial" panose="020B0604020202020204" pitchFamily="34" charset="0"/>
              </a:rPr>
              <a:t>This Cornerstone is when the Health Coach asks questions, lets the client talk and listens to their answers. Preparing the client will help to increase their comfort level.</a:t>
            </a:r>
          </a:p>
          <a:p>
            <a:pPr marL="95250" indent="0">
              <a:buNone/>
            </a:pPr>
            <a:endParaRPr lang="en-CA" sz="2000" b="1" dirty="0">
              <a:latin typeface="Arial" panose="020B0604020202020204" pitchFamily="34" charset="0"/>
              <a:cs typeface="Arial" panose="020B0604020202020204" pitchFamily="34" charset="0"/>
            </a:endParaRPr>
          </a:p>
          <a:p>
            <a:pPr marL="95250" indent="0" algn="ctr">
              <a:buNone/>
            </a:pPr>
            <a:endParaRPr lang="en-US" sz="2000" b="1" dirty="0">
              <a:latin typeface="Arial" panose="020B0604020202020204" pitchFamily="34" charset="0"/>
              <a:cs typeface="Arial" panose="020B0604020202020204" pitchFamily="34" charset="0"/>
            </a:endParaRPr>
          </a:p>
          <a:p>
            <a:pPr marL="438150" lvl="1" indent="0" algn="ctr">
              <a:buNone/>
            </a:pPr>
            <a:endParaRPr lang="en-US" sz="1700" b="1" dirty="0">
              <a:latin typeface="Arial" panose="020B0604020202020204" pitchFamily="34" charset="0"/>
              <a:cs typeface="Arial" panose="020B0604020202020204" pitchFamily="34" charset="0"/>
            </a:endParaRPr>
          </a:p>
          <a:p>
            <a:pPr marL="95250" indent="0">
              <a:buNone/>
            </a:pPr>
            <a:endParaRPr lang="en-CA" sz="2000" dirty="0">
              <a:latin typeface="Arial" panose="020B0604020202020204" pitchFamily="34" charset="0"/>
              <a:cs typeface="Arial" panose="020B0604020202020204" pitchFamily="34" charset="0"/>
            </a:endParaRPr>
          </a:p>
          <a:p>
            <a:pPr marL="95250" indent="0">
              <a:buNone/>
            </a:pPr>
            <a:endParaRPr lang="en-US" sz="2000" dirty="0">
              <a:latin typeface="Arial" panose="020B0604020202020204" pitchFamily="34" charset="0"/>
              <a:cs typeface="Arial" panose="020B0604020202020204" pitchFamily="34" charset="0"/>
            </a:endParaRPr>
          </a:p>
        </p:txBody>
      </p:sp>
      <p:pic>
        <p:nvPicPr>
          <p:cNvPr id="4" name="Picture 3" descr="A picture containing clipart&#10;&#10;Description generated with very high confidence">
            <a:extLst>
              <a:ext uri="{FF2B5EF4-FFF2-40B4-BE49-F238E27FC236}">
                <a16:creationId xmlns:a16="http://schemas.microsoft.com/office/drawing/2014/main" id="{9E3F9129-39A1-45EC-A17E-79601C2EA742}"/>
              </a:ext>
            </a:extLst>
          </p:cNvPr>
          <p:cNvPicPr>
            <a:picLocks noChangeAspect="1"/>
          </p:cNvPicPr>
          <p:nvPr/>
        </p:nvPicPr>
        <p:blipFill>
          <a:blip r:embed="rId3"/>
          <a:stretch>
            <a:fillRect/>
          </a:stretch>
        </p:blipFill>
        <p:spPr>
          <a:xfrm>
            <a:off x="7762828" y="6054195"/>
            <a:ext cx="1161293" cy="540000"/>
          </a:xfrm>
          <a:prstGeom prst="rect">
            <a:avLst/>
          </a:prstGeom>
        </p:spPr>
      </p:pic>
      <p:pic>
        <p:nvPicPr>
          <p:cNvPr id="6" name="Picture 5">
            <a:extLst>
              <a:ext uri="{FF2B5EF4-FFF2-40B4-BE49-F238E27FC236}">
                <a16:creationId xmlns:a16="http://schemas.microsoft.com/office/drawing/2014/main" id="{0F3FD102-180D-4D3C-8B25-EABED9A17C43}"/>
              </a:ext>
            </a:extLst>
          </p:cNvPr>
          <p:cNvPicPr>
            <a:picLocks noChangeAspect="1"/>
          </p:cNvPicPr>
          <p:nvPr/>
        </p:nvPicPr>
        <p:blipFill>
          <a:blip r:embed="rId4"/>
          <a:stretch>
            <a:fillRect/>
          </a:stretch>
        </p:blipFill>
        <p:spPr>
          <a:xfrm>
            <a:off x="644822" y="914840"/>
            <a:ext cx="724756" cy="648000"/>
          </a:xfrm>
          <a:prstGeom prst="rect">
            <a:avLst/>
          </a:prstGeom>
        </p:spPr>
      </p:pic>
      <p:sp>
        <p:nvSpPr>
          <p:cNvPr id="2" name="Speech Bubble: Oval 1">
            <a:extLst>
              <a:ext uri="{FF2B5EF4-FFF2-40B4-BE49-F238E27FC236}">
                <a16:creationId xmlns:a16="http://schemas.microsoft.com/office/drawing/2014/main" id="{F729E05C-406F-4D97-99DF-C1BBA35ABD34}"/>
              </a:ext>
            </a:extLst>
          </p:cNvPr>
          <p:cNvSpPr/>
          <p:nvPr/>
        </p:nvSpPr>
        <p:spPr>
          <a:xfrm>
            <a:off x="1973579" y="3139034"/>
            <a:ext cx="5196839" cy="2408325"/>
          </a:xfrm>
          <a:prstGeom prst="wedgeEllipse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i="1" dirty="0">
                <a:solidFill>
                  <a:schemeClr val="tx1"/>
                </a:solidFill>
                <a:latin typeface="Arial" panose="020B0604020202020204" pitchFamily="34" charset="0"/>
                <a:cs typeface="Arial" panose="020B0604020202020204" pitchFamily="34" charset="0"/>
              </a:rPr>
              <a:t>“</a:t>
            </a:r>
            <a:r>
              <a:rPr lang="en-CA" sz="2000" b="1" i="1" dirty="0">
                <a:solidFill>
                  <a:schemeClr val="tx1"/>
                </a:solidFill>
                <a:latin typeface="Arial" panose="020B0604020202020204" pitchFamily="34" charset="0"/>
                <a:cs typeface="Arial" panose="020B0604020202020204" pitchFamily="34" charset="0"/>
              </a:rPr>
              <a:t>Suzy, I have the perfect program for you. First let us review these few questions you’ve answered just to make sure”</a:t>
            </a:r>
          </a:p>
        </p:txBody>
      </p:sp>
      <p:pic>
        <p:nvPicPr>
          <p:cNvPr id="7" name="Graphic 6" descr="User">
            <a:extLst>
              <a:ext uri="{FF2B5EF4-FFF2-40B4-BE49-F238E27FC236}">
                <a16:creationId xmlns:a16="http://schemas.microsoft.com/office/drawing/2014/main" id="{1045A9F5-13EA-47F7-8F56-ECA2F56D5E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86000" y="5485959"/>
            <a:ext cx="1108236" cy="1108236"/>
          </a:xfrm>
          <a:prstGeom prst="rect">
            <a:avLst/>
          </a:prstGeom>
        </p:spPr>
      </p:pic>
    </p:spTree>
    <p:extLst>
      <p:ext uri="{BB962C8B-B14F-4D97-AF65-F5344CB8AC3E}">
        <p14:creationId xmlns:p14="http://schemas.microsoft.com/office/powerpoint/2010/main" val="278324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44822" y="998342"/>
            <a:ext cx="7854355" cy="4861316"/>
          </a:xfrm>
        </p:spPr>
        <p:txBody>
          <a:bodyPr>
            <a:normAutofit/>
          </a:bodyPr>
          <a:lstStyle/>
          <a:p>
            <a:pPr marL="1009650" lvl="2" indent="0">
              <a:buNone/>
            </a:pPr>
            <a:r>
              <a:rPr lang="en-US" sz="2400" dirty="0">
                <a:solidFill>
                  <a:srgbClr val="FF0000"/>
                </a:solidFill>
                <a:latin typeface="Arial" panose="020B0604020202020204" pitchFamily="34" charset="0"/>
                <a:cs typeface="Arial" panose="020B0604020202020204" pitchFamily="34" charset="0"/>
              </a:rPr>
              <a:t>Client Experience: Investigation Questions</a:t>
            </a:r>
          </a:p>
          <a:p>
            <a:pPr marL="1009650" lvl="2" indent="0">
              <a:buNone/>
            </a:pPr>
            <a:r>
              <a:rPr lang="en-US" sz="2400" dirty="0">
                <a:solidFill>
                  <a:srgbClr val="FF0000"/>
                </a:solidFill>
                <a:latin typeface="Arial" panose="020B0604020202020204" pitchFamily="34" charset="0"/>
                <a:cs typeface="Arial" panose="020B0604020202020204" pitchFamily="34" charset="0"/>
              </a:rPr>
              <a:t> </a:t>
            </a:r>
          </a:p>
          <a:p>
            <a:pPr marL="95250" indent="0">
              <a:buNone/>
            </a:pPr>
            <a:r>
              <a:rPr lang="en-US" sz="2000" dirty="0">
                <a:latin typeface="Arial" panose="020B0604020202020204" pitchFamily="34" charset="0"/>
                <a:cs typeface="Arial" panose="020B0604020202020204" pitchFamily="34" charset="0"/>
              </a:rPr>
              <a:t>The questions on the Health History Form are conversation starters. The Health Coach must ask more questions that encourage the client to elaborate on the answers given in section D of the Client Health History form. </a:t>
            </a:r>
          </a:p>
          <a:p>
            <a:pPr marL="95250" indent="0">
              <a:buNone/>
            </a:pPr>
            <a:endParaRPr lang="en-US" sz="2000" dirty="0">
              <a:latin typeface="Arial" panose="020B0604020202020204" pitchFamily="34" charset="0"/>
              <a:cs typeface="Arial" panose="020B0604020202020204" pitchFamily="34" charset="0"/>
            </a:endParaRPr>
          </a:p>
          <a:p>
            <a:pPr marL="95250" indent="0">
              <a:buNone/>
            </a:pPr>
            <a:r>
              <a:rPr lang="en-US" sz="2000" dirty="0">
                <a:latin typeface="Arial" panose="020B0604020202020204" pitchFamily="34" charset="0"/>
                <a:cs typeface="Arial" panose="020B0604020202020204" pitchFamily="34" charset="0"/>
              </a:rPr>
              <a:t> These questions help the Health Coach with the following: </a:t>
            </a:r>
            <a:endParaRPr lang="en-US" sz="2000" dirty="0">
              <a:solidFill>
                <a:srgbClr val="FF0000"/>
              </a:solidFill>
              <a:latin typeface="Arial" panose="020B0604020202020204" pitchFamily="34" charset="0"/>
              <a:cs typeface="Arial" panose="020B0604020202020204" pitchFamily="34" charset="0"/>
            </a:endParaRPr>
          </a:p>
          <a:p>
            <a:pPr marL="781050" lvl="1" indent="-342900"/>
            <a:r>
              <a:rPr lang="en-CA" sz="2000" dirty="0">
                <a:solidFill>
                  <a:srgbClr val="FF0000"/>
                </a:solidFill>
                <a:latin typeface="Arial" panose="020B0604020202020204" pitchFamily="34" charset="0"/>
                <a:cs typeface="Arial" panose="020B0604020202020204" pitchFamily="34" charset="0"/>
              </a:rPr>
              <a:t>Determine potential objections </a:t>
            </a:r>
          </a:p>
          <a:p>
            <a:pPr marL="781050" lvl="1" indent="-342900"/>
            <a:r>
              <a:rPr lang="en-CA" sz="2000" dirty="0">
                <a:solidFill>
                  <a:srgbClr val="FF0000"/>
                </a:solidFill>
                <a:latin typeface="Arial" panose="020B0604020202020204" pitchFamily="34" charset="0"/>
                <a:cs typeface="Arial" panose="020B0604020202020204" pitchFamily="34" charset="0"/>
              </a:rPr>
              <a:t>Allows you to handle objections before they occur</a:t>
            </a:r>
          </a:p>
          <a:p>
            <a:pPr marL="95250" indent="0">
              <a:buNone/>
            </a:pPr>
            <a:endParaRPr lang="en-US" sz="2000" dirty="0">
              <a:latin typeface="Arial" panose="020B0604020202020204" pitchFamily="34" charset="0"/>
              <a:cs typeface="Arial" panose="020B0604020202020204" pitchFamily="34" charset="0"/>
            </a:endParaRPr>
          </a:p>
          <a:p>
            <a:pPr marL="438150" indent="-342900"/>
            <a:endParaRPr lang="en-US" sz="2000" dirty="0">
              <a:latin typeface="Arial" panose="020B0604020202020204" pitchFamily="34" charset="0"/>
              <a:cs typeface="Arial" panose="020B0604020202020204" pitchFamily="34" charset="0"/>
            </a:endParaRPr>
          </a:p>
          <a:p>
            <a:pPr marL="95250" indent="0">
              <a:buNone/>
            </a:pPr>
            <a:endParaRPr lang="en-US" sz="2000" dirty="0">
              <a:latin typeface="Arial" panose="020B0604020202020204" pitchFamily="34" charset="0"/>
              <a:cs typeface="Arial" panose="020B0604020202020204" pitchFamily="34" charset="0"/>
            </a:endParaRPr>
          </a:p>
          <a:p>
            <a:pPr marL="95250" indent="0">
              <a:buNone/>
            </a:pPr>
            <a:endParaRPr lang="en-US" sz="2000" dirty="0">
              <a:latin typeface="Arial" panose="020B0604020202020204" pitchFamily="34" charset="0"/>
              <a:cs typeface="Arial" panose="020B0604020202020204" pitchFamily="34" charset="0"/>
            </a:endParaRPr>
          </a:p>
        </p:txBody>
      </p:sp>
      <p:pic>
        <p:nvPicPr>
          <p:cNvPr id="3" name="Picture 2" descr="A picture containing clipart&#10;&#10;Description generated with very high confidence">
            <a:extLst>
              <a:ext uri="{FF2B5EF4-FFF2-40B4-BE49-F238E27FC236}">
                <a16:creationId xmlns:a16="http://schemas.microsoft.com/office/drawing/2014/main" id="{85C8D70B-0CAD-459F-BC94-41041E6F0845}"/>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4" name="Picture 3">
            <a:extLst>
              <a:ext uri="{FF2B5EF4-FFF2-40B4-BE49-F238E27FC236}">
                <a16:creationId xmlns:a16="http://schemas.microsoft.com/office/drawing/2014/main" id="{FF0A6C29-8287-416F-A602-6A424037E923}"/>
              </a:ext>
            </a:extLst>
          </p:cNvPr>
          <p:cNvPicPr>
            <a:picLocks noChangeAspect="1"/>
          </p:cNvPicPr>
          <p:nvPr/>
        </p:nvPicPr>
        <p:blipFill>
          <a:blip r:embed="rId4"/>
          <a:stretch>
            <a:fillRect/>
          </a:stretch>
        </p:blipFill>
        <p:spPr>
          <a:xfrm>
            <a:off x="644822" y="914840"/>
            <a:ext cx="724756" cy="648000"/>
          </a:xfrm>
          <a:prstGeom prst="rect">
            <a:avLst/>
          </a:prstGeom>
        </p:spPr>
      </p:pic>
    </p:spTree>
    <p:extLst>
      <p:ext uri="{BB962C8B-B14F-4D97-AF65-F5344CB8AC3E}">
        <p14:creationId xmlns:p14="http://schemas.microsoft.com/office/powerpoint/2010/main" val="3071392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fade">
                                      <p:cBhvr>
                                        <p:cTn id="7" dur="1000"/>
                                        <p:tgtEl>
                                          <p:spTgt spid="5">
                                            <p:txEl>
                                              <p:pRg st="5" end="5"/>
                                            </p:txEl>
                                          </p:spTgt>
                                        </p:tgtEl>
                                      </p:cBhvr>
                                    </p:animEffect>
                                    <p:anim calcmode="lin" valueType="num">
                                      <p:cBhvr>
                                        <p:cTn id="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6" end="6"/>
                                            </p:txEl>
                                          </p:spTgt>
                                        </p:tgtEl>
                                        <p:attrNameLst>
                                          <p:attrName>style.visibility</p:attrName>
                                        </p:attrNameLst>
                                      </p:cBhvr>
                                      <p:to>
                                        <p:strVal val="visible"/>
                                      </p:to>
                                    </p:set>
                                    <p:animEffect transition="in" filter="fade">
                                      <p:cBhvr>
                                        <p:cTn id="14" dur="1000"/>
                                        <p:tgtEl>
                                          <p:spTgt spid="5">
                                            <p:txEl>
                                              <p:pRg st="6" end="6"/>
                                            </p:txEl>
                                          </p:spTgt>
                                        </p:tgtEl>
                                      </p:cBhvr>
                                    </p:animEffect>
                                    <p:anim calcmode="lin" valueType="num">
                                      <p:cBhvr>
                                        <p:cTn id="1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28650" y="811161"/>
            <a:ext cx="2501695" cy="5403370"/>
          </a:xfrm>
        </p:spPr>
        <p:txBody>
          <a:bodyPr>
            <a:normAutofit/>
          </a:bodyPr>
          <a:lstStyle/>
          <a:p>
            <a:pPr marL="457200" indent="-457200">
              <a:lnSpc>
                <a:spcPct val="100000"/>
              </a:lnSpc>
              <a:buClr>
                <a:schemeClr val="bg1"/>
              </a:buClr>
              <a:buFont typeface="+mj-lt"/>
              <a:buAutoNum type="arabicPeriod"/>
            </a:pPr>
            <a:r>
              <a:rPr lang="en-CA" sz="2400" dirty="0">
                <a:solidFill>
                  <a:schemeClr val="bg1"/>
                </a:solidFill>
                <a:latin typeface="Arial" panose="020B0604020202020204" pitchFamily="34" charset="0"/>
                <a:cs typeface="Arial" panose="020B0604020202020204" pitchFamily="34" charset="0"/>
              </a:rPr>
              <a:t>What Diets Have You Used Before And </a:t>
            </a:r>
            <a:r>
              <a:rPr lang="en-CA" sz="2400" spc="-150" dirty="0">
                <a:solidFill>
                  <a:schemeClr val="bg1"/>
                </a:solidFill>
                <a:latin typeface="Arial" panose="020B0604020202020204" pitchFamily="34" charset="0"/>
                <a:cs typeface="Arial" panose="020B0604020202020204" pitchFamily="34" charset="0"/>
              </a:rPr>
              <a:t>What</a:t>
            </a:r>
            <a:r>
              <a:rPr lang="en-CA" sz="2400" dirty="0">
                <a:solidFill>
                  <a:schemeClr val="bg1"/>
                </a:solidFill>
                <a:latin typeface="Arial" panose="020B0604020202020204" pitchFamily="34" charset="0"/>
                <a:cs typeface="Arial" panose="020B0604020202020204" pitchFamily="34" charset="0"/>
              </a:rPr>
              <a:t> Were the Results?</a:t>
            </a:r>
            <a:br>
              <a:rPr lang="en-CA" sz="2400" dirty="0">
                <a:solidFill>
                  <a:schemeClr val="bg1"/>
                </a:solidFill>
                <a:latin typeface="Arial" panose="020B0604020202020204" pitchFamily="34" charset="0"/>
                <a:cs typeface="Arial" panose="020B0604020202020204" pitchFamily="34" charset="0"/>
              </a:rPr>
            </a:br>
            <a:br>
              <a:rPr lang="en-CA" sz="2400" dirty="0">
                <a:solidFill>
                  <a:schemeClr val="bg1"/>
                </a:solidFill>
                <a:latin typeface="Arial" panose="020B0604020202020204" pitchFamily="34" charset="0"/>
                <a:cs typeface="Arial" panose="020B0604020202020204" pitchFamily="34" charset="0"/>
              </a:rPr>
            </a:br>
            <a:br>
              <a:rPr lang="en-US" sz="3200" dirty="0">
                <a:solidFill>
                  <a:srgbClr val="FFFFFF"/>
                </a:solidFill>
                <a:latin typeface="+mj-lt"/>
                <a:cs typeface="Arial" panose="020B0604020202020204" pitchFamily="34" charset="0"/>
              </a:rPr>
            </a:br>
            <a:endParaRPr lang="en-US" sz="3200" dirty="0">
              <a:solidFill>
                <a:srgbClr val="FFFFFF"/>
              </a:solidFill>
              <a:latin typeface="+mj-lt"/>
              <a:cs typeface="Arial" panose="020B0604020202020204" pitchFamily="34" charset="0"/>
            </a:endParaRP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5" y="967469"/>
            <a:ext cx="4817315" cy="5016758"/>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2000" b="1" dirty="0"/>
              <a:t>Ensure the client purchases an appropriate length of program.</a:t>
            </a:r>
            <a:endParaRPr lang="en-CA" sz="2000" dirty="0"/>
          </a:p>
          <a:p>
            <a:pPr marL="457200" indent="-4572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2000" b="1" dirty="0"/>
              <a:t>Allows the Health Coach to determine past difficulties or failures; only make positive comparisons.</a:t>
            </a:r>
            <a:endParaRPr lang="en-CA" sz="2000" dirty="0"/>
          </a:p>
          <a:p>
            <a:pPr marL="457200" indent="-4572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2000" b="1" dirty="0"/>
              <a:t>Client purchases an appropriate length of program</a:t>
            </a:r>
            <a:r>
              <a:rPr lang="en-CA" b="1" dirty="0"/>
              <a:t>.</a:t>
            </a:r>
            <a:endParaRPr lang="en-CA" sz="2400" dirty="0"/>
          </a:p>
          <a:p>
            <a:endParaRPr lang="en-CA" sz="2400" dirty="0">
              <a:solidFill>
                <a:srgbClr val="FF0000"/>
              </a:solidFill>
              <a:latin typeface="Arial" panose="020B0604020202020204" pitchFamily="34" charset="0"/>
              <a:cs typeface="Arial" panose="020B0604020202020204" pitchFamily="34" charset="0"/>
            </a:endParaRPr>
          </a:p>
          <a:p>
            <a:endParaRPr lang="en-CA" sz="2400" dirty="0">
              <a:solidFill>
                <a:srgbClr val="FF0000"/>
              </a:solidFill>
              <a:latin typeface="Arial" panose="020B0604020202020204" pitchFamily="34" charset="0"/>
              <a:cs typeface="Arial" panose="020B0604020202020204" pitchFamily="34" charset="0"/>
            </a:endParaRPr>
          </a:p>
          <a:p>
            <a:endParaRPr lang="en-CA" sz="24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36405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fade">
                                      <p:cBhvr>
                                        <p:cTn id="21" dur="1000"/>
                                        <p:tgtEl>
                                          <p:spTgt spid="2">
                                            <p:txEl>
                                              <p:pRg st="6" end="6"/>
                                            </p:txEl>
                                          </p:spTgt>
                                        </p:tgtEl>
                                      </p:cBhvr>
                                    </p:animEffect>
                                    <p:anim calcmode="lin" valueType="num">
                                      <p:cBhvr>
                                        <p:cTn id="2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28650" y="811161"/>
            <a:ext cx="2501695" cy="5403370"/>
          </a:xfrm>
        </p:spPr>
        <p:txBody>
          <a:bodyPr>
            <a:normAutofit/>
          </a:bodyPr>
          <a:lstStyle/>
          <a:p>
            <a:pPr marL="457200" indent="-457200">
              <a:lnSpc>
                <a:spcPct val="100000"/>
              </a:lnSpc>
              <a:buClr>
                <a:schemeClr val="bg1"/>
              </a:buClr>
              <a:buFont typeface="+mj-lt"/>
              <a:buAutoNum type="arabicPeriod" startAt="2"/>
            </a:pPr>
            <a:r>
              <a:rPr lang="en-CA" sz="2400" dirty="0">
                <a:solidFill>
                  <a:schemeClr val="bg1"/>
                </a:solidFill>
                <a:latin typeface="Arial" panose="020B0604020202020204" pitchFamily="34" charset="0"/>
                <a:cs typeface="Arial" panose="020B0604020202020204" pitchFamily="34" charset="0"/>
              </a:rPr>
              <a:t>What habits have prevented you from maintaining your ideal weight in the past?</a:t>
            </a:r>
            <a:br>
              <a:rPr lang="en-CA"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mj-lt"/>
                <a:cs typeface="Arial" panose="020B0604020202020204" pitchFamily="34" charset="0"/>
              </a:rPr>
            </a:br>
            <a:endParaRPr lang="en-US" sz="2400" dirty="0">
              <a:solidFill>
                <a:schemeClr val="bg1"/>
              </a:solidFill>
              <a:latin typeface="+mj-lt"/>
              <a:cs typeface="Arial" panose="020B0604020202020204" pitchFamily="34" charset="0"/>
            </a:endParaRP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5" y="967469"/>
            <a:ext cx="4918075" cy="3539430"/>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To help avoid a procrastination objection.</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Helps to create a sense of urgency.</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Highlights the need of coaching/support.</a:t>
            </a:r>
            <a:endParaRPr lang="en-CA" sz="2000" dirty="0"/>
          </a:p>
          <a:p>
            <a:endParaRPr lang="en-CA" sz="2000" dirty="0">
              <a:solidFill>
                <a:srgbClr val="FF0000"/>
              </a:solidFill>
              <a:latin typeface="Arial" panose="020B0604020202020204" pitchFamily="34" charset="0"/>
              <a:cs typeface="Arial" panose="020B0604020202020204" pitchFamily="34" charset="0"/>
            </a:endParaRPr>
          </a:p>
          <a:p>
            <a:pPr algn="ctr"/>
            <a:endParaRPr lang="en-CA" sz="20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185475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fade">
                                      <p:cBhvr>
                                        <p:cTn id="21" dur="1000"/>
                                        <p:tgtEl>
                                          <p:spTgt spid="2">
                                            <p:txEl>
                                              <p:pRg st="6" end="6"/>
                                            </p:txEl>
                                          </p:spTgt>
                                        </p:tgtEl>
                                      </p:cBhvr>
                                    </p:animEffect>
                                    <p:anim calcmode="lin" valueType="num">
                                      <p:cBhvr>
                                        <p:cTn id="2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28650" y="811161"/>
            <a:ext cx="2700349" cy="5403370"/>
          </a:xfrm>
        </p:spPr>
        <p:txBody>
          <a:bodyPr>
            <a:normAutofit/>
          </a:bodyPr>
          <a:lstStyle/>
          <a:p>
            <a:pPr marL="457200" indent="-457200">
              <a:lnSpc>
                <a:spcPct val="100000"/>
              </a:lnSpc>
              <a:buClr>
                <a:schemeClr val="bg1"/>
              </a:buClr>
              <a:buFont typeface="+mj-lt"/>
              <a:buAutoNum type="arabicPeriod" startAt="3"/>
            </a:pPr>
            <a:r>
              <a:rPr lang="en-CA" sz="2400" dirty="0">
                <a:solidFill>
                  <a:schemeClr val="bg1"/>
                </a:solidFill>
                <a:latin typeface="Arial" panose="020B0604020202020204" pitchFamily="34" charset="0"/>
                <a:cs typeface="Arial" panose="020B0604020202020204" pitchFamily="34" charset="0"/>
              </a:rPr>
              <a:t>How long have you been uncomfortable with your weight? </a:t>
            </a:r>
            <a:br>
              <a:rPr lang="en-CA"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mj-lt"/>
                <a:cs typeface="Arial" panose="020B0604020202020204" pitchFamily="34" charset="0"/>
              </a:rPr>
            </a:br>
            <a:endParaRPr lang="en-US" sz="2400" dirty="0">
              <a:solidFill>
                <a:schemeClr val="bg1"/>
              </a:solidFill>
              <a:latin typeface="+mj-lt"/>
              <a:cs typeface="Arial" panose="020B0604020202020204" pitchFamily="34" charset="0"/>
            </a:endParaRP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4" y="967469"/>
            <a:ext cx="4918076" cy="3046988"/>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Helps to avoid a procrastination objection.</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Creates a sense of urgency.</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Helps to understand how they feel.</a:t>
            </a:r>
            <a:endParaRPr lang="en-CA" sz="2000" dirty="0"/>
          </a:p>
          <a:p>
            <a:endParaRPr lang="en-CA" sz="24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238675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fade">
                                      <p:cBhvr>
                                        <p:cTn id="21" dur="1000"/>
                                        <p:tgtEl>
                                          <p:spTgt spid="2">
                                            <p:txEl>
                                              <p:pRg st="6" end="6"/>
                                            </p:txEl>
                                          </p:spTgt>
                                        </p:tgtEl>
                                      </p:cBhvr>
                                    </p:animEffect>
                                    <p:anim calcmode="lin" valueType="num">
                                      <p:cBhvr>
                                        <p:cTn id="2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28650" y="811161"/>
            <a:ext cx="2501695" cy="5403370"/>
          </a:xfrm>
        </p:spPr>
        <p:txBody>
          <a:bodyPr>
            <a:normAutofit/>
          </a:bodyPr>
          <a:lstStyle/>
          <a:p>
            <a:pPr marL="457200" indent="-457200">
              <a:lnSpc>
                <a:spcPct val="100000"/>
              </a:lnSpc>
              <a:buClr>
                <a:schemeClr val="bg1"/>
              </a:buClr>
              <a:buFont typeface="+mj-lt"/>
              <a:buAutoNum type="arabicPeriod" startAt="4"/>
            </a:pPr>
            <a:r>
              <a:rPr lang="en-CA" sz="2400" dirty="0">
                <a:solidFill>
                  <a:schemeClr val="bg1"/>
                </a:solidFill>
                <a:latin typeface="Arial" panose="020B0604020202020204" pitchFamily="34" charset="0"/>
                <a:cs typeface="Arial" panose="020B0604020202020204" pitchFamily="34" charset="0"/>
              </a:rPr>
              <a:t>What is your specific motivation for wanting to lose weight? </a:t>
            </a: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4" y="657272"/>
            <a:ext cx="4918075" cy="2369880"/>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CA" sz="2000" b="1" dirty="0"/>
              <a:t>Assists in determining the client`s true motivation.</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CA" sz="2000" b="1" dirty="0"/>
              <a:t>Creates a sense of urgency!</a:t>
            </a:r>
            <a:endParaRPr lang="en-CA" sz="2000" dirty="0"/>
          </a:p>
          <a:p>
            <a:pPr algn="ctr"/>
            <a:endParaRPr lang="en-CA" sz="20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167908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28650" y="811161"/>
            <a:ext cx="2501695" cy="5403370"/>
          </a:xfrm>
        </p:spPr>
        <p:txBody>
          <a:bodyPr>
            <a:normAutofit/>
          </a:bodyPr>
          <a:lstStyle/>
          <a:p>
            <a:pPr marL="457200" indent="-457200">
              <a:lnSpc>
                <a:spcPct val="100000"/>
              </a:lnSpc>
              <a:buClr>
                <a:schemeClr val="bg1"/>
              </a:buClr>
              <a:buFont typeface="+mj-lt"/>
              <a:buAutoNum type="arabicPeriod" startAt="5"/>
            </a:pPr>
            <a:r>
              <a:rPr lang="en-CA" sz="2400" dirty="0">
                <a:solidFill>
                  <a:schemeClr val="bg1"/>
                </a:solidFill>
                <a:latin typeface="Arial" panose="020B0604020202020204" pitchFamily="34" charset="0"/>
                <a:cs typeface="Arial" panose="020B0604020202020204" pitchFamily="34" charset="0"/>
              </a:rPr>
              <a:t>How long have you been thinking of losing weight? </a:t>
            </a:r>
            <a:r>
              <a:rPr lang="en-CA" sz="1800" i="1" dirty="0">
                <a:solidFill>
                  <a:schemeClr val="bg1"/>
                </a:solidFill>
                <a:latin typeface="Arial" panose="020B0604020202020204" pitchFamily="34" charset="0"/>
                <a:cs typeface="Arial" panose="020B0604020202020204" pitchFamily="34" charset="0"/>
              </a:rPr>
              <a:t>(supports question 3) </a:t>
            </a:r>
            <a:br>
              <a:rPr lang="en-CA" sz="1800" i="1" dirty="0">
                <a:solidFill>
                  <a:schemeClr val="bg1"/>
                </a:solidFill>
                <a:latin typeface="Arial" panose="020B0604020202020204" pitchFamily="34" charset="0"/>
                <a:cs typeface="Arial" panose="020B0604020202020204" pitchFamily="34" charset="0"/>
              </a:rPr>
            </a:br>
            <a:br>
              <a:rPr lang="en-CA" sz="2400" dirty="0">
                <a:solidFill>
                  <a:schemeClr val="bg1"/>
                </a:solidFill>
                <a:latin typeface="Arial" panose="020B0604020202020204" pitchFamily="34" charset="0"/>
                <a:cs typeface="Arial" panose="020B0604020202020204" pitchFamily="34" charset="0"/>
              </a:rPr>
            </a:br>
            <a:endParaRPr lang="en-CA" sz="2400" dirty="0">
              <a:solidFill>
                <a:schemeClr val="bg1"/>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29368" y="967469"/>
            <a:ext cx="4918075" cy="2369880"/>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To avoid a procrastination objection!</a:t>
            </a:r>
            <a:endParaRPr lang="en-CA" sz="2000" dirty="0"/>
          </a:p>
          <a:p>
            <a:pPr marL="342900" indent="-342900">
              <a:buFont typeface="Arial" panose="020B0604020202020204" pitchFamily="34" charset="0"/>
              <a:buChar char="•"/>
            </a:pPr>
            <a:endParaRPr lang="en-CA" sz="20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Creates a sense of Urgency!</a:t>
            </a:r>
            <a:endParaRPr lang="en-CA" sz="2000" dirty="0"/>
          </a:p>
          <a:p>
            <a:endParaRPr lang="en-CA" sz="20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3830292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54690" y="815658"/>
            <a:ext cx="2501695" cy="5403370"/>
          </a:xfrm>
        </p:spPr>
        <p:txBody>
          <a:bodyPr>
            <a:normAutofit/>
          </a:bodyPr>
          <a:lstStyle/>
          <a:p>
            <a:pPr marL="457200" indent="-457200">
              <a:lnSpc>
                <a:spcPct val="100000"/>
              </a:lnSpc>
              <a:buClr>
                <a:schemeClr val="bg1"/>
              </a:buClr>
              <a:buFont typeface="+mj-lt"/>
              <a:buAutoNum type="arabicPeriod" startAt="6"/>
            </a:pPr>
            <a:r>
              <a:rPr lang="en-CA" sz="2400" dirty="0">
                <a:solidFill>
                  <a:schemeClr val="bg1"/>
                </a:solidFill>
                <a:latin typeface="Arial" panose="020B0604020202020204" pitchFamily="34" charset="0"/>
                <a:cs typeface="Arial" panose="020B0604020202020204" pitchFamily="34" charset="0"/>
              </a:rPr>
              <a:t>Is your spouse supportive of your weight loss goals? </a:t>
            </a:r>
          </a:p>
        </p:txBody>
      </p:sp>
      <p:sp>
        <p:nvSpPr>
          <p:cNvPr id="28" name="Rectangle 27">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31A5625-7BC8-413F-AA67-3D12D0E5AB54}"/>
              </a:ext>
            </a:extLst>
          </p:cNvPr>
          <p:cNvSpPr/>
          <p:nvPr/>
        </p:nvSpPr>
        <p:spPr>
          <a:xfrm>
            <a:off x="3597275" y="967469"/>
            <a:ext cx="4892035" cy="1508105"/>
          </a:xfrm>
          <a:prstGeom prst="rect">
            <a:avLst/>
          </a:prstGeom>
        </p:spPr>
        <p:txBody>
          <a:bodyPr wrap="square">
            <a:spAutoFit/>
          </a:bodyPr>
          <a:lstStyle/>
          <a:p>
            <a:r>
              <a:rPr lang="en-CA" sz="2400" dirty="0">
                <a:solidFill>
                  <a:srgbClr val="FF0000"/>
                </a:solidFill>
                <a:latin typeface="Arial" panose="020B0604020202020204" pitchFamily="34" charset="0"/>
                <a:cs typeface="Arial" panose="020B0604020202020204" pitchFamily="34" charset="0"/>
              </a:rPr>
              <a:t>Why We Ask More Questions</a:t>
            </a:r>
          </a:p>
          <a:p>
            <a:endParaRPr lang="en-CA" sz="24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CA" sz="2000" b="1" dirty="0"/>
              <a:t>To avoid a spousal objection</a:t>
            </a:r>
            <a:endParaRPr lang="en-CA" sz="2000" dirty="0"/>
          </a:p>
          <a:p>
            <a:pPr marL="342900" indent="-342900">
              <a:buFont typeface="Arial" panose="020B0604020202020204" pitchFamily="34" charset="0"/>
              <a:buChar char="•"/>
            </a:pPr>
            <a:endParaRPr lang="en-CA" sz="2400" dirty="0">
              <a:solidFill>
                <a:srgbClr val="FF0000"/>
              </a:solidFill>
              <a:latin typeface="Arial" panose="020B0604020202020204" pitchFamily="34" charset="0"/>
              <a:cs typeface="Arial" panose="020B0604020202020204" pitchFamily="34" charset="0"/>
            </a:endParaRPr>
          </a:p>
        </p:txBody>
      </p:sp>
      <p:pic>
        <p:nvPicPr>
          <p:cNvPr id="18" name="Picture 17" descr="A picture containing clipart&#10;&#10;Description generated with very high confidence">
            <a:extLst>
              <a:ext uri="{FF2B5EF4-FFF2-40B4-BE49-F238E27FC236}">
                <a16:creationId xmlns:a16="http://schemas.microsoft.com/office/drawing/2014/main" id="{2194705A-F1FD-491C-A8BF-D9F405E27038}"/>
              </a:ext>
            </a:extLst>
          </p:cNvPr>
          <p:cNvPicPr>
            <a:picLocks noChangeAspect="1"/>
          </p:cNvPicPr>
          <p:nvPr/>
        </p:nvPicPr>
        <p:blipFill>
          <a:blip r:embed="rId3"/>
          <a:stretch>
            <a:fillRect/>
          </a:stretch>
        </p:blipFill>
        <p:spPr>
          <a:xfrm>
            <a:off x="7762828" y="6038697"/>
            <a:ext cx="1161293" cy="540000"/>
          </a:xfrm>
          <a:prstGeom prst="rect">
            <a:avLst/>
          </a:prstGeom>
        </p:spPr>
      </p:pic>
      <p:pic>
        <p:nvPicPr>
          <p:cNvPr id="20" name="Picture 19">
            <a:extLst>
              <a:ext uri="{FF2B5EF4-FFF2-40B4-BE49-F238E27FC236}">
                <a16:creationId xmlns:a16="http://schemas.microsoft.com/office/drawing/2014/main" id="{034B4372-155F-426B-9D1E-E76A0A3544DB}"/>
              </a:ext>
            </a:extLst>
          </p:cNvPr>
          <p:cNvPicPr>
            <a:picLocks noChangeAspect="1"/>
          </p:cNvPicPr>
          <p:nvPr/>
        </p:nvPicPr>
        <p:blipFill>
          <a:blip r:embed="rId4"/>
          <a:stretch>
            <a:fillRect/>
          </a:stretch>
        </p:blipFill>
        <p:spPr>
          <a:xfrm>
            <a:off x="268276" y="319469"/>
            <a:ext cx="724756" cy="648000"/>
          </a:xfrm>
          <a:prstGeom prst="rect">
            <a:avLst/>
          </a:prstGeom>
        </p:spPr>
      </p:pic>
    </p:spTree>
    <p:extLst>
      <p:ext uri="{BB962C8B-B14F-4D97-AF65-F5344CB8AC3E}">
        <p14:creationId xmlns:p14="http://schemas.microsoft.com/office/powerpoint/2010/main" val="223331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481</Words>
  <Application>Microsoft Office PowerPoint</Application>
  <PresentationFormat>On-screen Show (4:3)</PresentationFormat>
  <Paragraphs>97</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Gill Sans MT</vt:lpstr>
      <vt:lpstr>Office Theme</vt:lpstr>
      <vt:lpstr>PowerPoint Presentation</vt:lpstr>
      <vt:lpstr>PowerPoint Presentation</vt:lpstr>
      <vt:lpstr>PowerPoint Presentation</vt:lpstr>
      <vt:lpstr>What Diets Have You Used Before And What Were the Results?   </vt:lpstr>
      <vt:lpstr>What habits have prevented you from maintaining your ideal weight in the past?  </vt:lpstr>
      <vt:lpstr>How long have you been uncomfortable with your weight?   </vt:lpstr>
      <vt:lpstr>What is your specific motivation for wanting to lose weight? </vt:lpstr>
      <vt:lpstr>How long have you been thinking of losing weight? (supports question 3)   </vt:lpstr>
      <vt:lpstr>Is your spouse supportive of your weight loss goals? </vt:lpstr>
      <vt:lpstr>Who are you losing weight for? (Supports question 6)</vt:lpstr>
      <vt:lpstr>Describe your present eating habits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Wreaks</dc:creator>
  <cp:lastModifiedBy>Nicole Wreaks</cp:lastModifiedBy>
  <cp:revision>16</cp:revision>
  <dcterms:created xsi:type="dcterms:W3CDTF">2018-08-30T21:21:07Z</dcterms:created>
  <dcterms:modified xsi:type="dcterms:W3CDTF">2018-09-03T17:10:36Z</dcterms:modified>
</cp:coreProperties>
</file>