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7"/>
  </p:notesMasterIdLst>
  <p:sldIdLst>
    <p:sldId id="488" r:id="rId2"/>
    <p:sldId id="304" r:id="rId3"/>
    <p:sldId id="314" r:id="rId4"/>
    <p:sldId id="317" r:id="rId5"/>
    <p:sldId id="315" r:id="rId6"/>
    <p:sldId id="319" r:id="rId7"/>
    <p:sldId id="322" r:id="rId8"/>
    <p:sldId id="490" r:id="rId9"/>
    <p:sldId id="325" r:id="rId10"/>
    <p:sldId id="326" r:id="rId11"/>
    <p:sldId id="307" r:id="rId12"/>
    <p:sldId id="472" r:id="rId13"/>
    <p:sldId id="334" r:id="rId14"/>
    <p:sldId id="491" r:id="rId15"/>
    <p:sldId id="457" r:id="rId16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E1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5000" autoAdjust="0"/>
    <p:restoredTop sz="86004" autoAdjust="0"/>
  </p:normalViewPr>
  <p:slideViewPr>
    <p:cSldViewPr snapToGrid="0">
      <p:cViewPr varScale="1">
        <p:scale>
          <a:sx n="62" d="100"/>
          <a:sy n="62" d="100"/>
        </p:scale>
        <p:origin x="30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958312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490663" y="666750"/>
            <a:ext cx="4440237" cy="33289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742094" y="4217757"/>
            <a:ext cx="5936754" cy="3995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94200" rIns="94200" bIns="942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4203484" y="8433972"/>
            <a:ext cx="3215741" cy="443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47075" rIns="94200" bIns="4707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10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548647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490663" y="666750"/>
            <a:ext cx="4440237" cy="33289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742094" y="4217757"/>
            <a:ext cx="5936754" cy="3995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94200" rIns="94200" bIns="942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4203484" y="8433972"/>
            <a:ext cx="3215741" cy="443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47075" rIns="94200" bIns="4707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11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202629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490663" y="666750"/>
            <a:ext cx="4440237" cy="33289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742094" y="4217757"/>
            <a:ext cx="5936754" cy="3995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94200" rIns="94200" bIns="942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4203484" y="8433972"/>
            <a:ext cx="3215741" cy="443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47075" rIns="94200" bIns="4707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12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7074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490663" y="666750"/>
            <a:ext cx="4440237" cy="33289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742094" y="4217757"/>
            <a:ext cx="5936754" cy="3995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94200" rIns="94200" bIns="942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4203484" y="8433972"/>
            <a:ext cx="3215741" cy="443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47075" rIns="94200" bIns="4707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13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421337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490663" y="666750"/>
            <a:ext cx="4440237" cy="33289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742094" y="4217757"/>
            <a:ext cx="5936754" cy="3995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94200" rIns="94200" bIns="942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CA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Change sales coach 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4203484" y="8433972"/>
            <a:ext cx="3215741" cy="443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47075" rIns="94200" bIns="4707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14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458668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93514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490663" y="666750"/>
            <a:ext cx="4440237" cy="33289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742094" y="4217757"/>
            <a:ext cx="5936754" cy="3995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94200" rIns="94200" bIns="942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4203484" y="8433972"/>
            <a:ext cx="3215741" cy="443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47075" rIns="94200" bIns="4707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5173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490663" y="666750"/>
            <a:ext cx="4440237" cy="33289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742094" y="4217757"/>
            <a:ext cx="5936754" cy="3995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94200" rIns="94200" bIns="942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4203484" y="8433972"/>
            <a:ext cx="3215741" cy="443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47075" rIns="94200" bIns="4707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1955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490663" y="666750"/>
            <a:ext cx="4440237" cy="33289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742094" y="4217757"/>
            <a:ext cx="5936754" cy="3995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94200" rIns="94200" bIns="942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4203484" y="8433972"/>
            <a:ext cx="3215741" cy="443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47075" rIns="94200" bIns="4707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4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62631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490663" y="666750"/>
            <a:ext cx="4440237" cy="33289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742094" y="4217757"/>
            <a:ext cx="5936754" cy="3995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94200" rIns="94200" bIns="942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CA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Change sales coach to health coach 1 and 2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4203484" y="8433972"/>
            <a:ext cx="3215741" cy="443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47075" rIns="94200" bIns="4707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696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490663" y="666750"/>
            <a:ext cx="4440237" cy="33289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742094" y="4217757"/>
            <a:ext cx="5936754" cy="3995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94200" rIns="94200" bIns="942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CA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Change sales coach 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4203484" y="8433972"/>
            <a:ext cx="3215741" cy="443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47075" rIns="94200" bIns="4707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18454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490663" y="666750"/>
            <a:ext cx="4440237" cy="33289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742094" y="4217757"/>
            <a:ext cx="5936754" cy="3995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94200" rIns="94200" bIns="942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4203484" y="8433972"/>
            <a:ext cx="3215741" cy="443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47075" rIns="94200" bIns="4707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7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61457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490663" y="666750"/>
            <a:ext cx="4440237" cy="33289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742094" y="4217757"/>
            <a:ext cx="5936754" cy="3995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94200" rIns="94200" bIns="942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4203484" y="8433972"/>
            <a:ext cx="3215741" cy="443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47075" rIns="94200" bIns="4707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786130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490663" y="666750"/>
            <a:ext cx="4440237" cy="33289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742094" y="4217757"/>
            <a:ext cx="5936754" cy="3995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94200" rIns="94200" bIns="942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4203484" y="8433972"/>
            <a:ext cx="3215741" cy="443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47075" rIns="94200" bIns="4707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9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65518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6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C7FF834-B204-4967-8D47-8BB36EAF0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9144000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780A22D-61EA-43E3-BD94-3E39CF9021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171873"/>
            <a:ext cx="9144000" cy="268612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pic>
        <p:nvPicPr>
          <p:cNvPr id="7" name="Picture 6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C1C5066E-22C5-40D8-8862-23C62C4822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37163" y="866326"/>
            <a:ext cx="5069673" cy="235739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433592" y="4171873"/>
            <a:ext cx="6276814" cy="1675747"/>
          </a:xfrm>
        </p:spPr>
        <p:txBody>
          <a:bodyPr>
            <a:noAutofit/>
          </a:bodyPr>
          <a:lstStyle/>
          <a:p>
            <a:pPr marL="95250" indent="0" algn="ctr">
              <a:buNone/>
            </a:pPr>
            <a:r>
              <a:rPr lang="en-CA" sz="3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The Pillar Experience</a:t>
            </a:r>
          </a:p>
          <a:p>
            <a:pPr marL="95250" indent="0" algn="ctr">
              <a:buNone/>
            </a:pPr>
            <a:r>
              <a:rPr lang="en-CA" sz="36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Studio Basics  </a:t>
            </a:r>
            <a:endParaRPr lang="en-CA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365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:a16="http://schemas.microsoft.com/office/drawing/2014/main" id="{1E2E0AFE-704B-4CB8-AB9D-D447278759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40029" y="246743"/>
            <a:ext cx="4319338" cy="5985674"/>
          </a:xfrm>
          <a:prstGeom prst="rect">
            <a:avLst/>
          </a:prstGeom>
          <a:solidFill>
            <a:schemeClr val="tx1">
              <a:alpha val="15000"/>
            </a:schemeClr>
          </a:solidFill>
          <a:ln w="127000" cap="sq" cmpd="thinThick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5" name="Picture 4" descr="A close up of a bottle&#10;&#10;Description generated with high confidence">
            <a:extLst>
              <a:ext uri="{FF2B5EF4-FFF2-40B4-BE49-F238E27FC236}">
                <a16:creationId xmlns:a16="http://schemas.microsoft.com/office/drawing/2014/main" id="{CC1E2289-7369-411F-9B82-D5D10A5379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237" y="800365"/>
            <a:ext cx="751542" cy="1642715"/>
          </a:xfrm>
          <a:prstGeom prst="rect">
            <a:avLst/>
          </a:prstGeom>
        </p:spPr>
      </p:pic>
      <p:pic>
        <p:nvPicPr>
          <p:cNvPr id="10" name="Picture 9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17C80A30-47C9-4603-AA3F-F72CEDCD3B8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2" r="20106" b="22222"/>
          <a:stretch/>
        </p:blipFill>
        <p:spPr>
          <a:xfrm>
            <a:off x="7788034" y="246743"/>
            <a:ext cx="886563" cy="1642298"/>
          </a:xfrm>
          <a:prstGeom prst="rect">
            <a:avLst/>
          </a:prstGeom>
        </p:spPr>
      </p:pic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557763" y="1896661"/>
            <a:ext cx="3683870" cy="3845413"/>
          </a:xfrm>
          <a:prstGeom prst="rect">
            <a:avLst/>
          </a:prstGeom>
        </p:spPr>
        <p:txBody>
          <a:bodyPr spcFirstLastPara="1" lIns="91425" tIns="91425" rIns="91425" bIns="91425" anchorCtr="0">
            <a:normAutofit/>
          </a:bodyPr>
          <a:lstStyle/>
          <a:p>
            <a:pPr marL="0" indent="0">
              <a:buNone/>
            </a:pPr>
            <a:r>
              <a:rPr lang="en-CA">
                <a:latin typeface="Arial" panose="020B0604020202020204" pitchFamily="34" charset="0"/>
                <a:cs typeface="Arial" panose="020B0604020202020204" pitchFamily="34" charset="0"/>
              </a:rPr>
              <a:t>The new client will receive their 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Ewyn® Orientation Folder. This  folder contains the following information:</a:t>
            </a:r>
          </a:p>
          <a:p>
            <a:pPr marL="0" indent="0">
              <a:buNone/>
            </a:pPr>
            <a:endParaRPr lang="en-US" b="1"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buNone/>
            </a:pPr>
            <a:endParaRPr lang="en-US"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buNone/>
            </a:pPr>
            <a:endParaRPr lang="en-CA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CA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22860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b="0" i="0" u="none" strike="noStrike" cap="none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b="0" i="0" u="none" strike="noStrike" cap="none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B7A647C-FDCE-4D9D-A56A-4244F9BD87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710716"/>
              </p:ext>
            </p:extLst>
          </p:nvPr>
        </p:nvGraphicFramePr>
        <p:xfrm>
          <a:off x="4829049" y="2443080"/>
          <a:ext cx="4074923" cy="345833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03833">
                  <a:extLst>
                    <a:ext uri="{9D8B030D-6E8A-4147-A177-3AD203B41FA5}">
                      <a16:colId xmlns:a16="http://schemas.microsoft.com/office/drawing/2014/main" val="927081191"/>
                    </a:ext>
                  </a:extLst>
                </a:gridCol>
                <a:gridCol w="971090">
                  <a:extLst>
                    <a:ext uri="{9D8B030D-6E8A-4147-A177-3AD203B41FA5}">
                      <a16:colId xmlns:a16="http://schemas.microsoft.com/office/drawing/2014/main" val="1008650991"/>
                    </a:ext>
                  </a:extLst>
                </a:gridCol>
              </a:tblGrid>
              <a:tr h="2167723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21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Product Profile Sheets</a:t>
                      </a:r>
                    </a:p>
                    <a:p>
                      <a:pPr marL="342900" marR="0" lvl="0" indent="-342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CA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Supports importance of taking their core product.</a:t>
                      </a:r>
                    </a:p>
                    <a:p>
                      <a:pPr marL="342900" marR="0" lvl="0" indent="-342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CA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Provides information on all our products! </a:t>
                      </a:r>
                    </a:p>
                    <a:p>
                      <a:pPr algn="l"/>
                      <a:endParaRPr lang="en-CA" sz="21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976" marR="93976" marT="46988" marB="469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CA" sz="1400"/>
                    </a:p>
                  </a:txBody>
                  <a:tcPr marL="93976" marR="93976" marT="46988" marB="469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57339379"/>
                  </a:ext>
                </a:extLst>
              </a:tr>
              <a:tr h="1290610">
                <a:tc>
                  <a:txBody>
                    <a:bodyPr/>
                    <a:lstStyle/>
                    <a:p>
                      <a:pPr algn="l"/>
                      <a:r>
                        <a:rPr lang="en-CA" sz="21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Coupons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CA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welcome gift! 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endParaRPr lang="en-CA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976" marR="93976" marT="46988" marB="469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CA" sz="1400" dirty="0"/>
                    </a:p>
                  </a:txBody>
                  <a:tcPr marL="93976" marR="93976" marT="46988" marB="469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7896005"/>
                  </a:ext>
                </a:extLst>
              </a:tr>
            </a:tbl>
          </a:graphicData>
        </a:graphic>
      </p:graphicFrame>
      <p:pic>
        <p:nvPicPr>
          <p:cNvPr id="13" name="Picture 12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8FC2BD4D-83A9-4698-973C-829498E177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466" y="366061"/>
            <a:ext cx="1390915" cy="1800000"/>
          </a:xfrm>
          <a:prstGeom prst="rect">
            <a:avLst/>
          </a:prstGeom>
        </p:spPr>
      </p:pic>
      <p:pic>
        <p:nvPicPr>
          <p:cNvPr id="15" name="Picture 1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9C89BBFF-1EDA-46D1-BC49-39966B9576D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2140">
            <a:off x="5478240" y="366061"/>
            <a:ext cx="1390921" cy="180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19B78B5-9CD1-4589-94D9-B2289AC782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D844EEA-E27C-47E4-A842-F268E64757C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4822" y="914840"/>
            <a:ext cx="724756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3383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44822" y="419101"/>
            <a:ext cx="7886700" cy="5917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endParaRPr lang="en-CA" sz="2000" dirty="0">
              <a:latin typeface="Arial" panose="020B0604020202020204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CA" sz="2000" dirty="0">
              <a:latin typeface="Arial" panose="020B0604020202020204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CA" sz="2000" dirty="0">
              <a:latin typeface="Arial" panose="020B0604020202020204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CA" sz="2000" dirty="0">
                <a:latin typeface="Arial" panose="020B0604020202020204" pitchFamily="34" charset="0"/>
                <a:cs typeface="Arial" pitchFamily="34" charset="0"/>
              </a:rPr>
              <a:t>The Health Coach carefully explains the following 4 Pillars of 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Ewyn® Service Excellence </a:t>
            </a:r>
            <a:r>
              <a:rPr lang="en-CA" sz="2000" dirty="0">
                <a:latin typeface="Arial" panose="020B0604020202020204" pitchFamily="34" charset="0"/>
                <a:cs typeface="Arial" pitchFamily="34" charset="0"/>
              </a:rPr>
              <a:t>in detail.</a:t>
            </a:r>
          </a:p>
          <a:p>
            <a:pPr marL="0" indent="0">
              <a:buNone/>
            </a:pPr>
            <a:endParaRPr lang="en-CA" sz="2000" dirty="0">
              <a:latin typeface="Arial" panose="020B0604020202020204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CA" sz="2000" dirty="0">
              <a:latin typeface="Arial" panose="020B0604020202020204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CA" sz="2000" b="1" dirty="0">
              <a:solidFill>
                <a:schemeClr val="dk1"/>
              </a:solidFill>
              <a:latin typeface="Arial" panose="020B0604020202020204" pitchFamily="34" charset="0"/>
              <a:ea typeface="Arial"/>
              <a:cs typeface="Arial" pitchFamily="34" charset="0"/>
              <a:sym typeface="Arial"/>
            </a:endParaRP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endParaRPr lang="en-CA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CA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CA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</a:pPr>
            <a:endParaRPr lang="en-CA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</a:pPr>
            <a:endParaRPr lang="en-CA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US" sz="20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 algn="ctr">
              <a:buNone/>
            </a:pPr>
            <a:endParaRPr lang="en-US"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buNone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CA" sz="23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sz="21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sz="21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3BC945C-086A-483C-BF73-48CB81A126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88227"/>
              </p:ext>
            </p:extLst>
          </p:nvPr>
        </p:nvGraphicFramePr>
        <p:xfrm>
          <a:off x="644822" y="2583324"/>
          <a:ext cx="788670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43350">
                  <a:extLst>
                    <a:ext uri="{9D8B030D-6E8A-4147-A177-3AD203B41FA5}">
                      <a16:colId xmlns:a16="http://schemas.microsoft.com/office/drawing/2014/main" val="1145793994"/>
                    </a:ext>
                  </a:extLst>
                </a:gridCol>
                <a:gridCol w="3943350">
                  <a:extLst>
                    <a:ext uri="{9D8B030D-6E8A-4147-A177-3AD203B41FA5}">
                      <a16:colId xmlns:a16="http://schemas.microsoft.com/office/drawing/2014/main" val="1838416757"/>
                    </a:ext>
                  </a:extLst>
                </a:gridCol>
              </a:tblGrid>
              <a:tr h="1658318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CA" sz="18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Ewyn® Client Studio Visits</a:t>
                      </a:r>
                      <a:r>
                        <a:rPr lang="en-CA" sz="1800" b="1" dirty="0">
                          <a:latin typeface="+mn-lt"/>
                          <a:cs typeface="Arial" panose="020B0604020202020204" pitchFamily="34" charset="0"/>
                        </a:rPr>
                        <a:t>: </a:t>
                      </a:r>
                      <a:r>
                        <a:rPr lang="en-CA" sz="1800" dirty="0">
                          <a:latin typeface="+mn-lt"/>
                          <a:cs typeface="Arial" panose="020B0604020202020204" pitchFamily="34" charset="0"/>
                        </a:rPr>
                        <a:t>Clients  visit the studio daily for the first two weeks and three visits (Monday-Wednesday-Friday) for the remainder of their program</a:t>
                      </a:r>
                    </a:p>
                    <a:p>
                      <a:endParaRPr lang="en-CA" sz="1800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2"/>
                        <a:tabLst/>
                        <a:defRPr/>
                      </a:pPr>
                      <a:r>
                        <a:rPr lang="en-CA" sz="1800" b="1" dirty="0">
                          <a:solidFill>
                            <a:srgbClr val="FF0000"/>
                          </a:solidFill>
                          <a:latin typeface="+mn-lt"/>
                        </a:rPr>
                        <a:t>Ewyn® Meal Plan</a:t>
                      </a:r>
                      <a:r>
                        <a:rPr lang="en-CA" sz="1800" dirty="0">
                          <a:latin typeface="+mn-lt"/>
                        </a:rPr>
                        <a:t>: Clients must comply to the Ewyn® Meal Plan as outlined in their</a:t>
                      </a:r>
                      <a:r>
                        <a:rPr lang="en-CA" sz="1800" dirty="0"/>
                        <a:t> </a:t>
                      </a:r>
                      <a:r>
                        <a:rPr lang="en-CA" sz="1800" dirty="0">
                          <a:latin typeface="+mn-lt"/>
                        </a:rPr>
                        <a:t>Ewyn® Program Guide</a:t>
                      </a:r>
                    </a:p>
                    <a:p>
                      <a:endParaRPr lang="en-CA" sz="1800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84255335"/>
                  </a:ext>
                </a:extLst>
              </a:tr>
              <a:tr h="1658318">
                <a:tc>
                  <a:txBody>
                    <a:bodyPr/>
                    <a:lstStyle/>
                    <a:p>
                      <a:pPr marL="342900" indent="-342900" algn="l">
                        <a:buClr>
                          <a:schemeClr val="tx1"/>
                        </a:buClr>
                        <a:buFont typeface="+mj-lt"/>
                        <a:buAutoNum type="arabicPeriod" startAt="3"/>
                      </a:pPr>
                      <a:r>
                        <a:rPr lang="en-CA" sz="1800" b="1" dirty="0">
                          <a:solidFill>
                            <a:srgbClr val="FF0000"/>
                          </a:solidFill>
                          <a:latin typeface="+mn-lt"/>
                        </a:rPr>
                        <a:t>Ewyn® Compulsory Products</a:t>
                      </a:r>
                      <a:r>
                        <a:rPr lang="en-CA" sz="1800" b="1" dirty="0">
                          <a:latin typeface="+mn-lt"/>
                        </a:rPr>
                        <a:t>: </a:t>
                      </a:r>
                      <a:r>
                        <a:rPr lang="en-CA" sz="1800" dirty="0">
                          <a:latin typeface="+mn-lt"/>
                        </a:rPr>
                        <a:t>Clients purchase and take compulsory Ewyn® products as outlined in their Ewyn® Program Guide</a:t>
                      </a:r>
                      <a:endParaRPr lang="en-CA" sz="1800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52450" indent="-457200">
                        <a:buClr>
                          <a:schemeClr val="tx1"/>
                        </a:buClr>
                        <a:buFont typeface="+mj-lt"/>
                        <a:buAutoNum type="arabicPeriod" startAt="4"/>
                      </a:pPr>
                      <a:r>
                        <a:rPr lang="en-CA" sz="1800" b="1" dirty="0">
                          <a:solidFill>
                            <a:srgbClr val="FF0000"/>
                          </a:solidFill>
                          <a:latin typeface="+mn-lt"/>
                        </a:rPr>
                        <a:t>Ewyn® Cardio Sessions</a:t>
                      </a:r>
                      <a:r>
                        <a:rPr lang="en-CA" sz="1800" b="1" dirty="0">
                          <a:latin typeface="+mn-lt"/>
                        </a:rPr>
                        <a:t>: </a:t>
                      </a:r>
                      <a:r>
                        <a:rPr lang="en-CA" sz="1800" dirty="0">
                          <a:latin typeface="+mn-lt"/>
                        </a:rPr>
                        <a:t>Clients must complete 3 or 4, 30 to 40 minute Ewyn® approved cardio sessions each week. </a:t>
                      </a:r>
                      <a:endParaRPr lang="en-CA" sz="1800" b="1" dirty="0">
                        <a:latin typeface="+mn-lt"/>
                      </a:endParaRPr>
                    </a:p>
                    <a:p>
                      <a:pPr marL="95250" indent="0">
                        <a:buNone/>
                      </a:pPr>
                      <a:endParaRPr lang="en-CA" sz="1800" dirty="0">
                        <a:latin typeface="+mn-lt"/>
                      </a:endParaRPr>
                    </a:p>
                    <a:p>
                      <a:endParaRPr lang="en-CA" sz="1800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57749040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9EA0C923-7366-46AD-B6EF-93532FB14F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5BBC61E-5098-477A-A365-D3E4AD11B6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822" y="914840"/>
            <a:ext cx="724756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0989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12478" y="1413721"/>
            <a:ext cx="7886700" cy="4652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2286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100"/>
              <a:buNone/>
            </a:pPr>
            <a:endParaRPr lang="en-CA" sz="2000" b="1" dirty="0">
              <a:solidFill>
                <a:srgbClr val="FF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457200" indent="-2286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100"/>
              <a:buNone/>
            </a:pPr>
            <a:r>
              <a:rPr lang="en-CA" sz="2000" b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Client Questions</a:t>
            </a:r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 </a:t>
            </a:r>
            <a:r>
              <a:rPr lang="en-CA" sz="20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Ask the client if they have any questions, make</a:t>
            </a:r>
          </a:p>
          <a:p>
            <a:pPr marL="457200" indent="-2286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100"/>
              <a:buNone/>
            </a:pPr>
            <a:r>
              <a:rPr lang="en-CA" sz="20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sure they are confident in the information you have reviewed and</a:t>
            </a:r>
          </a:p>
          <a:p>
            <a:pPr marL="457200" indent="-2286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100"/>
              <a:buNone/>
            </a:pPr>
            <a:r>
              <a:rPr lang="en-CA" sz="20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excited to get started on their plan! </a:t>
            </a:r>
          </a:p>
          <a:p>
            <a:pPr marL="457200" indent="-2286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100"/>
              <a:buNone/>
            </a:pPr>
            <a:endParaRPr lang="en-CA" sz="2000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457200" lvl="0" indent="-2286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100"/>
              <a:buNone/>
            </a:pPr>
            <a:r>
              <a:rPr lang="en-CA" sz="2000" b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Client Before Photo:</a:t>
            </a:r>
            <a:r>
              <a:rPr lang="en-CA" sz="2400" b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CA" sz="20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Let the client know you need a before photo to capture the start of their journey! Measurement day is a great day to get a updated photo to track their success.</a:t>
            </a:r>
            <a:endParaRPr lang="en-CA" sz="1800" b="1" i="1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1143000" lvl="2" indent="-2286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100"/>
              <a:buNone/>
            </a:pPr>
            <a:endParaRPr lang="en-CA" sz="1800" b="1" i="1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1143000" lvl="2" indent="-2286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100"/>
              <a:buNone/>
            </a:pPr>
            <a:endParaRPr lang="en-CA" sz="1800" b="1" i="1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457200" indent="-22860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100"/>
              <a:buNone/>
            </a:pPr>
            <a:endParaRPr lang="en-CA" sz="2000" b="1" i="1" dirty="0">
              <a:solidFill>
                <a:srgbClr val="FF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457200" indent="-22860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100"/>
              <a:buNone/>
            </a:pPr>
            <a:r>
              <a:rPr lang="en-CA" sz="2000" b="1" i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Walk the client to the door and thank them for joining, remind them one last time when you will see them next! </a:t>
            </a:r>
            <a:endParaRPr lang="en-CA" sz="2400" b="1" i="1" dirty="0">
              <a:solidFill>
                <a:srgbClr val="FF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F07EFB-3157-453B-8B46-78BF61E8E4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1D664D-DB19-42E7-B78B-F674652F7C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822" y="914840"/>
            <a:ext cx="724756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654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28650" y="1102518"/>
            <a:ext cx="7886700" cy="4652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2" indent="-228600">
              <a:spcBef>
                <a:spcPts val="0"/>
              </a:spcBef>
              <a:buSzPts val="2100"/>
              <a:buNone/>
            </a:pPr>
            <a:r>
              <a:rPr lang="en-CA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 File </a:t>
            </a:r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-CA" sz="20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The client file must be completed immediately. The following steps</a:t>
            </a:r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-CA" sz="20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must be followed when preparing the new file.</a:t>
            </a:r>
          </a:p>
          <a:p>
            <a: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sz="1400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685800" marR="0" lvl="0" indent="-457200" algn="l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+mj-lt"/>
              <a:buAutoNum type="arabicPeriod"/>
            </a:pPr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Put the clients name on the folder.</a:t>
            </a:r>
          </a:p>
          <a:p>
            <a:pPr marL="685800" marR="0" lvl="0" indent="-457200" algn="l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+mj-lt"/>
              <a:buAutoNum type="arabicPeriod"/>
            </a:pPr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Fill in all fields on the service summary.</a:t>
            </a:r>
          </a:p>
          <a:p>
            <a:pPr marL="685800" marR="0" lvl="0" indent="-457200" algn="l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+mj-lt"/>
              <a:buAutoNum type="arabicPeriod"/>
            </a:pPr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Fill in the projected product purchase dates.</a:t>
            </a:r>
          </a:p>
          <a:p>
            <a:pPr marL="685800" marR="0" lvl="0" indent="-457200" algn="l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+mj-lt"/>
              <a:buAutoNum type="arabicPeriod"/>
            </a:pPr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Check to see if the Client Health History is signed by the Health Coach, if not complete it!</a:t>
            </a:r>
          </a:p>
          <a:p>
            <a:pPr marL="685800" marR="0" lvl="0" indent="-457200" algn="l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+mj-lt"/>
              <a:buAutoNum type="arabicPeriod"/>
            </a:pPr>
            <a:r>
              <a:rPr lang="en-CA" sz="2000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Write the first entry on the Attendance Record. </a:t>
            </a:r>
          </a:p>
          <a:p>
            <a:pPr marL="228600" marR="0" lvl="0" indent="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endParaRPr lang="en-CA" sz="2000" b="1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sz="2000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6A6B8C-1195-49CC-A5CF-78E77ECC52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710E495-509F-45F7-845A-E2067B28EE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822" y="914840"/>
            <a:ext cx="724756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3454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:a16="http://schemas.microsoft.com/office/drawing/2014/main" id="{C95B82D5-A8BB-45BF-BED8-C7B2068921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77006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ounded Rectangle 9">
            <a:extLst>
              <a:ext uri="{FF2B5EF4-FFF2-40B4-BE49-F238E27FC236}">
                <a16:creationId xmlns:a16="http://schemas.microsoft.com/office/drawing/2014/main" id="{296C61EC-FBF4-4216-BE67-6C864D30A0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474" y="484632"/>
            <a:ext cx="275005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 descr="Folder">
            <a:extLst>
              <a:ext uri="{FF2B5EF4-FFF2-40B4-BE49-F238E27FC236}">
                <a16:creationId xmlns:a16="http://schemas.microsoft.com/office/drawing/2014/main" id="{D5B35E7F-03AA-4270-823B-FB116F7799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5637" y="2219226"/>
            <a:ext cx="2269998" cy="2269998"/>
          </a:xfrm>
          <a:prstGeom prst="rect">
            <a:avLst/>
          </a:prstGeom>
          <a:effectLst/>
        </p:spPr>
      </p:pic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3840480" y="1280709"/>
            <a:ext cx="4817136" cy="4785975"/>
          </a:xfrm>
          <a:prstGeom prst="rect">
            <a:avLst/>
          </a:prstGeom>
        </p:spPr>
        <p:txBody>
          <a:bodyPr spcFirstLastPara="1" lIns="91425" tIns="91425" rIns="91425" bIns="91425" anchorCtr="0">
            <a:normAutofit/>
          </a:bodyPr>
          <a:lstStyle/>
          <a:p>
            <a:pPr marL="0" indent="0">
              <a:buNone/>
            </a:pPr>
            <a:endParaRPr lang="en-CA" sz="1600" b="0" i="0" u="none" strike="noStrike" cap="none" dirty="0"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indent="0">
              <a:buNone/>
            </a:pPr>
            <a:r>
              <a:rPr lang="en-CA" sz="2000" i="1" dirty="0">
                <a:latin typeface="Arial" panose="020B0604020202020204" pitchFamily="34" charset="0"/>
                <a:cs typeface="Arial" panose="020B0604020202020204" pitchFamily="34" charset="0"/>
              </a:rPr>
              <a:t>Suzy has joined to lose 50 lbs in time for her wedding in August 2018. W/L 1 explained, starting measurements taken. One last BIG meal tonight and then starting tomorrow. Suzy is worried that meal 2 will be difficult due to her work schedule. Recommended 242GO Bars. Will pick some up when she visits tomorrow. Very excited to get started. </a:t>
            </a:r>
          </a:p>
          <a:p>
            <a:pPr marL="0" indent="0">
              <a:buNone/>
            </a:pPr>
            <a:r>
              <a:rPr lang="en-CA" sz="2000" i="1" dirty="0">
                <a:latin typeface="Arial" panose="020B0604020202020204" pitchFamily="34" charset="0"/>
                <a:cs typeface="Arial" panose="020B0604020202020204" pitchFamily="34" charset="0"/>
              </a:rPr>
              <a:t>HC</a:t>
            </a:r>
          </a:p>
          <a:p>
            <a:pPr marL="0" indent="0">
              <a:buNone/>
            </a:pPr>
            <a:endParaRPr lang="en-CA" sz="22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22860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sz="1600" b="0" i="0" u="none" strike="noStrike" cap="none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400B871-A661-4F75-B74F-374FC41602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99F3AF4-B2F6-416C-9D60-59841393D5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40480" y="416709"/>
            <a:ext cx="724756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0893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46420" y="0"/>
            <a:ext cx="3490722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E0BB17B2-37B9-4A90-B0AF-E7D8CF5AA8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" y="2258589"/>
            <a:ext cx="4688077" cy="217995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130291" y="2258589"/>
            <a:ext cx="2522980" cy="3415622"/>
          </a:xfrm>
        </p:spPr>
        <p:txBody>
          <a:bodyPr>
            <a:normAutofit/>
          </a:bodyPr>
          <a:lstStyle/>
          <a:p>
            <a:pPr marL="95250" indent="0" algn="ctr">
              <a:buNone/>
            </a:pPr>
            <a:r>
              <a:rPr lang="en-CA" sz="3200" dirty="0">
                <a:solidFill>
                  <a:schemeClr val="bg1"/>
                </a:solidFill>
                <a:latin typeface="+mn-lt"/>
              </a:rPr>
              <a:t>Module Complete</a:t>
            </a:r>
            <a:endParaRPr lang="en-CA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931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4F74D28C-3268-4E35-8EE1-D92CB4A85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629586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58D44E42-C462-4105-BC86-FE75B4E3C4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518115" cy="6858000"/>
          </a:xfrm>
          <a:custGeom>
            <a:avLst/>
            <a:gdLst>
              <a:gd name="connsiteX0" fmla="*/ 70374 w 6024154"/>
              <a:gd name="connsiteY0" fmla="*/ 0 h 6858000"/>
              <a:gd name="connsiteX1" fmla="*/ 6024154 w 6024154"/>
              <a:gd name="connsiteY1" fmla="*/ 0 h 6858000"/>
              <a:gd name="connsiteX2" fmla="*/ 6024154 w 6024154"/>
              <a:gd name="connsiteY2" fmla="*/ 6858000 h 6858000"/>
              <a:gd name="connsiteX3" fmla="*/ 3587167 w 6024154"/>
              <a:gd name="connsiteY3" fmla="*/ 6858000 h 6858000"/>
              <a:gd name="connsiteX4" fmla="*/ 3474220 w 6024154"/>
              <a:gd name="connsiteY4" fmla="*/ 6800152 h 6858000"/>
              <a:gd name="connsiteX5" fmla="*/ 0 w 6024154"/>
              <a:gd name="connsiteY5" fmla="*/ 962844 h 6858000"/>
              <a:gd name="connsiteX6" fmla="*/ 34274 w 6024154"/>
              <a:gd name="connsiteY6" fmla="*/ 28409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70374" y="0"/>
                </a:moveTo>
                <a:lnTo>
                  <a:pt x="6024154" y="0"/>
                </a:lnTo>
                <a:lnTo>
                  <a:pt x="6024154" y="6858000"/>
                </a:lnTo>
                <a:lnTo>
                  <a:pt x="3587167" y="6858000"/>
                </a:lnTo>
                <a:lnTo>
                  <a:pt x="3474220" y="6800152"/>
                </a:lnTo>
                <a:cubicBezTo>
                  <a:pt x="1404818" y="5675986"/>
                  <a:pt x="0" y="3483472"/>
                  <a:pt x="0" y="962844"/>
                </a:cubicBezTo>
                <a:cubicBezTo>
                  <a:pt x="0" y="733696"/>
                  <a:pt x="11610" y="507260"/>
                  <a:pt x="34274" y="28409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4823012" y="480447"/>
            <a:ext cx="3907192" cy="6098250"/>
          </a:xfrm>
          <a:prstGeom prst="rect">
            <a:avLst/>
          </a:prstGeom>
        </p:spPr>
        <p:txBody>
          <a:bodyPr spcFirstLastPara="1" lIns="91425" tIns="91425" rIns="91425" bIns="91425" anchor="t" anchorCtr="0">
            <a:normAutofit fontScale="92500" lnSpcReduction="10000"/>
          </a:bodyPr>
          <a:lstStyle/>
          <a:p>
            <a:pPr marL="95250" marR="0" lvl="0" indent="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sz="1000" b="0" i="0" u="none" strike="noStrike" cap="none" dirty="0"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-CA" sz="2200" b="1" i="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CONGRATULATIONS</a:t>
            </a:r>
            <a:r>
              <a:rPr lang="en-CA" sz="2200" b="1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!</a:t>
            </a:r>
            <a:r>
              <a:rPr lang="en-CA" sz="2200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-CA" sz="2200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Y</a:t>
            </a:r>
            <a:r>
              <a:rPr lang="en-CA" sz="2200" b="0" i="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ou enrolled a new client! </a:t>
            </a:r>
            <a:r>
              <a:rPr lang="en-CA" sz="2200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The decision to enroll is not always an easy one! The n</a:t>
            </a:r>
            <a:r>
              <a:rPr lang="en-CA" sz="2200" b="0" i="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ew client should leave the studio with an</a:t>
            </a:r>
            <a:r>
              <a:rPr lang="en-CA" sz="2200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CA" sz="2200" b="0" i="0" u="none" strike="noStrike" cap="none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opinion that the decision was right for them! </a:t>
            </a:r>
          </a:p>
          <a:p>
            <a:pPr marL="95250" lvl="0" indent="0">
              <a:buClr>
                <a:schemeClr val="dk1"/>
              </a:buClr>
              <a:buSzPts val="2100"/>
              <a:buNone/>
            </a:pPr>
            <a:endParaRPr lang="en-CA" sz="2200" dirty="0">
              <a:solidFill>
                <a:schemeClr val="tx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95250" lvl="0" indent="0">
              <a:buClr>
                <a:schemeClr val="dk1"/>
              </a:buClr>
              <a:buSzPts val="2100"/>
              <a:buNone/>
            </a:pPr>
            <a:r>
              <a:rPr lang="en-CA" sz="2200" b="1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RETENTION! </a:t>
            </a:r>
            <a:r>
              <a:rPr lang="en-CA" sz="2200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Now that you have signed your client up, the goal Is results &amp; retention!  You can do so by following the </a:t>
            </a:r>
          </a:p>
          <a:p>
            <a:pPr marL="95250" lvl="0" indent="0">
              <a:buClr>
                <a:schemeClr val="dk1"/>
              </a:buClr>
              <a:buSzPts val="2100"/>
              <a:buNone/>
            </a:pPr>
            <a:endParaRPr lang="en-CA" sz="2200" dirty="0">
              <a:solidFill>
                <a:schemeClr val="tx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95250" lvl="0" indent="0">
              <a:buClr>
                <a:schemeClr val="dk1"/>
              </a:buClr>
              <a:buSzPts val="2100"/>
              <a:buNone/>
            </a:pPr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Ewyn® </a:t>
            </a:r>
            <a:r>
              <a:rPr lang="en-CA" sz="2200" b="1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4 pillars of success</a:t>
            </a:r>
          </a:p>
          <a:p>
            <a:pPr marL="552450" lvl="0" indent="-457200">
              <a:buClr>
                <a:schemeClr val="dk1"/>
              </a:buClr>
              <a:buSzPts val="2100"/>
              <a:buNone/>
            </a:pPr>
            <a:endParaRPr lang="en-CA" sz="2200" dirty="0">
              <a:solidFill>
                <a:schemeClr val="tx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552450" lvl="0" indent="-457200">
              <a:buClr>
                <a:schemeClr val="dk1"/>
              </a:buClr>
              <a:buSzPts val="2100"/>
              <a:buNone/>
            </a:pPr>
            <a:r>
              <a:rPr lang="en-CA" sz="2200" b="1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Make sure they are excited,</a:t>
            </a:r>
          </a:p>
          <a:p>
            <a:pPr marL="552450" lvl="0" indent="-457200">
              <a:buClr>
                <a:schemeClr val="dk1"/>
              </a:buClr>
              <a:buSzPts val="2100"/>
              <a:buNone/>
            </a:pPr>
            <a:r>
              <a:rPr lang="en-CA" sz="2200" b="1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so they don’t second guess</a:t>
            </a:r>
          </a:p>
          <a:p>
            <a:pPr marL="552450" lvl="0" indent="-457200">
              <a:buClr>
                <a:schemeClr val="dk1"/>
              </a:buClr>
              <a:buSzPts val="2100"/>
              <a:buNone/>
            </a:pPr>
            <a:r>
              <a:rPr lang="en-CA" sz="2200" b="1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their decision to join! </a:t>
            </a:r>
            <a:endParaRPr lang="en-CA" sz="2200" b="1" i="0" u="none" strike="noStrike" cap="none" dirty="0">
              <a:solidFill>
                <a:schemeClr val="tx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457200" marR="0" lvl="0" indent="-228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sz="1000" b="0" i="0" u="none" strike="noStrike" cap="none" dirty="0"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457200" marR="0" lvl="0" indent="-22860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sz="1000" dirty="0"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E4DBD96-94E4-43A7-9635-CBF9BDFDD0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8697"/>
            <a:ext cx="1148603" cy="54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5EF6CDD-FC1E-45C0-8698-1440E1D126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721223"/>
            <a:ext cx="4080195" cy="2528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6572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28650" y="1102518"/>
            <a:ext cx="7886700" cy="4652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2" indent="-228600">
              <a:spcBef>
                <a:spcPts val="0"/>
              </a:spcBef>
              <a:buSzPts val="2100"/>
              <a:buNone/>
            </a:pPr>
            <a:r>
              <a:rPr lang="en-CA" sz="2000" b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Enrollment Goals:</a:t>
            </a:r>
          </a:p>
          <a:p>
            <a:pPr marL="457200" lvl="0" indent="-228600">
              <a:spcBef>
                <a:spcPts val="0"/>
              </a:spcBef>
              <a:buClr>
                <a:schemeClr val="dk1"/>
              </a:buClr>
              <a:buSzPts val="2100"/>
              <a:buNone/>
            </a:pPr>
            <a:endParaRPr lang="en-CA" sz="2000" b="0" i="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457200" lvl="0" indent="-228600">
              <a:spcBef>
                <a:spcPts val="0"/>
              </a:spcBef>
              <a:buClr>
                <a:schemeClr val="dk1"/>
              </a:buClr>
              <a:buSzPts val="2100"/>
              <a:buNone/>
            </a:pPr>
            <a:r>
              <a:rPr lang="en-CA" sz="20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During the enrollment the new client must be explained the</a:t>
            </a:r>
          </a:p>
          <a:p>
            <a:pPr marL="457200" lvl="0" indent="-228600">
              <a:spcBef>
                <a:spcPts val="0"/>
              </a:spcBef>
              <a:buClr>
                <a:schemeClr val="dk1"/>
              </a:buClr>
              <a:buSzPts val="2100"/>
              <a:buNone/>
            </a:pPr>
            <a:r>
              <a:rPr lang="en-CA" sz="20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4 Pillars of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Ewyn® Service Excellence. </a:t>
            </a:r>
            <a:r>
              <a:rPr lang="en-US" sz="2000" b="1" i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(Coaching For Success)</a:t>
            </a:r>
          </a:p>
          <a:p>
            <a:pPr marL="457200" lvl="0" indent="-228600">
              <a:spcBef>
                <a:spcPts val="0"/>
              </a:spcBef>
              <a:buClr>
                <a:schemeClr val="dk1"/>
              </a:buClr>
              <a:buSzPts val="2100"/>
              <a:buNone/>
            </a:pPr>
            <a:endParaRPr lang="en-CA" sz="1600" b="0" i="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1238250" lvl="2" indent="-457200">
              <a:lnSpc>
                <a:spcPct val="100000"/>
              </a:lnSpc>
              <a:buClr>
                <a:schemeClr val="dk1"/>
              </a:buClr>
              <a:buSzPts val="2100"/>
            </a:pP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Ewyn® Client Studio Visits</a:t>
            </a:r>
            <a:endParaRPr lang="en-CA" sz="2000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38250" lvl="2" indent="-457200">
              <a:lnSpc>
                <a:spcPct val="100000"/>
              </a:lnSpc>
              <a:buClr>
                <a:schemeClr val="dk1"/>
              </a:buClr>
              <a:buSzPts val="2100"/>
            </a:pP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Ewyn® Meal Plan</a:t>
            </a:r>
            <a:endParaRPr lang="en-CA" sz="2000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38250" lvl="2" indent="-457200">
              <a:lnSpc>
                <a:spcPct val="100000"/>
              </a:lnSpc>
              <a:buClr>
                <a:schemeClr val="dk1"/>
              </a:buClr>
              <a:buSzPts val="2100"/>
            </a:pP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Ewyn® Compulsory Products</a:t>
            </a:r>
            <a:endParaRPr lang="en-CA" sz="2000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38250" lvl="2" indent="-457200">
              <a:lnSpc>
                <a:spcPct val="100000"/>
              </a:lnSpc>
              <a:buClr>
                <a:schemeClr val="dk1"/>
              </a:buClr>
              <a:buSzPts val="2100"/>
            </a:pP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Ewyn® Cardio Sessions</a:t>
            </a:r>
            <a:endParaRPr lang="en-CA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lnSpc>
                <a:spcPct val="100000"/>
              </a:lnSpc>
              <a:buClr>
                <a:schemeClr val="dk1"/>
              </a:buClr>
              <a:buSzPts val="2100"/>
              <a:buNone/>
            </a:pP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lnSpc>
                <a:spcPct val="100000"/>
              </a:lnSpc>
              <a:buClr>
                <a:schemeClr val="dk1"/>
              </a:buClr>
              <a:buSzPts val="2100"/>
              <a:buNone/>
            </a:pPr>
            <a:r>
              <a:rPr lang="en-CA" sz="2000" b="1" i="1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The new client </a:t>
            </a:r>
            <a:r>
              <a:rPr lang="en-CA" sz="2000" b="1" i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should k</a:t>
            </a:r>
            <a:r>
              <a:rPr lang="en-CA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now how to contact the studio!</a:t>
            </a:r>
          </a:p>
          <a:p>
            <a:pPr marL="95250" indent="0">
              <a:lnSpc>
                <a:spcPct val="100000"/>
              </a:lnSpc>
              <a:buClr>
                <a:schemeClr val="dk1"/>
              </a:buClr>
              <a:buSzPts val="2100"/>
              <a:buNone/>
            </a:pPr>
            <a:endParaRPr lang="en-CA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23950" lvl="2" indent="-342900">
              <a:lnSpc>
                <a:spcPct val="100000"/>
              </a:lnSpc>
              <a:buClr>
                <a:schemeClr val="dk1"/>
              </a:buClr>
              <a:buSzPts val="2100"/>
            </a:pPr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 Number &amp; Studio Email</a:t>
            </a:r>
          </a:p>
          <a:p>
            <a:pPr marL="1123950" lvl="2" indent="-342900">
              <a:lnSpc>
                <a:spcPct val="100000"/>
              </a:lnSpc>
              <a:buClr>
                <a:schemeClr val="dk1"/>
              </a:buClr>
              <a:buSzPts val="2100"/>
            </a:pPr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Studio Social Media </a:t>
            </a:r>
          </a:p>
          <a:p>
            <a:pPr marL="781050" lvl="2" indent="0">
              <a:lnSpc>
                <a:spcPct val="100000"/>
              </a:lnSpc>
              <a:buClr>
                <a:schemeClr val="dk1"/>
              </a:buClr>
              <a:buSzPts val="2100"/>
              <a:buNone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sz="2000" b="0" i="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AA7AA2-4238-4BBD-BB1A-A2139D26EE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4D55CB-3C34-4EA8-B3FE-6151CC6504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822" y="914840"/>
            <a:ext cx="724756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999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28650" y="1102518"/>
            <a:ext cx="7886700" cy="4652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2" indent="0">
              <a:lnSpc>
                <a:spcPct val="100000"/>
              </a:lnSpc>
              <a:buNone/>
            </a:pPr>
            <a:r>
              <a:rPr lang="en-CA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Studio Staff </a:t>
            </a:r>
          </a:p>
          <a:p>
            <a:pPr marL="0" indent="0">
              <a:lnSpc>
                <a:spcPct val="100000"/>
              </a:lnSpc>
              <a:buNone/>
            </a:pPr>
            <a:endParaRPr lang="en-CA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CA" sz="20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The new client will now be introduced to all the Health Coaches in the studio. This best practice will help the new client feel more comfortable with the studio team! </a:t>
            </a:r>
          </a:p>
          <a:p>
            <a:pPr marL="0" indent="0">
              <a:buNone/>
            </a:pPr>
            <a:endParaRPr lang="en-CA" sz="2000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indent="0">
              <a:buNone/>
            </a:pPr>
            <a:r>
              <a:rPr lang="en-CA" sz="20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It will also ease the client as a different Health Coach will be joining   the enrollment of the new client. </a:t>
            </a:r>
          </a:p>
          <a:p>
            <a:pPr marL="0" indent="0">
              <a:buNone/>
            </a:pPr>
            <a:endParaRPr lang="en-CA" sz="2000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indent="0">
              <a:buNone/>
            </a:pPr>
            <a:r>
              <a:rPr lang="en-CA" sz="20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This team work will allow the first Health Coach who performed the consultation to complete the sale while the new client learns about their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Ewyn® program.</a:t>
            </a:r>
            <a:endParaRPr lang="en-CA" sz="2000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indent="0">
              <a:buNone/>
            </a:pPr>
            <a:endParaRPr lang="en-CA" sz="2000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indent="0">
              <a:buNone/>
            </a:pPr>
            <a:endParaRPr lang="en-CA" sz="2000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indent="0">
              <a:buNone/>
            </a:pPr>
            <a:endParaRPr lang="en-CA" sz="2000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sz="21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B2939F-EB05-4806-B6C6-D30D74A070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38A105A-7E5E-4E4C-B2ED-8198D7BBAE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822" y="914840"/>
            <a:ext cx="724756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68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Rectangle 95">
            <a:extLst>
              <a:ext uri="{FF2B5EF4-FFF2-40B4-BE49-F238E27FC236}">
                <a16:creationId xmlns:a16="http://schemas.microsoft.com/office/drawing/2014/main" id="{F64F6814-96D5-4463-898E-405CC0C401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52662" y="321176"/>
            <a:ext cx="5380685" cy="5896743"/>
          </a:xfrm>
          <a:prstGeom prst="rect">
            <a:avLst/>
          </a:prstGeom>
          <a:solidFill>
            <a:schemeClr val="tx1">
              <a:alpha val="15000"/>
            </a:schemeClr>
          </a:solidFill>
          <a:ln w="127000" cap="sq" cmpd="thinThick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16136" y="1238840"/>
            <a:ext cx="4653738" cy="4827844"/>
          </a:xfrm>
          <a:prstGeom prst="rect">
            <a:avLst/>
          </a:prstGeom>
        </p:spPr>
        <p:txBody>
          <a:bodyPr spcFirstLastPara="1" lIns="91425" tIns="91425" rIns="91425" bIns="91425" anchorCtr="0">
            <a:normAutofit/>
          </a:bodyPr>
          <a:lstStyle/>
          <a:p>
            <a:pPr marL="0" indent="0">
              <a:buNone/>
            </a:pPr>
            <a:endParaRPr lang="en-CA" sz="1300" b="0" i="0" u="none" strike="noStrike" cap="none" dirty="0"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indent="0">
              <a:buNone/>
            </a:pPr>
            <a:r>
              <a:rPr lang="en-CA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The new client will now be introduced to the second Health Coach who will provide the following services. </a:t>
            </a:r>
          </a:p>
          <a:p>
            <a:pPr marL="0" indent="0">
              <a:buNone/>
            </a:pPr>
            <a:endParaRPr lang="en-CA" sz="2200" dirty="0"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lvl="1"/>
            <a:r>
              <a:rPr lang="en-CA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Review the Orientation Folder</a:t>
            </a:r>
          </a:p>
          <a:p>
            <a:pPr lvl="1"/>
            <a:r>
              <a:rPr lang="en-CA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Review the Starter Pack </a:t>
            </a: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28700" lvl="3" indent="0">
              <a:buNone/>
            </a:pPr>
            <a:endParaRPr lang="en-CA" sz="2200" dirty="0"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indent="-342900" algn="ctr">
              <a:buNone/>
            </a:pPr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The new client must pay for their plan before you review the Program Orientation Folder. The Health Coach will bring into the room the </a:t>
            </a:r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debit/credit machine. </a:t>
            </a:r>
            <a:endParaRPr lang="en-CA" sz="2000" b="0" i="0" u="none" strike="noStrike" cap="none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0" indent="0">
              <a:buNone/>
            </a:pPr>
            <a:endParaRPr lang="en-CA" sz="2200" b="0" i="0" u="none" strike="noStrike" cap="none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sz="1300" b="0" i="0" u="none" strike="noStrike" cap="none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Picture 8" descr="A close up of text on a black background&#10;&#10;Description generated with high confidence">
            <a:extLst>
              <a:ext uri="{FF2B5EF4-FFF2-40B4-BE49-F238E27FC236}">
                <a16:creationId xmlns:a16="http://schemas.microsoft.com/office/drawing/2014/main" id="{9177A008-9265-4942-AB2F-DE40EC58DE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2464" r="3" b="9291"/>
          <a:stretch/>
        </p:blipFill>
        <p:spPr>
          <a:xfrm>
            <a:off x="5872163" y="306909"/>
            <a:ext cx="3031807" cy="2286000"/>
          </a:xfrm>
          <a:prstGeom prst="rect">
            <a:avLst/>
          </a:prstGeom>
        </p:spPr>
      </p:pic>
      <p:pic>
        <p:nvPicPr>
          <p:cNvPr id="6" name="Picture 5" descr="A picture containing table, indoor, bottle, wall&#10;&#10;Description generated with very high confidence">
            <a:extLst>
              <a:ext uri="{FF2B5EF4-FFF2-40B4-BE49-F238E27FC236}">
                <a16:creationId xmlns:a16="http://schemas.microsoft.com/office/drawing/2014/main" id="{F04DAE72-62A7-4DBE-9B5E-DF2E7450118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0893" b="5271"/>
          <a:stretch/>
        </p:blipFill>
        <p:spPr>
          <a:xfrm>
            <a:off x="5872163" y="2828925"/>
            <a:ext cx="3031807" cy="33889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C02AF86-1E7E-47FC-8F63-2A6D38FB0D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070B08E-E4F0-4B06-B822-CE09916C99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136" y="590840"/>
            <a:ext cx="724756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23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:a16="http://schemas.microsoft.com/office/drawing/2014/main" id="{C95B82D5-A8BB-45BF-BED8-C7B2068921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77006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ounded Rectangle 9">
            <a:extLst>
              <a:ext uri="{FF2B5EF4-FFF2-40B4-BE49-F238E27FC236}">
                <a16:creationId xmlns:a16="http://schemas.microsoft.com/office/drawing/2014/main" id="{296C61EC-FBF4-4216-BE67-6C864D30A0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474" y="484632"/>
            <a:ext cx="275005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 descr="Folder">
            <a:extLst>
              <a:ext uri="{FF2B5EF4-FFF2-40B4-BE49-F238E27FC236}">
                <a16:creationId xmlns:a16="http://schemas.microsoft.com/office/drawing/2014/main" id="{D5B35E7F-03AA-4270-823B-FB116F7799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5637" y="2219226"/>
            <a:ext cx="2269998" cy="2269998"/>
          </a:xfrm>
          <a:prstGeom prst="rect">
            <a:avLst/>
          </a:prstGeom>
          <a:effectLst/>
        </p:spPr>
      </p:pic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3840480" y="1280709"/>
            <a:ext cx="4817136" cy="4785975"/>
          </a:xfrm>
          <a:prstGeom prst="rect">
            <a:avLst/>
          </a:prstGeom>
        </p:spPr>
        <p:txBody>
          <a:bodyPr spcFirstLastPara="1" lIns="91425" tIns="91425" rIns="91425" bIns="91425" anchorCtr="0">
            <a:normAutofit/>
          </a:bodyPr>
          <a:lstStyle/>
          <a:p>
            <a:pPr marL="0" indent="0">
              <a:buNone/>
            </a:pPr>
            <a:endParaRPr lang="en-CA" sz="1600" b="0" i="0" u="none" strike="noStrike" cap="none" dirty="0"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indent="0">
              <a:buNone/>
            </a:pPr>
            <a:r>
              <a:rPr lang="en-CA" sz="2000" dirty="0">
                <a:latin typeface="Arial" panose="020B0604020202020204" pitchFamily="34" charset="0"/>
                <a:cs typeface="Arial" panose="020B0604020202020204" pitchFamily="34" charset="0"/>
              </a:rPr>
              <a:t>The first Health Coach completes the sales transaction then leaves the room to complete the </a:t>
            </a:r>
            <a:r>
              <a:rPr lang="en-CA" sz="2000" b="1" dirty="0">
                <a:latin typeface="Arial" panose="020B0604020202020204" pitchFamily="34" charset="0"/>
                <a:cs typeface="Arial" panose="020B0604020202020204" pitchFamily="34" charset="0"/>
              </a:rPr>
              <a:t>Weight Loss Service Plan Outline</a:t>
            </a:r>
            <a:endParaRPr lang="en-CA" sz="20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CA" sz="22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/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studio copy is to be placed securely in the clients file.</a:t>
            </a:r>
          </a:p>
          <a:p>
            <a:pPr lvl="3"/>
            <a:endParaRPr lang="en-CA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/>
            <a:r>
              <a:rPr lang="en-CA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Weight Loss Service Plan is to be reviewed and signed by the client; they are  given a copy.</a:t>
            </a:r>
          </a:p>
          <a:p>
            <a:pPr lvl="3"/>
            <a:endParaRPr lang="en-CA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/>
            <a:endParaRPr lang="en-CA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CA" sz="2200" dirty="0"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indent="0">
              <a:buNone/>
            </a:pPr>
            <a:endParaRPr lang="en-CA" sz="22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22860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sz="1600" b="0" i="0" u="none" strike="noStrike" cap="none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400B871-A661-4F75-B74F-374FC41602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99F3AF4-B2F6-416C-9D60-59841393D5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40480" y="416709"/>
            <a:ext cx="724756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649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:a16="http://schemas.microsoft.com/office/drawing/2014/main" id="{1E2E0AFE-704B-4CB8-AB9D-D447278759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52662" y="321176"/>
            <a:ext cx="4319338" cy="5896743"/>
          </a:xfrm>
          <a:prstGeom prst="rect">
            <a:avLst/>
          </a:prstGeom>
          <a:solidFill>
            <a:schemeClr val="tx1">
              <a:alpha val="15000"/>
            </a:schemeClr>
          </a:solidFill>
          <a:ln w="127000" cap="sq" cmpd="thinThick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464695" y="2121762"/>
            <a:ext cx="3835311" cy="3626917"/>
          </a:xfrm>
          <a:prstGeom prst="rect">
            <a:avLst/>
          </a:prstGeom>
        </p:spPr>
        <p:txBody>
          <a:bodyPr spcFirstLastPara="1" lIns="91425" tIns="91425" rIns="91425" bIns="91425" anchorCtr="0">
            <a:normAutofit/>
          </a:bodyPr>
          <a:lstStyle/>
          <a:p>
            <a:pPr marL="0" indent="0">
              <a:buNone/>
            </a:pPr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The new client will receive their </a:t>
            </a:r>
            <a:r>
              <a:rPr lang="en-US" sz="2400" dirty="0">
                <a:latin typeface="Arial"/>
                <a:ea typeface="Arial"/>
                <a:cs typeface="Arial"/>
                <a:sym typeface="Arial"/>
              </a:rPr>
              <a:t>Ewyn® Orientation Folder. This  folder contains the following information:</a:t>
            </a:r>
          </a:p>
          <a:p>
            <a:pPr marL="0" indent="0">
              <a:buNone/>
            </a:pPr>
            <a:endParaRPr lang="en-US" b="1" dirty="0"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buNone/>
            </a:pPr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buNone/>
            </a:pPr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CA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22860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b="0" i="0" u="none" strike="noStrike" cap="none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b="0" i="0" u="none" strike="noStrike" cap="none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3" descr="A close up of text on a black background&#10;&#10;Description generated with high confidence">
            <a:extLst>
              <a:ext uri="{FF2B5EF4-FFF2-40B4-BE49-F238E27FC236}">
                <a16:creationId xmlns:a16="http://schemas.microsoft.com/office/drawing/2014/main" id="{7A2C244B-E8A4-4C77-946C-3A9C6553EE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456" y="321176"/>
            <a:ext cx="1691996" cy="2190287"/>
          </a:xfrm>
          <a:prstGeom prst="rect">
            <a:avLst/>
          </a:prstGeom>
        </p:spPr>
      </p:pic>
      <p:pic>
        <p:nvPicPr>
          <p:cNvPr id="6" name="Picture 5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C4E9A0C8-70A0-4DFF-A458-FE49C84CA8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07" r="31962" b="44750"/>
          <a:stretch/>
        </p:blipFill>
        <p:spPr>
          <a:xfrm>
            <a:off x="7211823" y="321733"/>
            <a:ext cx="1467482" cy="218973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B7A647C-FDCE-4D9D-A56A-4244F9BD87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1002253"/>
              </p:ext>
            </p:extLst>
          </p:nvPr>
        </p:nvGraphicFramePr>
        <p:xfrm>
          <a:off x="4829049" y="3001424"/>
          <a:ext cx="4074922" cy="38331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67758">
                  <a:extLst>
                    <a:ext uri="{9D8B030D-6E8A-4147-A177-3AD203B41FA5}">
                      <a16:colId xmlns:a16="http://schemas.microsoft.com/office/drawing/2014/main" val="927081191"/>
                    </a:ext>
                  </a:extLst>
                </a:gridCol>
                <a:gridCol w="907164">
                  <a:extLst>
                    <a:ext uri="{9D8B030D-6E8A-4147-A177-3AD203B41FA5}">
                      <a16:colId xmlns:a16="http://schemas.microsoft.com/office/drawing/2014/main" val="1008650991"/>
                    </a:ext>
                  </a:extLst>
                </a:gridCol>
              </a:tblGrid>
              <a:tr h="1234914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2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Correct Journal</a:t>
                      </a:r>
                    </a:p>
                    <a:p>
                      <a:pPr marL="342900" marR="0" lvl="0" indent="-342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CA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Client will document daily</a:t>
                      </a:r>
                    </a:p>
                    <a:p>
                      <a:pPr marL="342900" marR="0" lvl="0" indent="-342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CA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Food plan included</a:t>
                      </a:r>
                    </a:p>
                    <a:p>
                      <a:pPr algn="l"/>
                      <a:endParaRPr lang="en-CA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90" marR="87790" marT="43895" marB="4389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CA" sz="1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90" marR="87790" marT="43895" marB="438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57339379"/>
                  </a:ext>
                </a:extLst>
              </a:tr>
              <a:tr h="1790917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2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Meal Plan Folder </a:t>
                      </a:r>
                    </a:p>
                    <a:p>
                      <a:pPr marL="342900" marR="0" lvl="0" indent="-342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CA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Secondary food plan copy</a:t>
                      </a:r>
                    </a:p>
                    <a:p>
                      <a:pPr marL="342900" marR="0" lvl="0" indent="-342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CA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Keep in the kitchen to support meal prep! </a:t>
                      </a:r>
                    </a:p>
                    <a:p>
                      <a:pPr marL="342900" marR="0" lvl="0" indent="-342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CA" sz="20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CA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90" marR="87790" marT="43895" marB="4389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CA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90" marR="87790" marT="43895" marB="438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7896005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DE3B5B40-0D7C-4398-9C44-5D2402F365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4BA730E-14D3-4577-BA6A-605C1BAB44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822" y="914840"/>
            <a:ext cx="724756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561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:a16="http://schemas.microsoft.com/office/drawing/2014/main" id="{1E2E0AFE-704B-4CB8-AB9D-D447278759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52662" y="321176"/>
            <a:ext cx="4319338" cy="5896743"/>
          </a:xfrm>
          <a:prstGeom prst="rect">
            <a:avLst/>
          </a:prstGeom>
          <a:solidFill>
            <a:schemeClr val="tx1">
              <a:alpha val="15000"/>
            </a:schemeClr>
          </a:solidFill>
          <a:ln w="127000" cap="sq" cmpd="thinThick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464695" y="2121762"/>
            <a:ext cx="3835311" cy="3626917"/>
          </a:xfrm>
          <a:prstGeom prst="rect">
            <a:avLst/>
          </a:prstGeom>
        </p:spPr>
        <p:txBody>
          <a:bodyPr spcFirstLastPara="1" lIns="91425" tIns="91425" rIns="91425" bIns="91425" anchorCtr="0">
            <a:normAutofit/>
          </a:bodyPr>
          <a:lstStyle/>
          <a:p>
            <a:pPr marL="0" indent="0">
              <a:buNone/>
            </a:pPr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The new client will receive their </a:t>
            </a:r>
            <a:r>
              <a:rPr lang="en-US" sz="2400" dirty="0">
                <a:latin typeface="Arial"/>
                <a:ea typeface="Arial"/>
                <a:cs typeface="Arial"/>
                <a:sym typeface="Arial"/>
              </a:rPr>
              <a:t>Ewyn® Orientation Folder. This  folder contains the following information:</a:t>
            </a:r>
          </a:p>
          <a:p>
            <a:pPr marL="0" indent="0">
              <a:buNone/>
            </a:pPr>
            <a:endParaRPr lang="en-US" b="1" dirty="0"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buNone/>
            </a:pPr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buNone/>
            </a:pPr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CA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22860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b="0" i="0" u="none" strike="noStrike" cap="none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b="0" i="0" u="none" strike="noStrike" cap="none" dirty="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B7A647C-FDCE-4D9D-A56A-4244F9BD87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0166275"/>
              </p:ext>
            </p:extLst>
          </p:nvPr>
        </p:nvGraphicFramePr>
        <p:xfrm>
          <a:off x="4829049" y="3001424"/>
          <a:ext cx="4074922" cy="40123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67758">
                  <a:extLst>
                    <a:ext uri="{9D8B030D-6E8A-4147-A177-3AD203B41FA5}">
                      <a16:colId xmlns:a16="http://schemas.microsoft.com/office/drawing/2014/main" val="927081191"/>
                    </a:ext>
                  </a:extLst>
                </a:gridCol>
                <a:gridCol w="907164">
                  <a:extLst>
                    <a:ext uri="{9D8B030D-6E8A-4147-A177-3AD203B41FA5}">
                      <a16:colId xmlns:a16="http://schemas.microsoft.com/office/drawing/2014/main" val="1008650991"/>
                    </a:ext>
                  </a:extLst>
                </a:gridCol>
              </a:tblGrid>
              <a:tr h="1234914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2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Sample Menu &amp; Whey to Go</a:t>
                      </a:r>
                    </a:p>
                    <a:p>
                      <a:pPr marL="342900" marR="0" lvl="0" indent="-342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CA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Menu’s help the client adjust to plan faster</a:t>
                      </a:r>
                    </a:p>
                    <a:p>
                      <a:pPr marL="342900" marR="0" lvl="0" indent="-342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CA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Whey to Go supports Meal Plan compliancy. </a:t>
                      </a:r>
                    </a:p>
                    <a:p>
                      <a:pPr algn="l"/>
                      <a:endParaRPr lang="en-CA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90" marR="87790" marT="43895" marB="4389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CA" sz="1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90" marR="87790" marT="43895" marB="438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57339379"/>
                  </a:ext>
                </a:extLst>
              </a:tr>
              <a:tr h="1790917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2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Grocery List </a:t>
                      </a:r>
                    </a:p>
                    <a:p>
                      <a:pPr marL="342900" marR="0" lvl="0" indent="-342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CA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Help client with meal planning </a:t>
                      </a:r>
                    </a:p>
                    <a:p>
                      <a:pPr marL="342900" marR="0" lvl="0" indent="-342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CA" sz="20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CA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90" marR="87790" marT="43895" marB="4389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CA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790" marR="87790" marT="43895" marB="438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7896005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77014034-B040-482C-B783-DAC2EEDCCBF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0010" y="321176"/>
            <a:ext cx="1041328" cy="13726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649743-FEA6-4EF8-AFE1-96BDF57CE58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97519" y="321176"/>
            <a:ext cx="1337982" cy="16630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8545802-4386-4AE4-A019-C7CDA29306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49" b="9677"/>
          <a:stretch/>
        </p:blipFill>
        <p:spPr>
          <a:xfrm>
            <a:off x="4695623" y="321176"/>
            <a:ext cx="1339603" cy="18397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51FF980-A4D2-4EB0-BDDE-BB095D9BE4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B008EC-C4F2-4936-9709-58C0705383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4822" y="914840"/>
            <a:ext cx="724756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854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:a16="http://schemas.microsoft.com/office/drawing/2014/main" id="{1E2E0AFE-704B-4CB8-AB9D-D447278759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40029" y="246743"/>
            <a:ext cx="4319338" cy="5985674"/>
          </a:xfrm>
          <a:prstGeom prst="rect">
            <a:avLst/>
          </a:prstGeom>
          <a:solidFill>
            <a:schemeClr val="tx1">
              <a:alpha val="15000"/>
            </a:schemeClr>
          </a:solidFill>
          <a:ln w="127000" cap="sq" cmpd="thinThick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6" name="Picture 5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DD003E3B-03AC-4AFE-9565-506B807321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59" t="6951" r="29618" b="15350"/>
          <a:stretch/>
        </p:blipFill>
        <p:spPr>
          <a:xfrm>
            <a:off x="7081773" y="416563"/>
            <a:ext cx="687962" cy="1642715"/>
          </a:xfrm>
          <a:prstGeom prst="rect">
            <a:avLst/>
          </a:prstGeom>
        </p:spPr>
      </p:pic>
      <p:pic>
        <p:nvPicPr>
          <p:cNvPr id="12" name="Picture 11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1E7E8E04-A13B-4ECF-BB17-BF2AE75EC5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59" t="6951" r="29618" b="15350"/>
          <a:stretch/>
        </p:blipFill>
        <p:spPr>
          <a:xfrm>
            <a:off x="7601672" y="207430"/>
            <a:ext cx="687788" cy="1642298"/>
          </a:xfrm>
          <a:prstGeom prst="rect">
            <a:avLst/>
          </a:prstGeom>
        </p:spPr>
      </p:pic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557763" y="1896661"/>
            <a:ext cx="3683870" cy="3845413"/>
          </a:xfrm>
          <a:prstGeom prst="rect">
            <a:avLst/>
          </a:prstGeom>
        </p:spPr>
        <p:txBody>
          <a:bodyPr spcFirstLastPara="1" lIns="91425" tIns="91425" rIns="91425" bIns="91425" anchorCtr="0">
            <a:normAutofit/>
          </a:bodyPr>
          <a:lstStyle/>
          <a:p>
            <a:pPr marL="0" indent="0">
              <a:buNone/>
            </a:pPr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The new client will receive their 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Ewyn® Orientation Folder. This  folder contains the following information:</a:t>
            </a:r>
          </a:p>
          <a:p>
            <a:pPr marL="0" indent="0">
              <a:buNone/>
            </a:pPr>
            <a:endParaRPr lang="en-US" b="1" dirty="0"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buNone/>
            </a:pPr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buNone/>
            </a:pPr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CA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22860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b="0" i="0" u="none" strike="noStrike" cap="none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b="0" i="0" u="none" strike="noStrike" cap="none" dirty="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B7A647C-FDCE-4D9D-A56A-4244F9BD87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993181"/>
              </p:ext>
            </p:extLst>
          </p:nvPr>
        </p:nvGraphicFramePr>
        <p:xfrm>
          <a:off x="4829049" y="2555435"/>
          <a:ext cx="4074923" cy="32336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95994">
                  <a:extLst>
                    <a:ext uri="{9D8B030D-6E8A-4147-A177-3AD203B41FA5}">
                      <a16:colId xmlns:a16="http://schemas.microsoft.com/office/drawing/2014/main" val="927081191"/>
                    </a:ext>
                  </a:extLst>
                </a:gridCol>
                <a:gridCol w="978929">
                  <a:extLst>
                    <a:ext uri="{9D8B030D-6E8A-4147-A177-3AD203B41FA5}">
                      <a16:colId xmlns:a16="http://schemas.microsoft.com/office/drawing/2014/main" val="1008650991"/>
                    </a:ext>
                  </a:extLst>
                </a:gridCol>
              </a:tblGrid>
              <a:tr h="1901017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21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referral coupons</a:t>
                      </a:r>
                    </a:p>
                    <a:p>
                      <a:pPr marL="342900" marR="0" lvl="0" indent="-342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CA" sz="1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coupons for 2 friends!</a:t>
                      </a:r>
                    </a:p>
                    <a:p>
                      <a:pPr marL="342900" marR="0" lvl="0" indent="-342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CA" sz="1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Comfort in numbers &amp; Sales!</a:t>
                      </a:r>
                    </a:p>
                    <a:p>
                      <a:pPr marL="342900" marR="0" lvl="0" indent="-342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CA" sz="19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CA" sz="2100">
                        <a:solidFill>
                          <a:schemeClr val="tx1"/>
                        </a:solidFill>
                      </a:endParaRPr>
                    </a:p>
                  </a:txBody>
                  <a:tcPr marL="94735" marR="94735" marT="47368" marB="47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CA" sz="1500"/>
                    </a:p>
                  </a:txBody>
                  <a:tcPr marL="94735" marR="94735" marT="47368" marB="4736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57339379"/>
                  </a:ext>
                </a:extLst>
              </a:tr>
              <a:tr h="1332607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21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weight loss brochures</a:t>
                      </a:r>
                    </a:p>
                    <a:p>
                      <a:pPr marL="342900" marR="0" lvl="0" indent="-342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CA" sz="1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Get those referrals started day #1</a:t>
                      </a:r>
                    </a:p>
                    <a:p>
                      <a:pPr algn="ctr"/>
                      <a:endParaRPr lang="en-CA" sz="2100">
                        <a:solidFill>
                          <a:schemeClr val="tx1"/>
                        </a:solidFill>
                      </a:endParaRPr>
                    </a:p>
                  </a:txBody>
                  <a:tcPr marL="94735" marR="94735" marT="47368" marB="4736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CA" sz="1500" dirty="0"/>
                    </a:p>
                  </a:txBody>
                  <a:tcPr marL="94735" marR="94735" marT="47368" marB="4736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7896005"/>
                  </a:ext>
                </a:extLst>
              </a:tr>
            </a:tbl>
          </a:graphicData>
        </a:graphic>
      </p:graphicFrame>
      <p:pic>
        <p:nvPicPr>
          <p:cNvPr id="13" name="Picture 12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396B17E3-62A6-46B1-A12C-FB8D0C6BAD9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0601"/>
          <a:stretch/>
        </p:blipFill>
        <p:spPr>
          <a:xfrm>
            <a:off x="4810264" y="128579"/>
            <a:ext cx="1751784" cy="180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876078A-F4B0-4DC1-BFCE-6D213E9B46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B005DA-D4B9-4597-B94D-9EAA7AC3BF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822" y="914840"/>
            <a:ext cx="724756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7415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904</Words>
  <Application>Microsoft Office PowerPoint</Application>
  <PresentationFormat>On-screen Show (4:3)</PresentationFormat>
  <Paragraphs>157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Gill Sans MT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Wreaks</dc:creator>
  <cp:lastModifiedBy>Nicole Wreaks</cp:lastModifiedBy>
  <cp:revision>11</cp:revision>
  <dcterms:created xsi:type="dcterms:W3CDTF">2018-08-30T23:26:23Z</dcterms:created>
  <dcterms:modified xsi:type="dcterms:W3CDTF">2018-09-03T17:12:25Z</dcterms:modified>
</cp:coreProperties>
</file>