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348" r:id="rId2"/>
    <p:sldId id="498" r:id="rId3"/>
    <p:sldId id="499" r:id="rId4"/>
    <p:sldId id="388" r:id="rId5"/>
    <p:sldId id="500" r:id="rId6"/>
    <p:sldId id="493" r:id="rId7"/>
    <p:sldId id="391" r:id="rId8"/>
    <p:sldId id="394" r:id="rId9"/>
    <p:sldId id="469" r:id="rId10"/>
    <p:sldId id="458" r:id="rId11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82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6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583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2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748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6013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4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12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5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3130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6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7080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7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5499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8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3354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9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342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EC7FF834-B204-4967-8D47-8BB36EAF0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9144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780A22D-61EA-43E3-BD94-3E39CF902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171873"/>
            <a:ext cx="9144000" cy="2686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C1C5066E-22C5-40D8-8862-23C62C482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37163" y="866326"/>
            <a:ext cx="5069673" cy="235739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86718" y="4171873"/>
            <a:ext cx="8570562" cy="2265909"/>
          </a:xfrm>
        </p:spPr>
        <p:txBody>
          <a:bodyPr>
            <a:normAutofit/>
          </a:bodyPr>
          <a:lstStyle/>
          <a:p>
            <a:pPr marL="95250" indent="0" algn="ctr">
              <a:buNone/>
            </a:pPr>
            <a:r>
              <a:rPr lang="en-CA" sz="3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Studio Experience Cornerstone</a:t>
            </a:r>
          </a:p>
          <a:p>
            <a:pPr marL="95250" indent="0" algn="ctr">
              <a:buNone/>
            </a:pPr>
            <a:r>
              <a:rPr lang="en-CA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Basics</a:t>
            </a:r>
          </a:p>
          <a:p>
            <a:pPr marL="95250" indent="0">
              <a:buNone/>
            </a:pPr>
            <a:endParaRPr lang="en-CA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48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795192" y="1640755"/>
            <a:ext cx="3060050" cy="4652963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 lnSpcReduction="10000"/>
          </a:bodyPr>
          <a:lstStyle/>
          <a:p>
            <a:pPr marL="914400" lvl="2" indent="0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First Impressions</a:t>
            </a:r>
          </a:p>
          <a:p>
            <a:pPr marL="0" indent="0">
              <a:buNone/>
            </a:pPr>
            <a:endParaRPr lang="en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potential clients first impressions of the studio, staff and general atmosphere is their first indicator whether they want to sign up at your studio. </a:t>
            </a:r>
          </a:p>
          <a:p>
            <a:pPr marL="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studio should be clean and always adhere to the studio cleaning schedule.  </a:t>
            </a:r>
          </a:p>
          <a:p>
            <a:pPr marL="285750" indent="-285750"/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Décor should be neat and tasteful. </a:t>
            </a:r>
          </a:p>
          <a:p>
            <a:pPr marL="285750" indent="-285750"/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front desk should neat; all client files put away once completed. </a:t>
            </a:r>
          </a:p>
          <a:p>
            <a:pPr marL="285750" indent="-285750"/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highlight>
                <a:srgbClr val="FFFF00"/>
              </a:highlight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4DF02D8-B56A-4A47-827A-D8DB9A676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F3FD102-180D-4D3C-8B25-EABED9A17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1124102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4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First Impressions Cont. </a:t>
            </a:r>
          </a:p>
          <a:p>
            <a:pPr marL="0" indent="0">
              <a:buNone/>
            </a:pPr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Music should be upbeat and not loud. </a:t>
            </a:r>
          </a:p>
          <a:p>
            <a:pPr marL="285750" indent="-285750"/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should be dressed according to </a:t>
            </a:r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Ewyn® policy.</a:t>
            </a:r>
          </a:p>
          <a:p>
            <a:pPr marL="285750" indent="-285750"/>
            <a:endParaRPr lang="en-CA" sz="2000" dirty="0">
              <a:solidFill>
                <a:srgbClr val="FFFF00"/>
              </a:solidFill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Conversation should be cheery.</a:t>
            </a:r>
          </a:p>
          <a:p>
            <a:pPr marL="285750" indent="-285750"/>
            <a:endParaRPr lang="en-CA" sz="2000" dirty="0">
              <a:solidFill>
                <a:srgbClr val="FFFF00"/>
              </a:solidFill>
              <a:cs typeface="Arial" panose="020B0604020202020204" pitchFamily="34" charset="0"/>
            </a:endParaRPr>
          </a:p>
          <a:p>
            <a:pPr marL="285750" indent="-285750"/>
            <a:r>
              <a:rPr lang="en-CA" sz="20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Active weight loss clients should be greeted  warmly, and their weight loss celebrated. </a:t>
            </a:r>
            <a:endParaRPr lang="en-CA" sz="2000" dirty="0">
              <a:solidFill>
                <a:srgbClr val="FFFF00"/>
              </a:solidFill>
              <a:cs typeface="Arial" panose="020B0604020202020204" pitchFamily="34" charset="0"/>
            </a:endParaRPr>
          </a:p>
          <a:p>
            <a:pPr marL="285750" indent="-285750"/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highlight>
                <a:srgbClr val="FFFF00"/>
              </a:highlight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4DF02D8-B56A-4A47-827A-D8DB9A676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40498B-A3A1-48BA-97FC-DD256E0DF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1124102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3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24103"/>
            <a:ext cx="7886700" cy="4455287"/>
          </a:xfrm>
        </p:spPr>
        <p:txBody>
          <a:bodyPr>
            <a:normAutofit fontScale="70000" lnSpcReduction="20000"/>
          </a:bodyPr>
          <a:lstStyle/>
          <a:p>
            <a:pPr marL="1009650" lvl="2" indent="0">
              <a:buNone/>
            </a:pPr>
            <a:r>
              <a:rPr lang="en-CA" sz="3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Room Preparation</a:t>
            </a:r>
          </a:p>
          <a:p>
            <a:pPr marL="95250" indent="0">
              <a:buNone/>
            </a:pPr>
            <a:r>
              <a:rPr lang="en-CA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5250" indent="0">
              <a:buNone/>
            </a:pPr>
            <a:r>
              <a:rPr lang="en-CA" sz="2900" dirty="0">
                <a:latin typeface="+mn-lt"/>
                <a:cs typeface="Arial" panose="020B0604020202020204" pitchFamily="34" charset="0"/>
              </a:rPr>
              <a:t>Before your consultation shows up, prepare the service room. The  following items should always be in the service room prior to starting the consultation:</a:t>
            </a:r>
          </a:p>
          <a:p>
            <a:pPr marL="95250" indent="0">
              <a:buNone/>
            </a:pPr>
            <a:endParaRPr lang="en-CA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Starter Kit &amp; Compulsory Products</a:t>
            </a: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 Folder</a:t>
            </a: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Client Folder </a:t>
            </a: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Guide</a:t>
            </a: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Calculator, Note Pad &amp; Pen</a:t>
            </a:r>
          </a:p>
          <a:p>
            <a:pPr marL="1123950" lvl="2" indent="-342900">
              <a:lnSpc>
                <a:spcPct val="120000"/>
              </a:lnSpc>
            </a:pPr>
            <a:r>
              <a:rPr lang="en-CA" sz="2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Kleenex</a:t>
            </a:r>
          </a:p>
          <a:p>
            <a:pPr marL="1123950" lvl="2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CA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6DB89723-1683-4E0C-A2A6-70619AAD5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DF9D50-F655-4847-8342-1946183F4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1124102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Welcoming the Client </a:t>
            </a:r>
          </a:p>
          <a:p>
            <a:pPr marL="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Smile, a warm personal greeting helps them feel good about their decision to come into the studio. </a:t>
            </a:r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2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Stand, walk around the counter and let them know they are welcome</a:t>
            </a:r>
            <a:r>
              <a:rPr lang="en-CA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143000" lvl="2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Everyone should introduce themselves. </a:t>
            </a:r>
          </a:p>
          <a:p>
            <a:pPr marL="685800" lvl="1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Ask the Client to Sign in. </a:t>
            </a: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The Health Coach who is doing the consultation gives the client a </a:t>
            </a:r>
            <a:r>
              <a:rPr lang="en-CA" sz="2000" u="sng" dirty="0">
                <a:latin typeface="Arial" panose="020B0604020202020204" pitchFamily="34" charset="0"/>
                <a:cs typeface="Arial" panose="020B0604020202020204" pitchFamily="34" charset="0"/>
              </a:rPr>
              <a:t>Client Health History Form</a:t>
            </a: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 to fill out.</a:t>
            </a:r>
          </a:p>
          <a:p>
            <a:pPr marL="1200150" lvl="2" indent="-285750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 a drink of water</a:t>
            </a:r>
          </a:p>
          <a:p>
            <a:pPr marL="685800" lvl="1" indent="-3429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highlight>
                <a:srgbClr val="FFFF00"/>
              </a:highlight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B68760C2-5135-4834-B83C-D62EFB7AA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DF5BAE-5830-4035-8FBC-8066448E8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1124102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44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 lnSpcReduction="10000"/>
          </a:bodyPr>
          <a:lstStyle/>
          <a:p>
            <a:pPr marL="914400" lvl="2" indent="0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Preparing for the Client Experience </a:t>
            </a:r>
          </a:p>
          <a:p>
            <a:pPr marL="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When the client completes the Client Health History form, review the form to confirm all fields are completed. Before entering the consolation room, review sections A,B &amp; C to confirm program eligibility. </a:t>
            </a: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Ask the client to follow you to the consultation room, on the way show them the product area, client success displays and any other studio displays that highlight studio success. </a:t>
            </a: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In the consultation room, weigh the client, record their starting weight on the Client Health History form and the Client Service Profile. </a:t>
            </a: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342900"/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0">
              <a:buNone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highlight>
                <a:srgbClr val="FFFF00"/>
              </a:highlight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B68760C2-5135-4834-B83C-D62EFB7AA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28" y="6038697"/>
            <a:ext cx="116129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D92C8E-8395-481C-A8BA-4A5CD5988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1124102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6C20283-73E0-40EC-8AD8-057F581F6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" y="0"/>
            <a:ext cx="91417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3FCC729B-E528-40C3-82D3-BA4375575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720090" y="0"/>
            <a:ext cx="8413995" cy="6858000"/>
          </a:xfrm>
          <a:custGeom>
            <a:avLst/>
            <a:gdLst>
              <a:gd name="connsiteX0" fmla="*/ 0 w 11218661"/>
              <a:gd name="connsiteY0" fmla="*/ 0 h 6858000"/>
              <a:gd name="connsiteX1" fmla="*/ 8042507 w 11218661"/>
              <a:gd name="connsiteY1" fmla="*/ 0 h 6858000"/>
              <a:gd name="connsiteX2" fmla="*/ 11218661 w 11218661"/>
              <a:gd name="connsiteY2" fmla="*/ 6858000 h 6858000"/>
              <a:gd name="connsiteX3" fmla="*/ 0 w 112186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8661" h="6858000">
                <a:moveTo>
                  <a:pt x="0" y="0"/>
                </a:moveTo>
                <a:lnTo>
                  <a:pt x="8042507" y="0"/>
                </a:lnTo>
                <a:lnTo>
                  <a:pt x="1121866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58F1FB8D-1842-4A04-998D-6CF047AB27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065186" y="0"/>
            <a:ext cx="8078814" cy="6858000"/>
          </a:xfrm>
          <a:custGeom>
            <a:avLst/>
            <a:gdLst>
              <a:gd name="connsiteX0" fmla="*/ 0 w 10771752"/>
              <a:gd name="connsiteY0" fmla="*/ 0 h 6858000"/>
              <a:gd name="connsiteX1" fmla="*/ 7595598 w 10771752"/>
              <a:gd name="connsiteY1" fmla="*/ 0 h 6858000"/>
              <a:gd name="connsiteX2" fmla="*/ 10771752 w 10771752"/>
              <a:gd name="connsiteY2" fmla="*/ 6858000 h 6858000"/>
              <a:gd name="connsiteX3" fmla="*/ 0 w 107717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1752" h="6858000">
                <a:moveTo>
                  <a:pt x="0" y="0"/>
                </a:moveTo>
                <a:lnTo>
                  <a:pt x="7595598" y="0"/>
                </a:lnTo>
                <a:lnTo>
                  <a:pt x="10771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Content Placeholder 5" descr="anne3.png">
            <a:extLst>
              <a:ext uri="{FF2B5EF4-FFF2-40B4-BE49-F238E27FC236}">
                <a16:creationId xmlns:a16="http://schemas.microsoft.com/office/drawing/2014/main" id="{63ECE7A0-82D9-4977-9CD8-702CDF6771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060" y="1381532"/>
            <a:ext cx="3985047" cy="4502876"/>
          </a:xfrm>
          <a:prstGeom prst="rect">
            <a:avLst/>
          </a:prstGeom>
          <a:ln w="381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198879" y="422328"/>
            <a:ext cx="4740061" cy="6013343"/>
          </a:xfrm>
        </p:spPr>
        <p:txBody>
          <a:bodyPr>
            <a:normAutofit/>
          </a:bodyPr>
          <a:lstStyle/>
          <a:p>
            <a:pPr marL="95250" indent="0">
              <a:buNone/>
            </a:pPr>
            <a:r>
              <a:rPr lang="en-CA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Service Profile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 starting The Client Experience, the Health Coach must complete the </a:t>
            </a:r>
            <a:r>
              <a:rPr lang="en-CA" sz="20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Service Profile.</a:t>
            </a:r>
          </a:p>
          <a:p>
            <a:pPr marL="95250" indent="0">
              <a:buNone/>
            </a:pPr>
            <a:endParaRPr lang="en-CA" sz="20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form supports the following: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38150" indent="-342900">
              <a:buClr>
                <a:schemeClr val="tx1"/>
              </a:buClr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Personalizes the Experience!</a:t>
            </a:r>
          </a:p>
          <a:p>
            <a:pPr marL="438150" indent="-342900">
              <a:buClr>
                <a:schemeClr val="tx1"/>
              </a:buClr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Shows Actual &amp; Goal Weight!</a:t>
            </a:r>
          </a:p>
          <a:p>
            <a:pPr marL="438150" indent="-342900">
              <a:buClr>
                <a:schemeClr val="tx1"/>
              </a:buClr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Length</a:t>
            </a:r>
          </a:p>
          <a:p>
            <a:pPr marL="438150" indent="-342900">
              <a:buClr>
                <a:schemeClr val="tx1"/>
              </a:buClr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Shows Start &amp; Goal Date!</a:t>
            </a:r>
          </a:p>
          <a:p>
            <a:pPr marL="438150" indent="-342900"/>
            <a:endParaRPr lang="en-CA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ED62BB-8A9C-4233-918C-4751D08BD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522" y="631800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660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6C20283-73E0-40EC-8AD8-057F581F6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" y="0"/>
            <a:ext cx="91417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3FCC729B-E528-40C3-82D3-BA4375575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720090" y="0"/>
            <a:ext cx="8413995" cy="6858000"/>
          </a:xfrm>
          <a:custGeom>
            <a:avLst/>
            <a:gdLst>
              <a:gd name="connsiteX0" fmla="*/ 0 w 11218661"/>
              <a:gd name="connsiteY0" fmla="*/ 0 h 6858000"/>
              <a:gd name="connsiteX1" fmla="*/ 8042507 w 11218661"/>
              <a:gd name="connsiteY1" fmla="*/ 0 h 6858000"/>
              <a:gd name="connsiteX2" fmla="*/ 11218661 w 11218661"/>
              <a:gd name="connsiteY2" fmla="*/ 6858000 h 6858000"/>
              <a:gd name="connsiteX3" fmla="*/ 0 w 112186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8661" h="6858000">
                <a:moveTo>
                  <a:pt x="0" y="0"/>
                </a:moveTo>
                <a:lnTo>
                  <a:pt x="8042507" y="0"/>
                </a:lnTo>
                <a:lnTo>
                  <a:pt x="1121866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58F1FB8D-1842-4A04-998D-6CF047AB27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065186" y="0"/>
            <a:ext cx="8078814" cy="6858000"/>
          </a:xfrm>
          <a:custGeom>
            <a:avLst/>
            <a:gdLst>
              <a:gd name="connsiteX0" fmla="*/ 0 w 10771752"/>
              <a:gd name="connsiteY0" fmla="*/ 0 h 6858000"/>
              <a:gd name="connsiteX1" fmla="*/ 7595598 w 10771752"/>
              <a:gd name="connsiteY1" fmla="*/ 0 h 6858000"/>
              <a:gd name="connsiteX2" fmla="*/ 10771752 w 10771752"/>
              <a:gd name="connsiteY2" fmla="*/ 6858000 h 6858000"/>
              <a:gd name="connsiteX3" fmla="*/ 0 w 107717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1752" h="6858000">
                <a:moveTo>
                  <a:pt x="0" y="0"/>
                </a:moveTo>
                <a:lnTo>
                  <a:pt x="7595598" y="0"/>
                </a:lnTo>
                <a:lnTo>
                  <a:pt x="10771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Content Placeholder 5" descr="anne3.png">
            <a:extLst>
              <a:ext uri="{FF2B5EF4-FFF2-40B4-BE49-F238E27FC236}">
                <a16:creationId xmlns:a16="http://schemas.microsoft.com/office/drawing/2014/main" id="{63ECE7A0-82D9-4977-9CD8-702CDF6771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52935"/>
          <a:stretch/>
        </p:blipFill>
        <p:spPr>
          <a:xfrm>
            <a:off x="360044" y="1979340"/>
            <a:ext cx="5110857" cy="2717993"/>
          </a:xfrm>
          <a:prstGeom prst="rect">
            <a:avLst/>
          </a:prstGeom>
          <a:ln w="285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654525" y="774440"/>
            <a:ext cx="5370763" cy="5309120"/>
          </a:xfrm>
        </p:spPr>
        <p:txBody>
          <a:bodyPr>
            <a:noAutofit/>
          </a:bodyPr>
          <a:lstStyle/>
          <a:p>
            <a:pPr marL="95250" indent="0" algn="r"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Service Profile: Top Portion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r">
              <a:buNone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Correction: 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Subtract their desired weight  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their actual weight.</a:t>
            </a:r>
          </a:p>
          <a:p>
            <a:pPr marL="95250" indent="0" algn="r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r">
              <a:buNone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 Loss Weeks: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Desired weight loss divided 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2</a:t>
            </a:r>
          </a:p>
          <a:p>
            <a:pPr marL="95250" indent="0" algn="r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r">
              <a:buNone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Date: 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 weight loss weeks on a calendar; the following week is week one.</a:t>
            </a:r>
          </a:p>
          <a:p>
            <a:pPr marL="95250" indent="0" algn="r">
              <a:buNone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2C016D-1FF4-48D4-9F03-CE35528D2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1800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12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6C20283-73E0-40EC-8AD8-057F581F6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" y="0"/>
            <a:ext cx="91417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3FCC729B-E528-40C3-82D3-BA4375575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720090" y="0"/>
            <a:ext cx="8413995" cy="6858000"/>
          </a:xfrm>
          <a:custGeom>
            <a:avLst/>
            <a:gdLst>
              <a:gd name="connsiteX0" fmla="*/ 0 w 11218661"/>
              <a:gd name="connsiteY0" fmla="*/ 0 h 6858000"/>
              <a:gd name="connsiteX1" fmla="*/ 8042507 w 11218661"/>
              <a:gd name="connsiteY1" fmla="*/ 0 h 6858000"/>
              <a:gd name="connsiteX2" fmla="*/ 11218661 w 11218661"/>
              <a:gd name="connsiteY2" fmla="*/ 6858000 h 6858000"/>
              <a:gd name="connsiteX3" fmla="*/ 0 w 112186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8661" h="6858000">
                <a:moveTo>
                  <a:pt x="0" y="0"/>
                </a:moveTo>
                <a:lnTo>
                  <a:pt x="8042507" y="0"/>
                </a:lnTo>
                <a:lnTo>
                  <a:pt x="1121866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26">
            <a:extLst>
              <a:ext uri="{FF2B5EF4-FFF2-40B4-BE49-F238E27FC236}">
                <a16:creationId xmlns:a16="http://schemas.microsoft.com/office/drawing/2014/main" id="{58F1FB8D-1842-4A04-998D-6CF047AB27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065186" y="0"/>
            <a:ext cx="8078814" cy="6858000"/>
          </a:xfrm>
          <a:custGeom>
            <a:avLst/>
            <a:gdLst>
              <a:gd name="connsiteX0" fmla="*/ 0 w 10771752"/>
              <a:gd name="connsiteY0" fmla="*/ 0 h 6858000"/>
              <a:gd name="connsiteX1" fmla="*/ 7595598 w 10771752"/>
              <a:gd name="connsiteY1" fmla="*/ 0 h 6858000"/>
              <a:gd name="connsiteX2" fmla="*/ 10771752 w 10771752"/>
              <a:gd name="connsiteY2" fmla="*/ 6858000 h 6858000"/>
              <a:gd name="connsiteX3" fmla="*/ 0 w 107717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71752" h="6858000">
                <a:moveTo>
                  <a:pt x="0" y="0"/>
                </a:moveTo>
                <a:lnTo>
                  <a:pt x="7595598" y="0"/>
                </a:lnTo>
                <a:lnTo>
                  <a:pt x="10771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EE4C774-BA5C-44FC-BA12-7D9E01A9BCD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44" y="1813302"/>
            <a:ext cx="4248000" cy="3111659"/>
          </a:xfrm>
          <a:prstGeom prst="rect">
            <a:avLst/>
          </a:prstGeom>
          <a:ln w="285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80108" y="813467"/>
            <a:ext cx="5439115" cy="4982899"/>
          </a:xfrm>
        </p:spPr>
        <p:txBody>
          <a:bodyPr>
            <a:normAutofit fontScale="85000" lnSpcReduction="20000"/>
          </a:bodyPr>
          <a:lstStyle/>
          <a:p>
            <a:pPr marL="95250" indent="0" algn="r">
              <a:buNone/>
            </a:pPr>
            <a:r>
              <a:rPr lang="en-CA" sz="3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Service Profile: Back Portion </a:t>
            </a:r>
          </a:p>
          <a:p>
            <a:pPr marL="95250" indent="0" algn="r">
              <a:buNone/>
            </a:pPr>
            <a:endParaRPr lang="en-CA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r">
              <a:buNone/>
            </a:pPr>
            <a:r>
              <a:rPr lang="en-C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top 3 fields on the back will </a:t>
            </a:r>
          </a:p>
          <a:p>
            <a:pPr marL="95250" indent="0" algn="r">
              <a:buNone/>
            </a:pPr>
            <a:r>
              <a:rPr lang="en-C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to be completed prior</a:t>
            </a:r>
          </a:p>
          <a:p>
            <a:pPr marL="95250" indent="0" algn="r">
              <a:buNone/>
            </a:pPr>
            <a:r>
              <a:rPr lang="en-C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starting the </a:t>
            </a:r>
          </a:p>
          <a:p>
            <a:pPr marL="95250" indent="0" algn="r">
              <a:buNone/>
            </a:pPr>
            <a:r>
              <a:rPr lang="en-CA" sz="24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Experience Cornerstone</a:t>
            </a:r>
          </a:p>
          <a:p>
            <a:pPr marL="95250" indent="0" algn="r">
              <a:buNone/>
            </a:pPr>
            <a:endParaRPr lang="en-C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Program Cost</a:t>
            </a:r>
          </a:p>
          <a:p>
            <a:pPr algn="r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Stabilization &amp; Maintenance cost</a:t>
            </a:r>
          </a:p>
          <a:p>
            <a:pPr algn="r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Value! </a:t>
            </a:r>
          </a:p>
          <a:p>
            <a:pPr algn="r"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en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1050" lvl="2" indent="0" algn="r">
              <a:buNone/>
            </a:pPr>
            <a:endParaRPr lang="en-C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1050" lvl="2" indent="0" algn="r">
              <a:buNone/>
            </a:pPr>
            <a:endParaRPr lang="en-C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1050" lvl="2" indent="0" algn="r">
              <a:buNone/>
            </a:pPr>
            <a:r>
              <a:rPr lang="en-C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other fields are completed with the client during the </a:t>
            </a:r>
          </a:p>
          <a:p>
            <a:pPr marL="781050" lvl="2" indent="0" algn="r">
              <a:buNone/>
            </a:pPr>
            <a:r>
              <a:rPr lang="en-CA" sz="2400" u="sng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Ewyn® </a:t>
            </a:r>
            <a:r>
              <a:rPr lang="en-CA" sz="24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 Cornerstone </a:t>
            </a:r>
          </a:p>
          <a:p>
            <a:pPr marL="438150" indent="-342900"/>
            <a:endParaRPr lang="en-CA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38150" indent="-342900"/>
            <a:endParaRPr lang="en-CA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38150" indent="-342900"/>
            <a:endParaRPr lang="en-C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4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D5CD77-FA70-4F2B-8E42-218A95528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759" y="6318000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3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490</Words>
  <Application>Microsoft Office PowerPoint</Application>
  <PresentationFormat>On-screen Show (4:3)</PresentationFormat>
  <Paragraphs>157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21</cp:revision>
  <dcterms:created xsi:type="dcterms:W3CDTF">2018-08-28T22:18:39Z</dcterms:created>
  <dcterms:modified xsi:type="dcterms:W3CDTF">2018-09-03T17:07:49Z</dcterms:modified>
</cp:coreProperties>
</file>