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467" r:id="rId2"/>
    <p:sldId id="470" r:id="rId3"/>
    <p:sldId id="471" r:id="rId4"/>
    <p:sldId id="458" r:id="rId5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7"/>
            <p14:sldId id="470"/>
            <p14:sldId id="471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6D"/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2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890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3075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311203" y="4287098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3600" b="1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Consultation Cornerstones</a:t>
            </a:r>
          </a:p>
          <a:p>
            <a:pPr lvl="0"/>
            <a:r>
              <a:rPr lang="en-CA" sz="3600" b="1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5348" y="1386684"/>
            <a:ext cx="8640000" cy="5220000"/>
          </a:xfr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571500" lvl="1" indent="0">
              <a:lnSpc>
                <a:spcPct val="100000"/>
              </a:lnSpc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943FB6-B225-4311-AD51-6F81E28EE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0" name="Graphic 9" descr="Court">
            <a:extLst>
              <a:ext uri="{FF2B5EF4-FFF2-40B4-BE49-F238E27FC236}">
                <a16:creationId xmlns:a16="http://schemas.microsoft.com/office/drawing/2014/main" id="{8F399AA0-3942-45A9-86AE-2DD406DE82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193" t="9128" r="6523" b="10019"/>
          <a:stretch/>
        </p:blipFill>
        <p:spPr>
          <a:xfrm>
            <a:off x="2475260" y="1589316"/>
            <a:ext cx="4594666" cy="435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1B74EA-B911-4331-8BED-07FE434B0AA5}"/>
              </a:ext>
            </a:extLst>
          </p:cNvPr>
          <p:cNvSpPr txBox="1"/>
          <p:nvPr/>
        </p:nvSpPr>
        <p:spPr>
          <a:xfrm>
            <a:off x="2099855" y="430759"/>
            <a:ext cx="5968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dirty="0">
                <a:solidFill>
                  <a:schemeClr val="bg1"/>
                </a:solidFill>
                <a:latin typeface="+mj-lt"/>
              </a:rPr>
              <a:t>The Consultation Cornerstones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BE8384-75DB-4A4F-855B-85D9F0E7AD1C}"/>
              </a:ext>
            </a:extLst>
          </p:cNvPr>
          <p:cNvSpPr/>
          <p:nvPr/>
        </p:nvSpPr>
        <p:spPr>
          <a:xfrm>
            <a:off x="5084006" y="2181172"/>
            <a:ext cx="1800000" cy="154800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chemeClr val="tx1"/>
                </a:solidFill>
              </a:rPr>
              <a:t>2. Client  Experience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2DC2330-A676-43F8-9C63-995356D2D7F8}"/>
              </a:ext>
            </a:extLst>
          </p:cNvPr>
          <p:cNvSpPr/>
          <p:nvPr/>
        </p:nvSpPr>
        <p:spPr>
          <a:xfrm>
            <a:off x="5269926" y="4595341"/>
            <a:ext cx="1800000" cy="154800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chemeClr val="tx1"/>
                </a:solidFill>
              </a:rPr>
              <a:t>4. Pillar Experience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E4B59C6-5927-4EA1-AA64-A94F52376693}"/>
              </a:ext>
            </a:extLst>
          </p:cNvPr>
          <p:cNvSpPr/>
          <p:nvPr/>
        </p:nvSpPr>
        <p:spPr>
          <a:xfrm>
            <a:off x="2520759" y="2181172"/>
            <a:ext cx="1800000" cy="154800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chemeClr val="tx1"/>
                </a:solidFill>
              </a:rPr>
              <a:t>1. Studio Experience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7573885-C248-4856-8327-920700C2D907}"/>
              </a:ext>
            </a:extLst>
          </p:cNvPr>
          <p:cNvSpPr/>
          <p:nvPr/>
        </p:nvSpPr>
        <p:spPr>
          <a:xfrm>
            <a:off x="2475260" y="4637302"/>
            <a:ext cx="1800000" cy="154800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3. Ewyn®</a:t>
            </a:r>
            <a:r>
              <a:rPr lang="en-CA" sz="2000" dirty="0">
                <a:solidFill>
                  <a:schemeClr val="tx1"/>
                </a:solidFill>
              </a:rPr>
              <a:t> Experience </a:t>
            </a:r>
          </a:p>
        </p:txBody>
      </p:sp>
    </p:spTree>
    <p:extLst>
      <p:ext uri="{BB962C8B-B14F-4D97-AF65-F5344CB8AC3E}">
        <p14:creationId xmlns:p14="http://schemas.microsoft.com/office/powerpoint/2010/main" val="9344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01B74EA-B911-4331-8BED-07FE434B0AA5}"/>
              </a:ext>
            </a:extLst>
          </p:cNvPr>
          <p:cNvSpPr txBox="1"/>
          <p:nvPr/>
        </p:nvSpPr>
        <p:spPr>
          <a:xfrm>
            <a:off x="1162251" y="404843"/>
            <a:ext cx="68194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3200" dirty="0">
                <a:solidFill>
                  <a:srgbClr val="FF0000"/>
                </a:solidFill>
                <a:latin typeface="+mj-lt"/>
              </a:rPr>
              <a:t>Consultation Cornerstones</a:t>
            </a:r>
          </a:p>
          <a:p>
            <a:pPr algn="ctr"/>
            <a:r>
              <a:rPr lang="en-CA" sz="3200" dirty="0">
                <a:solidFill>
                  <a:schemeClr val="bg1"/>
                </a:solidFill>
                <a:latin typeface="+mj-lt"/>
              </a:rPr>
              <a:t>The Foundation of </a:t>
            </a:r>
            <a:r>
              <a:rPr lang="en-US" sz="3200" dirty="0">
                <a:solidFill>
                  <a:schemeClr val="bg1"/>
                </a:solidFill>
              </a:rPr>
              <a:t>Ewyn® Success </a:t>
            </a:r>
            <a:r>
              <a:rPr lang="en-CA" sz="32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AFCBEE-AE66-4B94-A91E-D91181300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141" y="2705127"/>
            <a:ext cx="2382230" cy="2232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48E713B-082C-4C67-B250-4EF9811F151A}"/>
              </a:ext>
            </a:extLst>
          </p:cNvPr>
          <p:cNvSpPr txBox="1"/>
          <p:nvPr/>
        </p:nvSpPr>
        <p:spPr>
          <a:xfrm>
            <a:off x="30997" y="1839588"/>
            <a:ext cx="33476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>
                <a:solidFill>
                  <a:srgbClr val="FF0000"/>
                </a:solidFill>
                <a:latin typeface="+mj-lt"/>
              </a:rPr>
              <a:t>1. Studio Experience: </a:t>
            </a:r>
            <a:r>
              <a:rPr lang="en-CA" sz="1800" dirty="0">
                <a:solidFill>
                  <a:schemeClr val="bg1"/>
                </a:solidFill>
                <a:latin typeface="+mj-lt"/>
              </a:rPr>
              <a:t>This stage is when the client gets an impression of the studio, staff, and program. This is also when we determine eligibility, goal weight and goal date.  </a:t>
            </a:r>
            <a:endParaRPr lang="en-CA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5C155D-DED3-4D41-BA04-9FCCB148AB30}"/>
              </a:ext>
            </a:extLst>
          </p:cNvPr>
          <p:cNvSpPr txBox="1"/>
          <p:nvPr/>
        </p:nvSpPr>
        <p:spPr>
          <a:xfrm>
            <a:off x="5796368" y="1794423"/>
            <a:ext cx="33476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800" dirty="0">
                <a:solidFill>
                  <a:srgbClr val="FF0000"/>
                </a:solidFill>
                <a:latin typeface="+mj-lt"/>
              </a:rPr>
              <a:t>2. Client Experience: </a:t>
            </a:r>
            <a:r>
              <a:rPr lang="en-CA" sz="1800" dirty="0">
                <a:solidFill>
                  <a:schemeClr val="bg1"/>
                </a:solidFill>
                <a:latin typeface="+mj-lt"/>
              </a:rPr>
              <a:t>This stage is when we learn about the client’s weight loss motivation, weight loss experiences and lifestyle habits. This information provides insight to how to answer a client question(s) about program services and costs. </a:t>
            </a:r>
            <a:endParaRPr lang="en-CA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A07F7A-F0FA-4D30-BCFF-8DCDA95A4748}"/>
              </a:ext>
            </a:extLst>
          </p:cNvPr>
          <p:cNvSpPr txBox="1"/>
          <p:nvPr/>
        </p:nvSpPr>
        <p:spPr>
          <a:xfrm>
            <a:off x="0" y="4114055"/>
            <a:ext cx="33476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3. Ewyn®</a:t>
            </a:r>
            <a:r>
              <a:rPr lang="en-CA" sz="1800" dirty="0">
                <a:solidFill>
                  <a:srgbClr val="FF0000"/>
                </a:solidFill>
                <a:latin typeface="+mj-lt"/>
              </a:rPr>
              <a:t> Experience: </a:t>
            </a:r>
            <a:r>
              <a:rPr lang="en-CA" sz="1800" dirty="0">
                <a:solidFill>
                  <a:schemeClr val="bg1"/>
                </a:solidFill>
                <a:latin typeface="+mj-lt"/>
              </a:rPr>
              <a:t>This stage is when we explain our services, products and fees. This is also when we may need to answer client questions. </a:t>
            </a:r>
            <a:r>
              <a:rPr lang="en-CA" sz="1800" dirty="0">
                <a:solidFill>
                  <a:schemeClr val="bg1"/>
                </a:solidFill>
              </a:rPr>
              <a:t>This stage is when a New Client pays for their </a:t>
            </a:r>
            <a:r>
              <a:rPr lang="en-US" sz="1800" dirty="0">
                <a:solidFill>
                  <a:schemeClr val="bg1"/>
                </a:solidFill>
              </a:rPr>
              <a:t>Ewyn® Program </a:t>
            </a:r>
            <a:r>
              <a:rPr lang="en-CA" sz="1800" dirty="0">
                <a:solidFill>
                  <a:schemeClr val="bg1"/>
                </a:solidFill>
              </a:rPr>
              <a:t> </a:t>
            </a:r>
          </a:p>
          <a:p>
            <a:endParaRPr lang="en-CA" sz="1800" dirty="0">
              <a:solidFill>
                <a:schemeClr val="bg1"/>
              </a:solidFill>
              <a:latin typeface="+mj-lt"/>
            </a:endParaRPr>
          </a:p>
          <a:p>
            <a:endParaRPr lang="en-CA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47A001-17F1-44A5-B883-93F4430EE2FF}"/>
              </a:ext>
            </a:extLst>
          </p:cNvPr>
          <p:cNvSpPr txBox="1"/>
          <p:nvPr/>
        </p:nvSpPr>
        <p:spPr>
          <a:xfrm>
            <a:off x="5796366" y="4692108"/>
            <a:ext cx="33476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800" dirty="0">
                <a:solidFill>
                  <a:srgbClr val="FF0000"/>
                </a:solidFill>
                <a:latin typeface="+mj-lt"/>
              </a:rPr>
              <a:t>4. Pillar Experience: </a:t>
            </a:r>
            <a:r>
              <a:rPr lang="en-CA" sz="1800" dirty="0">
                <a:solidFill>
                  <a:schemeClr val="bg1"/>
                </a:solidFill>
                <a:latin typeface="+mj-lt"/>
              </a:rPr>
              <a:t>This stage is when we explain the 4 Pillars and client’s expected compliancy to </a:t>
            </a:r>
            <a:r>
              <a:rPr lang="en-CA" sz="1800">
                <a:solidFill>
                  <a:schemeClr val="bg1"/>
                </a:solidFill>
                <a:latin typeface="+mj-lt"/>
              </a:rPr>
              <a:t>the Program Pillars</a:t>
            </a:r>
            <a:r>
              <a:rPr lang="en-CA" sz="1800" dirty="0">
                <a:solidFill>
                  <a:schemeClr val="bg1"/>
                </a:solidFill>
                <a:latin typeface="+mj-lt"/>
              </a:rPr>
              <a:t>. </a:t>
            </a:r>
          </a:p>
          <a:p>
            <a:endParaRPr lang="en-CA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7322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640755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187</Words>
  <Application>Microsoft Office PowerPoint</Application>
  <PresentationFormat>On-screen Show (4:3)</PresentationFormat>
  <Paragraphs>34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21</cp:revision>
  <dcterms:created xsi:type="dcterms:W3CDTF">2018-08-28T21:07:22Z</dcterms:created>
  <dcterms:modified xsi:type="dcterms:W3CDTF">2018-09-03T17:04:18Z</dcterms:modified>
</cp:coreProperties>
</file>