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318" r:id="rId2"/>
    <p:sldId id="370" r:id="rId3"/>
    <p:sldId id="527" r:id="rId4"/>
    <p:sldId id="528" r:id="rId5"/>
    <p:sldId id="529" r:id="rId6"/>
    <p:sldId id="530" r:id="rId7"/>
    <p:sldId id="526" r:id="rId8"/>
    <p:sldId id="419" r:id="rId9"/>
    <p:sldId id="524" r:id="rId10"/>
    <p:sldId id="458" r:id="rId11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318"/>
            <p14:sldId id="370"/>
            <p14:sldId id="527"/>
            <p14:sldId id="528"/>
            <p14:sldId id="529"/>
            <p14:sldId id="530"/>
            <p14:sldId id="526"/>
            <p14:sldId id="419"/>
            <p14:sldId id="524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4166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7812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558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1097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1995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5513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1940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4552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2967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6" r:id="rId4"/>
    <p:sldLayoutId id="2147483657" r:id="rId5"/>
    <p:sldLayoutId id="2147483658" r:id="rId6"/>
    <p:sldLayoutId id="2147483660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2.png"/><Relationship Id="rId18" Type="http://schemas.microsoft.com/office/2007/relationships/hdphoto" Target="../media/hdphoto8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microsoft.com/office/2007/relationships/hdphoto" Target="../media/hdphoto5.wdp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microsoft.com/office/2007/relationships/hdphoto" Target="../media/hdphoto4.wdp"/><Relationship Id="rId19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10.png"/><Relationship Id="rId1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87098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1500" b="1" dirty="0">
                <a:solidFill>
                  <a:srgbClr val="E7E6E6"/>
                </a:solidFill>
              </a:rPr>
              <a:t> </a:t>
            </a:r>
            <a: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File: Charting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3600" b="0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  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9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2258589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Client File Charting</a:t>
            </a: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>
                <a:latin typeface="+mn-lt"/>
                <a:cs typeface="Arial" panose="020B0604020202020204" pitchFamily="34" charset="0"/>
              </a:rPr>
              <a:t>After you have completed the Food Journal investigation you can now make recommendations to the client based on your findings.</a:t>
            </a: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>
                <a:latin typeface="+mn-lt"/>
                <a:cs typeface="Arial" panose="020B0604020202020204" pitchFamily="34" charset="0"/>
              </a:rPr>
              <a:t>You will be “</a:t>
            </a:r>
            <a:r>
              <a:rPr lang="en-CA" sz="2000" b="1" u="sng">
                <a:latin typeface="+mn-lt"/>
                <a:cs typeface="Arial" panose="020B0604020202020204" pitchFamily="34" charset="0"/>
              </a:rPr>
              <a:t>CHARTING</a:t>
            </a:r>
            <a:r>
              <a:rPr lang="en-CA" sz="2000" u="sng">
                <a:latin typeface="+mn-lt"/>
                <a:cs typeface="Arial" panose="020B0604020202020204" pitchFamily="34" charset="0"/>
              </a:rPr>
              <a:t>”</a:t>
            </a:r>
            <a:r>
              <a:rPr lang="en-CA" sz="2000">
                <a:latin typeface="+mn-lt"/>
                <a:cs typeface="Arial" panose="020B0604020202020204" pitchFamily="34" charset="0"/>
              </a:rPr>
              <a:t> in the file as you make recommendations to your client.</a:t>
            </a: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7" name="Shape 285" descr="A picture containing thing  Description generated with high confidence">
            <a:extLst>
              <a:ext uri="{FF2B5EF4-FFF2-40B4-BE49-F238E27FC236}">
                <a16:creationId xmlns:a16="http://schemas.microsoft.com/office/drawing/2014/main" id="{D1C2262F-62AD-440E-84B2-34810CDA54E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 t="12700" b="44403"/>
          <a:stretch/>
        </p:blipFill>
        <p:spPr>
          <a:xfrm>
            <a:off x="2754565" y="3597962"/>
            <a:ext cx="3634870" cy="215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7739F3-B941-4013-851E-AA4F7445A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3889" y="4271807"/>
            <a:ext cx="5196222" cy="1483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17E814-5503-46D6-AB92-1CE5DFF0E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06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Charting Rules </a:t>
            </a: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Comments</a:t>
            </a: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Comments must be factual, not a story of the client’s choices since their last visit. Think “Clinical Charting”. What does your co-worker need to know if they service this client next. 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571500" lvl="1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A9AA0C3E-6075-444F-BFEA-4A22BBAD3FCC}"/>
              </a:ext>
            </a:extLst>
          </p:cNvPr>
          <p:cNvSpPr/>
          <p:nvPr/>
        </p:nvSpPr>
        <p:spPr>
          <a:xfrm>
            <a:off x="1762813" y="3440097"/>
            <a:ext cx="4436679" cy="2601955"/>
          </a:xfrm>
          <a:prstGeom prst="cloudCallout">
            <a:avLst>
              <a:gd name="adj1" fmla="val 75750"/>
              <a:gd name="adj2" fmla="val 28982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CA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rial" panose="020B0604020202020204" pitchFamily="34" charset="0"/>
              </a:rPr>
              <a:t>Was the client compliant/non-compliant since their last visit?</a:t>
            </a:r>
          </a:p>
          <a:p>
            <a:pPr lvl="1"/>
            <a:endParaRPr lang="en-CA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9F9D82-1E50-48AF-9EAD-D9439C6B7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  <p:pic>
        <p:nvPicPr>
          <p:cNvPr id="7" name="Graphic 6" descr="User">
            <a:extLst>
              <a:ext uri="{FF2B5EF4-FFF2-40B4-BE49-F238E27FC236}">
                <a16:creationId xmlns:a16="http://schemas.microsoft.com/office/drawing/2014/main" id="{1045A9F5-13EA-47F7-8F56-ECA2F56D5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12077" y="5454444"/>
            <a:ext cx="1108236" cy="110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6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Charting Rules</a:t>
            </a: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Meal Plan Instructions </a:t>
            </a: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Charting must clearly state the Meal Plan instructions you gave the client for Pillar compliancy and program success. </a:t>
            </a:r>
          </a:p>
          <a:p>
            <a:pPr marL="571500" lvl="1" indent="0">
              <a:buNone/>
            </a:pPr>
            <a:endParaRPr lang="en-CA" sz="17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endParaRPr lang="en-CA" sz="20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434532-B185-4762-9B80-013C99B187E1}"/>
              </a:ext>
            </a:extLst>
          </p:cNvPr>
          <p:cNvSpPr/>
          <p:nvPr/>
        </p:nvSpPr>
        <p:spPr>
          <a:xfrm>
            <a:off x="1432800" y="3428999"/>
            <a:ext cx="6278400" cy="176939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CA" sz="2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lvl="1" algn="ctr"/>
            <a:r>
              <a:rPr lang="en-CA" sz="2400" u="sng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COMMENTS</a:t>
            </a:r>
          </a:p>
          <a:p>
            <a:pPr lvl="1" algn="ctr"/>
            <a:r>
              <a:rPr lang="en-CA" sz="2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Non-Compliant FJ. Told to eat every 2.5hrs. And mark all meal times in the journal. </a:t>
            </a:r>
          </a:p>
          <a:p>
            <a:pPr lvl="1"/>
            <a:endParaRPr lang="en-CA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993C08-808B-47A2-B2D3-BAEE8ECE8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10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Charting Rules</a:t>
            </a: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Product Recommendations</a:t>
            </a:r>
          </a:p>
          <a:p>
            <a:pPr marL="11430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Charting must clearly state the Compulsory Product instructions you gave the client for Pillar compliancy. It must also include the  recommendations you gave the client for program success. </a:t>
            </a:r>
          </a:p>
          <a:p>
            <a:pPr marL="95250" indent="0" algn="ctr">
              <a:buNone/>
            </a:pPr>
            <a:endParaRPr lang="en-CA" sz="20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BBEE6-16DF-4C96-8DD7-AE15A7BC8A57}"/>
              </a:ext>
            </a:extLst>
          </p:cNvPr>
          <p:cNvSpPr/>
          <p:nvPr/>
        </p:nvSpPr>
        <p:spPr>
          <a:xfrm>
            <a:off x="1433593" y="3428999"/>
            <a:ext cx="6276814" cy="203887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CA" sz="2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lvl="1" algn="ctr"/>
            <a:r>
              <a:rPr lang="en-CA" sz="2400" u="sng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COMMENTS</a:t>
            </a:r>
          </a:p>
          <a:p>
            <a:pPr lvl="1" algn="ctr"/>
            <a:r>
              <a:rPr lang="en-CA" sz="2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Compliant product, picked-up today.  Recommended </a:t>
            </a:r>
            <a:r>
              <a:rPr lang="en-CA" sz="2400" dirty="0" err="1">
                <a:solidFill>
                  <a:sysClr val="windowText" lastClr="000000"/>
                </a:solidFill>
                <a:cs typeface="Arial" panose="020B0604020202020204" pitchFamily="34" charset="0"/>
              </a:rPr>
              <a:t>ChEAT</a:t>
            </a:r>
            <a:r>
              <a:rPr lang="en-CA" sz="2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IT for cheat meal this weekend. </a:t>
            </a:r>
            <a:r>
              <a:rPr lang="en-CA" sz="2400" dirty="0">
                <a:solidFill>
                  <a:sysClr val="windowText" lastClr="00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Will pick-up This Friday.</a:t>
            </a:r>
          </a:p>
          <a:p>
            <a:pPr lvl="1"/>
            <a:endParaRPr lang="en-CA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4DD41D-EA5E-4764-B2F0-EE0A86142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60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Charting Rules</a:t>
            </a: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Cardio Sessions</a:t>
            </a:r>
          </a:p>
          <a:p>
            <a:pPr marL="114300" indent="0">
              <a:buNone/>
            </a:pP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Charting must clearly state their compliancy to the Pillar, sessions completed for the week and the approved method.  </a:t>
            </a:r>
          </a:p>
          <a:p>
            <a:pPr marL="95250" indent="0" algn="ctr">
              <a:buNone/>
            </a:pPr>
            <a:endParaRPr lang="en-CA" sz="20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BBEE6-16DF-4C96-8DD7-AE15A7BC8A57}"/>
              </a:ext>
            </a:extLst>
          </p:cNvPr>
          <p:cNvSpPr/>
          <p:nvPr/>
        </p:nvSpPr>
        <p:spPr>
          <a:xfrm>
            <a:off x="1432800" y="3428999"/>
            <a:ext cx="6278400" cy="176939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CA" sz="2400" u="sng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COMMENTS</a:t>
            </a:r>
          </a:p>
          <a:p>
            <a:pPr lvl="1" algn="ctr"/>
            <a:r>
              <a:rPr lang="en-CA" sz="2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Compliant, 40 min on TM </a:t>
            </a:r>
            <a:r>
              <a:rPr lang="en-CA" sz="1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(treadmill) </a:t>
            </a:r>
            <a:r>
              <a:rPr lang="en-CA" sz="2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3rd session this week. </a:t>
            </a:r>
            <a:r>
              <a:rPr lang="en-CA" sz="18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 </a:t>
            </a:r>
            <a:endParaRPr lang="en-CA" sz="24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lvl="1"/>
            <a:endParaRPr lang="en-CA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776050-61AF-4D10-8D82-FBE98F267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24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214823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Attendance Record &amp; Charting Overview </a:t>
            </a:r>
          </a:p>
          <a:p>
            <a:pPr marL="95250" indent="0">
              <a:buNone/>
            </a:pPr>
            <a:endParaRPr lang="en-CA" sz="2400" b="1" dirty="0">
              <a:latin typeface="+mj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5645DF-1451-458D-B6EB-637C4E2DAD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64" b="89734" l="2373" r="98814">
                        <a14:foregroundMark x1="46441" y1="4563" x2="48475" y2="71103"/>
                        <a14:foregroundMark x1="48475" y1="71103" x2="91525" y2="47909"/>
                        <a14:foregroundMark x1="91525" y1="47909" x2="95424" y2="28897"/>
                        <a14:foregroundMark x1="95424" y1="28897" x2="89322" y2="12167"/>
                        <a14:foregroundMark x1="89322" y1="12167" x2="27966" y2="30418"/>
                        <a14:foregroundMark x1="27966" y1="30418" x2="19831" y2="19392"/>
                        <a14:foregroundMark x1="19831" y1="19392" x2="11356" y2="14449"/>
                        <a14:foregroundMark x1="11356" y1="14449" x2="5254" y2="28137"/>
                        <a14:foregroundMark x1="5254" y1="28137" x2="5085" y2="87833"/>
                        <a14:foregroundMark x1="5085" y1="87833" x2="30000" y2="80608"/>
                        <a14:foregroundMark x1="30000" y1="80608" x2="58814" y2="83650"/>
                        <a14:foregroundMark x1="58814" y1="83650" x2="87627" y2="78327"/>
                        <a14:foregroundMark x1="87627" y1="78327" x2="96102" y2="84791"/>
                        <a14:foregroundMark x1="96102" y1="84791" x2="96780" y2="57034"/>
                        <a14:foregroundMark x1="96780" y1="57034" x2="91186" y2="32319"/>
                        <a14:foregroundMark x1="91186" y1="32319" x2="83220" y2="18251"/>
                        <a14:foregroundMark x1="83220" y1="18251" x2="63559" y2="13308"/>
                        <a14:foregroundMark x1="63559" y1="13308" x2="53898" y2="20152"/>
                        <a14:foregroundMark x1="53898" y1="20152" x2="27797" y2="14829"/>
                        <a14:foregroundMark x1="27797" y1="14829" x2="27119" y2="7224"/>
                        <a14:foregroundMark x1="2542" y1="51711" x2="12542" y2="70342"/>
                        <a14:foregroundMark x1="4576" y1="9125" x2="14746" y2="35741"/>
                        <a14:foregroundMark x1="98814" y1="50951" x2="91864" y2="52091"/>
                        <a14:foregroundMark x1="46441" y1="7605" x2="60000" y2="22433"/>
                        <a14:foregroundMark x1="13051" y1="77567" x2="13390" y2="68821"/>
                        <a14:foregroundMark x1="13559" y1="70722" x2="13220" y2="50570"/>
                        <a14:foregroundMark x1="13220" y1="50570" x2="12203" y2="7528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651" y="2459888"/>
            <a:ext cx="7200000" cy="3244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880D12-5283-46E6-8F59-995F926BEE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96" b="89209" l="4874" r="96975">
                        <a14:foregroundMark x1="4370" y1="83813" x2="83866" y2="15468"/>
                        <a14:foregroundMark x1="83866" y1="15468" x2="92605" y2="15468"/>
                        <a14:foregroundMark x1="92605" y1="15468" x2="95462" y2="37410"/>
                        <a14:foregroundMark x1="95462" y1="37410" x2="95630" y2="75540"/>
                        <a14:foregroundMark x1="95630" y1="75540" x2="76471" y2="68345"/>
                        <a14:foregroundMark x1="76471" y1="68345" x2="43697" y2="39568"/>
                        <a14:foregroundMark x1="43697" y1="39568" x2="17143" y2="29496"/>
                        <a14:foregroundMark x1="17143" y1="29496" x2="9748" y2="18345"/>
                        <a14:foregroundMark x1="9748" y1="18345" x2="4370" y2="37770"/>
                        <a14:foregroundMark x1="4370" y1="37770" x2="20336" y2="48201"/>
                        <a14:foregroundMark x1="20336" y1="48201" x2="39664" y2="48201"/>
                        <a14:foregroundMark x1="39664" y1="48201" x2="57815" y2="47482"/>
                        <a14:foregroundMark x1="57815" y1="47482" x2="91261" y2="52158"/>
                        <a14:foregroundMark x1="91261" y1="52158" x2="85714" y2="73022"/>
                        <a14:foregroundMark x1="85714" y1="73022" x2="68067" y2="80576"/>
                        <a14:foregroundMark x1="68067" y1="80576" x2="61849" y2="64388"/>
                        <a14:foregroundMark x1="61849" y1="64388" x2="59160" y2="22662"/>
                        <a14:foregroundMark x1="59160" y1="22662" x2="50252" y2="17266"/>
                        <a14:foregroundMark x1="50252" y1="17266" x2="42857" y2="29856"/>
                        <a14:foregroundMark x1="42857" y1="29856" x2="37647" y2="14748"/>
                        <a14:foregroundMark x1="37647" y1="14748" x2="33613" y2="32374"/>
                        <a14:foregroundMark x1="33613" y1="32374" x2="33109" y2="75899"/>
                        <a14:foregroundMark x1="33109" y1="75899" x2="40336" y2="84892"/>
                        <a14:foregroundMark x1="40336" y1="84892" x2="59496" y2="12230"/>
                        <a14:foregroundMark x1="59496" y1="12230" x2="66218" y2="12230"/>
                        <a14:foregroundMark x1="16975" y1="6115" x2="35966" y2="30576"/>
                        <a14:foregroundMark x1="35966" y1="30576" x2="76134" y2="16906"/>
                        <a14:foregroundMark x1="76134" y1="16906" x2="78655" y2="6475"/>
                        <a14:foregroundMark x1="24538" y1="7194" x2="43025" y2="14748"/>
                        <a14:foregroundMark x1="43025" y1="14748" x2="52437" y2="12950"/>
                        <a14:foregroundMark x1="52437" y1="12950" x2="57311" y2="6115"/>
                        <a14:foregroundMark x1="2353" y1="51079" x2="10924" y2="59353"/>
                        <a14:foregroundMark x1="10924" y1="59353" x2="5210" y2="74101"/>
                        <a14:foregroundMark x1="5210" y1="74101" x2="9412" y2="32734"/>
                        <a14:foregroundMark x1="9412" y1="32734" x2="6723" y2="14748"/>
                        <a14:foregroundMark x1="6723" y1="14748" x2="4874" y2="10072"/>
                        <a14:foregroundMark x1="98992" y1="64029" x2="95294" y2="43525"/>
                        <a14:foregroundMark x1="95294" y1="43525" x2="95966" y2="24820"/>
                        <a14:foregroundMark x1="95966" y1="24820" x2="95462" y2="67986"/>
                        <a14:foregroundMark x1="95462" y1="67986" x2="96975" y2="80216"/>
                        <a14:foregroundMark x1="18824" y1="70144" x2="17983" y2="525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435" y="2432722"/>
            <a:ext cx="7200000" cy="33640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E60366-9106-4C68-B9CE-405E611C74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535" b="89668" l="5734" r="98314">
                        <a14:foregroundMark x1="4384" y1="83395" x2="89882" y2="25830"/>
                        <a14:foregroundMark x1="89882" y1="25830" x2="95447" y2="11439"/>
                        <a14:foregroundMark x1="95447" y1="11439" x2="86172" y2="24723"/>
                        <a14:foregroundMark x1="86172" y1="24723" x2="82293" y2="41328"/>
                        <a14:foregroundMark x1="82293" y1="41328" x2="93592" y2="73801"/>
                        <a14:foregroundMark x1="93592" y1="73801" x2="76560" y2="78967"/>
                        <a14:foregroundMark x1="76560" y1="78967" x2="10287" y2="19557"/>
                        <a14:foregroundMark x1="10287" y1="19557" x2="5059" y2="37638"/>
                        <a14:foregroundMark x1="5059" y1="37638" x2="57673" y2="53506"/>
                        <a14:foregroundMark x1="57673" y1="53506" x2="92243" y2="50554"/>
                        <a14:foregroundMark x1="92243" y1="50554" x2="83642" y2="63838"/>
                        <a14:foregroundMark x1="83642" y1="63838" x2="67285" y2="74539"/>
                        <a14:foregroundMark x1="67285" y1="74539" x2="60034" y2="84133"/>
                        <a14:foregroundMark x1="60034" y1="84133" x2="53794" y2="63469"/>
                        <a14:foregroundMark x1="53794" y1="63469" x2="48904" y2="6642"/>
                        <a14:foregroundMark x1="5902" y1="9594" x2="20742" y2="36900"/>
                        <a14:foregroundMark x1="20742" y1="36900" x2="69140" y2="8487"/>
                        <a14:foregroundMark x1="69140" y1="8487" x2="77572" y2="14391"/>
                        <a14:foregroundMark x1="77572" y1="14391" x2="81619" y2="28782"/>
                        <a14:foregroundMark x1="11636" y1="11439" x2="24115" y2="14391"/>
                        <a14:foregroundMark x1="24115" y1="14391" x2="54469" y2="10332"/>
                        <a14:foregroundMark x1="33558" y1="16974" x2="51433" y2="26937"/>
                        <a14:foregroundMark x1="59022" y1="26568" x2="52277" y2="26568"/>
                        <a14:foregroundMark x1="16020" y1="66790" x2="34401" y2="49077"/>
                        <a14:foregroundMark x1="13997" y1="87823" x2="57167" y2="81550"/>
                        <a14:foregroundMark x1="91400" y1="87823" x2="96121" y2="70111"/>
                        <a14:foregroundMark x1="96121" y1="70111" x2="95616" y2="25092"/>
                        <a14:foregroundMark x1="95616" y1="25092" x2="89882" y2="10332"/>
                        <a14:foregroundMark x1="89882" y1="10332" x2="73524" y2="12177"/>
                        <a14:foregroundMark x1="98314" y1="74908" x2="97808" y2="169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003" y="2413657"/>
            <a:ext cx="7200000" cy="32903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B0E97D-106F-491B-A936-A56F008804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35" b="89493" l="2530" r="96965">
                        <a14:foregroundMark x1="4722" y1="80072" x2="17201" y2="73913"/>
                        <a14:foregroundMark x1="17201" y1="73913" x2="41821" y2="46377"/>
                        <a14:foregroundMark x1="41821" y1="46377" x2="51265" y2="44928"/>
                        <a14:foregroundMark x1="51265" y1="44928" x2="61889" y2="34058"/>
                        <a14:foregroundMark x1="61889" y1="34058" x2="67960" y2="19565"/>
                        <a14:foregroundMark x1="67960" y1="19565" x2="86003" y2="28986"/>
                        <a14:foregroundMark x1="86003" y1="28986" x2="94266" y2="37319"/>
                        <a14:foregroundMark x1="94266" y1="37319" x2="97133" y2="44565"/>
                        <a14:foregroundMark x1="2192" y1="64130" x2="10118" y2="30072"/>
                        <a14:foregroundMark x1="10118" y1="30072" x2="8769" y2="5797"/>
                        <a14:foregroundMark x1="2024" y1="45290" x2="2530" y2="26812"/>
                        <a14:foregroundMark x1="2530" y1="26812" x2="10624" y2="12319"/>
                        <a14:foregroundMark x1="10624" y1="12319" x2="19056" y2="11594"/>
                        <a14:foregroundMark x1="19056" y1="11594" x2="52782" y2="21377"/>
                        <a14:foregroundMark x1="52782" y1="21377" x2="61551" y2="28623"/>
                        <a14:foregroundMark x1="61551" y1="28623" x2="69140" y2="26812"/>
                        <a14:foregroundMark x1="26138" y1="7971" x2="45531" y2="12681"/>
                        <a14:foregroundMark x1="45531" y1="12681" x2="84823" y2="10507"/>
                        <a14:foregroundMark x1="84823" y1="10507" x2="92411" y2="21739"/>
                        <a14:foregroundMark x1="92411" y1="21739" x2="93592" y2="35870"/>
                        <a14:foregroundMark x1="92580" y1="81522" x2="93929" y2="42029"/>
                        <a14:foregroundMark x1="16189" y1="81522" x2="30185" y2="80435"/>
                        <a14:foregroundMark x1="30185" y1="80435" x2="38954" y2="80435"/>
                        <a14:foregroundMark x1="38954" y1="80435" x2="58010" y2="78623"/>
                        <a14:foregroundMark x1="58010" y1="78623" x2="68128" y2="78623"/>
                        <a14:foregroundMark x1="68128" y1="78623" x2="91231" y2="768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860" y="2367177"/>
            <a:ext cx="7038652" cy="327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681459-AFB5-4B41-8276-AE6668A924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227" b="89744" l="2891" r="97619">
                        <a14:foregroundMark x1="3231" y1="82051" x2="95918" y2="7692"/>
                        <a14:foregroundMark x1="1871" y1="15751" x2="28912" y2="9524"/>
                        <a14:foregroundMark x1="28912" y1="9524" x2="68367" y2="14286"/>
                        <a14:foregroundMark x1="68367" y1="14286" x2="84864" y2="13187"/>
                        <a14:foregroundMark x1="84864" y1="13187" x2="93027" y2="19780"/>
                        <a14:foregroundMark x1="93027" y1="19780" x2="97789" y2="28571"/>
                        <a14:foregroundMark x1="51190" y1="7692" x2="69898" y2="6227"/>
                        <a14:foregroundMark x1="69898" y1="6227" x2="89116" y2="12088"/>
                        <a14:foregroundMark x1="89116" y1="12088" x2="90986" y2="13553"/>
                        <a14:foregroundMark x1="5952" y1="15751" x2="5442" y2="79487"/>
                        <a14:foregroundMark x1="27381" y1="13919" x2="45238" y2="16850"/>
                        <a14:foregroundMark x1="45238" y1="16850" x2="41497" y2="67766"/>
                        <a14:foregroundMark x1="41497" y1="68864" x2="40816" y2="50549"/>
                        <a14:foregroundMark x1="11735" y1="86081" x2="93707" y2="75458"/>
                        <a14:foregroundMark x1="50850" y1="11722" x2="51190" y2="183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046" y="2455988"/>
            <a:ext cx="7128382" cy="32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B80B4AF-E906-4678-AD31-F8AD48B6AE4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273" b="89455" l="1871" r="98469">
                        <a14:foregroundMark x1="1361" y1="41091" x2="23639" y2="41091"/>
                        <a14:foregroundMark x1="23639" y1="41091" x2="55952" y2="38545"/>
                        <a14:foregroundMark x1="55952" y1="38545" x2="66497" y2="39636"/>
                        <a14:foregroundMark x1="66497" y1="39636" x2="80272" y2="38545"/>
                        <a14:foregroundMark x1="80272" y1="38545" x2="92857" y2="42545"/>
                        <a14:foregroundMark x1="92857" y1="42545" x2="95918" y2="60727"/>
                        <a14:foregroundMark x1="95918" y1="60727" x2="90986" y2="78545"/>
                        <a14:foregroundMark x1="90986" y1="78545" x2="90986" y2="84727"/>
                        <a14:foregroundMark x1="6633" y1="87273" x2="5442" y2="7273"/>
                        <a14:foregroundMark x1="2381" y1="77091" x2="1871" y2="15636"/>
                        <a14:foregroundMark x1="98469" y1="81091" x2="97109" y2="141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441" y="2459888"/>
            <a:ext cx="7200000" cy="32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315807C-4091-4A98-807B-93EDE3F887A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364" b="89455" l="1207" r="98276">
                        <a14:foregroundMark x1="1207" y1="75273" x2="1552" y2="14909"/>
                        <a14:foregroundMark x1="98448" y1="80000" x2="97759" y2="17818"/>
                        <a14:foregroundMark x1="4310" y1="8364" x2="22586" y2="5455"/>
                        <a14:foregroundMark x1="22586" y1="5455" x2="32069" y2="6545"/>
                        <a14:foregroundMark x1="32069" y1="6545" x2="57931" y2="5455"/>
                        <a14:foregroundMark x1="57931" y1="5455" x2="86724" y2="8364"/>
                        <a14:foregroundMark x1="86724" y1="8364" x2="95517" y2="15273"/>
                        <a14:foregroundMark x1="95517" y1="15273" x2="96552" y2="22545"/>
                        <a14:foregroundMark x1="5345" y1="84727" x2="6034" y2="63636"/>
                        <a14:foregroundMark x1="6034" y1="63636" x2="9828" y2="46909"/>
                        <a14:foregroundMark x1="9828" y1="46909" x2="20345" y2="30909"/>
                        <a14:foregroundMark x1="20345" y1="30909" x2="64310" y2="11273"/>
                        <a14:foregroundMark x1="64310" y1="11273" x2="62586" y2="31273"/>
                        <a14:foregroundMark x1="62586" y1="31273" x2="58448" y2="39636"/>
                        <a14:foregroundMark x1="33103" y1="17455" x2="26724" y2="17455"/>
                        <a14:foregroundMark x1="76379" y1="17818" x2="60345" y2="16727"/>
                        <a14:foregroundMark x1="82759" y1="66909" x2="83621" y2="48000"/>
                        <a14:foregroundMark x1="3448" y1="81091" x2="11897" y2="85818"/>
                        <a14:foregroundMark x1="11897" y1="85818" x2="32586" y2="82182"/>
                        <a14:foregroundMark x1="32586" y1="82182" x2="76724" y2="84727"/>
                        <a14:foregroundMark x1="76724" y1="84727" x2="86724" y2="84000"/>
                        <a14:foregroundMark x1="86724" y1="84000" x2="94655" y2="77091"/>
                        <a14:foregroundMark x1="94655" y1="77091" x2="94828" y2="763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063" y="2522460"/>
            <a:ext cx="7200000" cy="32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9E72EB-3B38-40D2-8B10-9C9FCE57590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394" b="89416" l="2551" r="96429">
                        <a14:foregroundMark x1="4932" y1="82117" x2="2721" y2="64234"/>
                        <a14:foregroundMark x1="2721" y1="64234" x2="6463" y2="8759"/>
                        <a14:foregroundMark x1="94898" y1="85401" x2="96429" y2="23358"/>
                        <a14:foregroundMark x1="96429" y1="23358" x2="93197" y2="8759"/>
                        <a14:foregroundMark x1="4932" y1="83577" x2="14286" y2="81022"/>
                        <a14:foregroundMark x1="14286" y1="81022" x2="22789" y2="83577"/>
                        <a14:foregroundMark x1="22789" y1="83577" x2="57313" y2="70438"/>
                        <a14:foregroundMark x1="57313" y1="70438" x2="90306" y2="74453"/>
                        <a14:foregroundMark x1="42517" y1="84672" x2="71429" y2="78102"/>
                        <a14:foregroundMark x1="71429" y1="78102" x2="80442" y2="78102"/>
                        <a14:foregroundMark x1="80442" y1="78102" x2="90136" y2="78102"/>
                        <a14:foregroundMark x1="90136" y1="78102" x2="91497" y2="78102"/>
                        <a14:foregroundMark x1="5442" y1="10219" x2="14966" y2="9854"/>
                        <a14:foregroundMark x1="14966" y1="9854" x2="25000" y2="14599"/>
                        <a14:foregroundMark x1="25000" y1="14599" x2="44558" y2="12774"/>
                        <a14:foregroundMark x1="44558" y1="12774" x2="54082" y2="13139"/>
                        <a14:foregroundMark x1="54082" y1="13139" x2="63946" y2="12044"/>
                        <a14:foregroundMark x1="63946" y1="12044" x2="94558" y2="16788"/>
                        <a14:foregroundMark x1="27041" y1="39051" x2="76871" y2="29562"/>
                        <a14:foregroundMark x1="76871" y1="29562" x2="84524" y2="31022"/>
                        <a14:foregroundMark x1="88946" y1="68613" x2="89286" y2="53650"/>
                        <a14:foregroundMark x1="72619" y1="60949" x2="72619" y2="60949"/>
                        <a14:foregroundMark x1="88776" y1="70438" x2="87925" y2="50365"/>
                        <a14:foregroundMark x1="89286" y1="71533" x2="86224" y2="51095"/>
                        <a14:foregroundMark x1="86224" y1="51095" x2="87585" y2="390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239" y="2465995"/>
            <a:ext cx="7200000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7F7B29-E40A-4EB0-B2C9-0882898425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7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Charting</a:t>
            </a: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When a product recommendation is made the following must be charted in the file:</a:t>
            </a:r>
          </a:p>
          <a:p>
            <a:pPr marL="0" indent="0">
              <a:buNone/>
            </a:pPr>
            <a:endParaRPr lang="en-CA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Why It Was Recommended</a:t>
            </a:r>
          </a:p>
          <a:p>
            <a:pPr marL="1257300" lvl="2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Dosage</a:t>
            </a:r>
          </a:p>
          <a:p>
            <a:pPr marL="1257300" lvl="2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Whether It Was Purchased Or Not</a:t>
            </a:r>
          </a:p>
          <a:p>
            <a:pPr marL="0" indent="0">
              <a:buNone/>
            </a:pPr>
            <a:endParaRPr lang="en-CA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1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indent="0" algn="ctr">
              <a:buNone/>
            </a:pPr>
            <a:endParaRPr lang="en-CA" sz="2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D2BD177-AA9D-4F84-8561-506AE3630DA1}"/>
              </a:ext>
            </a:extLst>
          </p:cNvPr>
          <p:cNvSpPr/>
          <p:nvPr/>
        </p:nvSpPr>
        <p:spPr>
          <a:xfrm>
            <a:off x="627258" y="4048087"/>
            <a:ext cx="3759792" cy="19880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C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Follow-up on the recommendation on subsequent visits; the need will still be there!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D29426-A239-4F8F-B5F0-D1F9FB27A85D}"/>
              </a:ext>
            </a:extLst>
          </p:cNvPr>
          <p:cNvSpPr/>
          <p:nvPr/>
        </p:nvSpPr>
        <p:spPr>
          <a:xfrm>
            <a:off x="4572000" y="4048087"/>
            <a:ext cx="3758400" cy="19880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algn="ctr"/>
            <a:r>
              <a:rPr lang="en-C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Don’t shy away from making new recommendations, our focus is their weight loss success! </a:t>
            </a:r>
          </a:p>
          <a:p>
            <a:pPr marL="0" indent="0" algn="ctr">
              <a:buNone/>
            </a:pPr>
            <a:endParaRPr lang="en-CA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E51A23-BE63-43D5-9AC0-E8651A570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0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359214" y="681925"/>
            <a:ext cx="5118359" cy="4881967"/>
          </a:xfrm>
        </p:spPr>
        <p:txBody>
          <a:bodyPr anchor="t">
            <a:normAutofit/>
          </a:bodyPr>
          <a:lstStyle/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1: Non-Compliant FJ over weekend, reinforced the need to remain compliant to meal plan and product. Compliant with cardio and product. The goal is to lose at least 4 lbs this week! Will be in daily. </a:t>
            </a:r>
            <a:r>
              <a:rPr lang="en-CA" sz="2000" b="1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Complaining of constipation. Recommended PM/BM, Omega 3 and Vitamin C. Will think about it. Profile sheet given</a:t>
            </a:r>
            <a:r>
              <a:rPr lang="en-C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525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CFD5C3-7245-4585-98FC-F0BC6EA023D7}"/>
              </a:ext>
            </a:extLst>
          </p:cNvPr>
          <p:cNvSpPr/>
          <p:nvPr/>
        </p:nvSpPr>
        <p:spPr>
          <a:xfrm>
            <a:off x="3479369" y="4178621"/>
            <a:ext cx="49982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2: Compliant FJ and product since last visit. 1 cardio session in, another planned for tonight. Bowels good, sleeping well. Visiting daily, goal is to be down 4 lbs!. </a:t>
            </a:r>
            <a:r>
              <a:rPr lang="en-CA" sz="2000" b="1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Suzy picked up first tub of PM/BM today. Likes the thought that it will help her sleep too!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D7F9D0-62D8-46B2-A618-EE7AF48822C8}"/>
              </a:ext>
            </a:extLst>
          </p:cNvPr>
          <p:cNvSpPr txBox="1"/>
          <p:nvPr/>
        </p:nvSpPr>
        <p:spPr>
          <a:xfrm>
            <a:off x="481175" y="812953"/>
            <a:ext cx="2714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dirty="0"/>
              <a:t>Charting Sample </a:t>
            </a:r>
          </a:p>
        </p:txBody>
      </p:sp>
      <p:pic>
        <p:nvPicPr>
          <p:cNvPr id="4" name="Graphic 3" descr="Open Folder">
            <a:extLst>
              <a:ext uri="{FF2B5EF4-FFF2-40B4-BE49-F238E27FC236}">
                <a16:creationId xmlns:a16="http://schemas.microsoft.com/office/drawing/2014/main" id="{E2C63147-DF3F-4D7C-92E1-F228B203F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0277" y="1433593"/>
            <a:ext cx="2376000" cy="237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1C01DA-8276-4CE5-B0C7-91F38FDD4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80" y="602268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13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439</Words>
  <Application>Microsoft Office PowerPoint</Application>
  <PresentationFormat>On-screen Show (4:3)</PresentationFormat>
  <Paragraphs>83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11</cp:revision>
  <dcterms:created xsi:type="dcterms:W3CDTF">2018-08-28T12:19:53Z</dcterms:created>
  <dcterms:modified xsi:type="dcterms:W3CDTF">2018-09-03T17:31:00Z</dcterms:modified>
</cp:coreProperties>
</file>