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1"/>
  </p:sldMasterIdLst>
  <p:notesMasterIdLst>
    <p:notesMasterId r:id="rId8"/>
  </p:notesMasterIdLst>
  <p:sldIdLst>
    <p:sldId id="318" r:id="rId2"/>
    <p:sldId id="464" r:id="rId3"/>
    <p:sldId id="465" r:id="rId4"/>
    <p:sldId id="466" r:id="rId5"/>
    <p:sldId id="463" r:id="rId6"/>
    <p:sldId id="458" r:id="rId7"/>
  </p:sldIdLst>
  <p:sldSz cx="9144000" cy="6858000" type="screen4x3"/>
  <p:notesSz cx="6797675" cy="9926638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521415D9-36F7-43E2-AB2F-B90AF26B5E84}">
      <p14:sectionLst xmlns:p14="http://schemas.microsoft.com/office/powerpoint/2010/main">
        <p14:section name="Default Section" id="{907C8D10-7084-4583-BD99-CEBE5B640786}">
          <p14:sldIdLst>
            <p14:sldId id="318"/>
            <p14:sldId id="464"/>
            <p14:sldId id="465"/>
            <p14:sldId id="466"/>
            <p14:sldId id="463"/>
            <p14:sldId id="458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5E11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810" autoAdjust="0"/>
    <p:restoredTop sz="86004" autoAdjust="0"/>
  </p:normalViewPr>
  <p:slideViewPr>
    <p:cSldViewPr snapToGrid="0">
      <p:cViewPr varScale="1">
        <p:scale>
          <a:sx n="62" d="100"/>
          <a:sy n="62" d="100"/>
        </p:scale>
        <p:origin x="732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45659" cy="496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4" name="Shape 4"/>
          <p:cNvSpPr txBox="1">
            <a:spLocks noGrp="1"/>
          </p:cNvSpPr>
          <p:nvPr>
            <p:ph type="dt" idx="10"/>
          </p:nvPr>
        </p:nvSpPr>
        <p:spPr>
          <a:xfrm>
            <a:off x="3850443" y="0"/>
            <a:ext cx="2945659" cy="496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5" name="Shape 5"/>
          <p:cNvSpPr>
            <a:spLocks noGrp="1" noRot="1" noChangeAspect="1"/>
          </p:cNvSpPr>
          <p:nvPr>
            <p:ph type="sldImg" idx="3"/>
          </p:nvPr>
        </p:nvSpPr>
        <p:spPr>
          <a:xfrm>
            <a:off x="917575" y="744538"/>
            <a:ext cx="4962525" cy="372268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Shape 6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ftr" idx="11"/>
          </p:nvPr>
        </p:nvSpPr>
        <p:spPr>
          <a:xfrm>
            <a:off x="0" y="9428583"/>
            <a:ext cx="2945659" cy="496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Shape 74"/>
          <p:cNvSpPr txBox="1">
            <a:spLocks noGrp="1"/>
          </p:cNvSpPr>
          <p:nvPr>
            <p:ph type="body" idx="1"/>
          </p:nvPr>
        </p:nvSpPr>
        <p:spPr>
          <a:xfrm>
            <a:off x="710248" y="4459526"/>
            <a:ext cx="5681980" cy="42248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5" name="Shape 75"/>
          <p:cNvSpPr>
            <a:spLocks noGrp="1" noRot="1" noChangeAspect="1"/>
          </p:cNvSpPr>
          <p:nvPr>
            <p:ph type="sldImg" idx="2"/>
          </p:nvPr>
        </p:nvSpPr>
        <p:spPr>
          <a:xfrm>
            <a:off x="1204913" y="704850"/>
            <a:ext cx="4692650" cy="3519488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1404153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</a:t>
            </a:fld>
            <a:endParaRPr lang="en-CA" sz="1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1969299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</a:t>
            </a:fld>
            <a:endParaRPr lang="en-CA" sz="1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47543807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</a:t>
            </a:fld>
            <a:endParaRPr lang="en-CA" sz="1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63415510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5</a:t>
            </a:fld>
            <a:endParaRPr lang="en-CA" sz="1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28721795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6</a:t>
            </a:fld>
            <a:endParaRPr lang="en-CA" sz="1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7034144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hape 21"/>
          <p:cNvSpPr txBox="1"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alibri"/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22" name="Shape 22"/>
          <p:cNvSpPr txBox="1"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6195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3" name="Shape 23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24" name="Shape 24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25" name="Shape 25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Shape 44"/>
          <p:cNvSpPr txBox="1"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Calibri"/>
              <a:buNone/>
              <a:defRPr sz="4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45" name="Shape 45"/>
          <p:cNvSpPr txBox="1"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rgbClr val="888888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350"/>
              <a:buFont typeface="Arial"/>
              <a:buNone/>
              <a:defRPr sz="135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6" name="Shape 46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47" name="Shape 47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48" name="Shape 48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Shape 50"/>
          <p:cNvSpPr txBox="1"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alibri"/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51" name="Shape 51"/>
          <p:cNvSpPr txBox="1"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L="457200" marR="0" lvl="0" indent="-22860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None/>
              <a:defRPr sz="135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2" name="Shape 52"/>
          <p:cNvSpPr txBox="1">
            <a:spLocks noGrp="1"/>
          </p:cNvSpPr>
          <p:nvPr>
            <p:ph type="body" idx="2"/>
          </p:nvPr>
        </p:nvSpPr>
        <p:spPr>
          <a:xfrm>
            <a:off x="629842" y="2505075"/>
            <a:ext cx="3868340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6195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3" name="Shape 53"/>
          <p:cNvSpPr txBox="1">
            <a:spLocks noGrp="1"/>
          </p:cNvSpPr>
          <p:nvPr>
            <p:ph type="body" idx="3"/>
          </p:nvPr>
        </p:nvSpPr>
        <p:spPr>
          <a:xfrm>
            <a:off x="4629150" y="1681163"/>
            <a:ext cx="3887391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L="457200" marR="0" lvl="0" indent="-22860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None/>
              <a:defRPr sz="135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4" name="Shape 54"/>
          <p:cNvSpPr txBox="1">
            <a:spLocks noGrp="1"/>
          </p:cNvSpPr>
          <p:nvPr>
            <p:ph type="body" idx="4"/>
          </p:nvPr>
        </p:nvSpPr>
        <p:spPr>
          <a:xfrm>
            <a:off x="4629150" y="2505075"/>
            <a:ext cx="3887391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6195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5" name="Shape 55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56" name="Shape 56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57" name="Shape 57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Shape 59"/>
          <p:cNvSpPr txBox="1"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60" name="Shape 60"/>
          <p:cNvSpPr txBox="1">
            <a:spLocks noGrp="1"/>
          </p:cNvSpPr>
          <p:nvPr>
            <p:ph type="body" idx="1"/>
          </p:nvPr>
        </p:nvSpPr>
        <p:spPr>
          <a:xfrm>
            <a:off x="3887391" y="987426"/>
            <a:ext cx="462915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8100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6195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429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2385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2385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2385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2385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2385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2385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1" name="Shape 61"/>
          <p:cNvSpPr txBox="1">
            <a:spLocks noGrp="1"/>
          </p:cNvSpPr>
          <p:nvPr>
            <p:ph type="body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050"/>
              <a:buFont typeface="Arial"/>
              <a:buNone/>
              <a:defRPr sz="10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sz="7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sz="7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sz="7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sz="7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sz="7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sz="7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2" name="Shape 62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63" name="Shape 63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64" name="Shape 64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Shape 66"/>
          <p:cNvSpPr txBox="1"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67" name="Shape 67"/>
          <p:cNvSpPr>
            <a:spLocks noGrp="1"/>
          </p:cNvSpPr>
          <p:nvPr>
            <p:ph type="pic" idx="2"/>
          </p:nvPr>
        </p:nvSpPr>
        <p:spPr>
          <a:xfrm>
            <a:off x="3887391" y="987426"/>
            <a:ext cx="462915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None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68" name="Shape 68"/>
          <p:cNvSpPr txBox="1">
            <a:spLocks noGrp="1"/>
          </p:cNvSpPr>
          <p:nvPr>
            <p:ph type="body" idx="1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050"/>
              <a:buFont typeface="Arial"/>
              <a:buNone/>
              <a:defRPr sz="10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sz="7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sz="7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sz="7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sz="7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sz="7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sz="7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9" name="Shape 69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70" name="Shape 70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71" name="Shape 71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Shape 73"/>
          <p:cNvSpPr txBox="1"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alibri"/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4" name="Shape 74"/>
          <p:cNvSpPr txBox="1">
            <a:spLocks noGrp="1"/>
          </p:cNvSpPr>
          <p:nvPr>
            <p:ph type="body" idx="1"/>
          </p:nvPr>
        </p:nvSpPr>
        <p:spPr>
          <a:xfrm rot="5400000">
            <a:off x="2396331" y="57944"/>
            <a:ext cx="4351338" cy="788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6195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5" name="Shape 75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76" name="Shape 76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77" name="Shape 77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Shape 79"/>
          <p:cNvSpPr txBox="1">
            <a:spLocks noGrp="1"/>
          </p:cNvSpPr>
          <p:nvPr>
            <p:ph type="title"/>
          </p:nvPr>
        </p:nvSpPr>
        <p:spPr>
          <a:xfrm rot="5400000">
            <a:off x="4623593" y="2285206"/>
            <a:ext cx="5811838" cy="19716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alibri"/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80" name="Shape 80"/>
          <p:cNvSpPr txBox="1">
            <a:spLocks noGrp="1"/>
          </p:cNvSpPr>
          <p:nvPr>
            <p:ph type="body" idx="1"/>
          </p:nvPr>
        </p:nvSpPr>
        <p:spPr>
          <a:xfrm rot="5400000">
            <a:off x="623093" y="370681"/>
            <a:ext cx="5811838" cy="58007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6195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1" name="Shape 81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82" name="Shape 82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83" name="Shape 83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Shape 38"/>
          <p:cNvSpPr txBox="1"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Calibri"/>
              <a:buNone/>
              <a:defRPr sz="4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39" name="Shape 39"/>
          <p:cNvSpPr txBox="1"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ctr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ctr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ctr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ctr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ctr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ctr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ctr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ctr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ctr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0" name="Shape 40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41" name="Shape 41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42" name="Shape 42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/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218939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 txBox="1"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alibri"/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Shape 11"/>
          <p:cNvSpPr txBox="1"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6195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Shape 12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13" name="Shape 13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14" name="Shape 14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/>
              <a:t>‹#›</a:t>
            </a:fld>
            <a:endParaRPr dirty="0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60" r:id="rId8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Rectangle 82">
            <a:extLst>
              <a:ext uri="{FF2B5EF4-FFF2-40B4-BE49-F238E27FC236}">
                <a16:creationId xmlns:a16="http://schemas.microsoft.com/office/drawing/2014/main" id="{1045B59B-615E-4718-A150-42DE5D03E1C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5" name="Rectangle 84">
            <a:extLst>
              <a:ext uri="{FF2B5EF4-FFF2-40B4-BE49-F238E27FC236}">
                <a16:creationId xmlns:a16="http://schemas.microsoft.com/office/drawing/2014/main" id="{D6CF29CD-38B8-4924-BA11-6D60517487E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4242816"/>
            <a:ext cx="9144000" cy="2615184"/>
          </a:xfrm>
          <a:prstGeom prst="rect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Shape 78"/>
          <p:cNvSpPr txBox="1">
            <a:spLocks noGrp="1"/>
          </p:cNvSpPr>
          <p:nvPr>
            <p:ph type="subTitle" idx="1"/>
          </p:nvPr>
        </p:nvSpPr>
        <p:spPr>
          <a:xfrm>
            <a:off x="1028339" y="4242816"/>
            <a:ext cx="7070105" cy="1607680"/>
          </a:xfrm>
          <a:prstGeom prst="rect">
            <a:avLst/>
          </a:prstGeom>
        </p:spPr>
        <p:txBody>
          <a:bodyPr spcFirstLastPara="1" lIns="91425" tIns="91425" rIns="91425" bIns="91425" anchorCtr="0">
            <a:normAutofit fontScale="92500" lnSpcReduction="20000"/>
          </a:bodyPr>
          <a:lstStyle/>
          <a:p>
            <a:pPr lvl="0"/>
            <a:r>
              <a:rPr lang="en-CA" sz="3600" b="1" dirty="0">
                <a:solidFill>
                  <a:srgbClr val="E7E6E6"/>
                </a:solidFill>
              </a:rPr>
              <a:t> </a:t>
            </a:r>
            <a:r>
              <a:rPr lang="en-CA" sz="3900" dirty="0">
                <a:solidFill>
                  <a:srgbClr val="E7E6E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Client Services </a:t>
            </a:r>
          </a:p>
          <a:p>
            <a:pPr lvl="0"/>
            <a:r>
              <a:rPr lang="en-CA" sz="3900" dirty="0">
                <a:solidFill>
                  <a:srgbClr val="E7E6E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Walk-Through </a:t>
            </a:r>
            <a:br>
              <a:rPr lang="en-CA" sz="3900" dirty="0">
                <a:solidFill>
                  <a:srgbClr val="E7E6E6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CA" sz="3900" b="0" i="0" u="none" strike="noStrike" cap="none" dirty="0">
              <a:solidFill>
                <a:srgbClr val="E7E6E6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" name="Picture 4" descr="A picture containing clipart&#10;&#10;Description generated with very high confidence">
            <a:extLst>
              <a:ext uri="{FF2B5EF4-FFF2-40B4-BE49-F238E27FC236}">
                <a16:creationId xmlns:a16="http://schemas.microsoft.com/office/drawing/2014/main" id="{1221AB92-28D6-449D-A9E4-217D4D3D0F9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3331" y="643464"/>
            <a:ext cx="7045113" cy="32759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35694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628650" y="1102518"/>
            <a:ext cx="7886700" cy="4652963"/>
          </a:xfrm>
        </p:spPr>
        <p:txBody>
          <a:bodyPr/>
          <a:lstStyle/>
          <a:p>
            <a:pPr marL="95250" indent="0">
              <a:buNone/>
            </a:pPr>
            <a:r>
              <a:rPr lang="en-US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Client Visit Steps: Details </a:t>
            </a:r>
          </a:p>
          <a:p>
            <a:pPr marL="95250" indent="0">
              <a:buNone/>
            </a:pP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52450" indent="-457200">
              <a:buSzPct val="100000"/>
              <a:buFont typeface="+mj-lt"/>
              <a:buAutoNum type="arabicPeriod"/>
            </a:pP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Client is </a:t>
            </a:r>
            <a:r>
              <a:rPr lang="en-US" sz="1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GREETED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 by staff when they arrive.</a:t>
            </a:r>
          </a:p>
          <a:p>
            <a:pPr marL="1181100" lvl="2" indent="-171450">
              <a:buSzPct val="100000"/>
            </a:pP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Stand &amp; Warmly Greet The Client  </a:t>
            </a:r>
          </a:p>
          <a:p>
            <a:pPr marL="1009650" lvl="2" indent="0">
              <a:buSzPct val="100000"/>
              <a:buNone/>
            </a:pPr>
            <a:endParaRPr 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52450" indent="-457200">
              <a:buSzPct val="100000"/>
              <a:buFont typeface="+mj-lt"/>
              <a:buAutoNum type="arabicPeriod"/>
            </a:pP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Client </a:t>
            </a:r>
            <a:r>
              <a:rPr lang="en-US" sz="1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SIGNS IN 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and takes a seat in the waiting area.</a:t>
            </a:r>
          </a:p>
          <a:p>
            <a:pPr marL="1181100" lvl="2" indent="-171450">
              <a:buSzPct val="100000"/>
            </a:pP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Clients Never Enter A Service Room Until Prompted By The Servicing Health Coach.</a:t>
            </a:r>
          </a:p>
          <a:p>
            <a:pPr marL="1009650" lvl="2" indent="0">
              <a:buSzPct val="100000"/>
              <a:buNone/>
            </a:pPr>
            <a:endParaRPr 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52450" indent="-457200">
              <a:buSzPct val="100000"/>
              <a:buFont typeface="+mj-lt"/>
              <a:buAutoNum type="arabicPeriod"/>
            </a:pP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Staff pulls the client file and starts the </a:t>
            </a:r>
            <a:r>
              <a:rPr lang="en-US" sz="1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PRE-SERVICE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1181100" lvl="2" indent="-171450">
              <a:buSzPct val="100000"/>
            </a:pP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Staff Performs Task While Seated At The Front Desk.</a:t>
            </a:r>
          </a:p>
          <a:p>
            <a:pPr marL="1009650" lvl="2" indent="0">
              <a:buSzPct val="100000"/>
              <a:buNone/>
            </a:pPr>
            <a:endParaRPr 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52450" indent="-457200">
              <a:buSzPct val="100000"/>
              <a:buFont typeface="+mj-lt"/>
              <a:buAutoNum type="arabicPeriod"/>
            </a:pP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Staff Completes a </a:t>
            </a:r>
            <a:r>
              <a:rPr lang="en-US" sz="1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FILE INVESTIGATION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1181100" lvl="2" indent="-171450">
              <a:buSzPct val="100000"/>
            </a:pP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Developing Service &amp; Sales Approach.</a:t>
            </a:r>
          </a:p>
          <a:p>
            <a:pPr marL="552450" indent="-457200">
              <a:buSzPct val="100000"/>
              <a:buFont typeface="+mj-lt"/>
              <a:buAutoNum type="arabicPeriod"/>
            </a:pPr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389EBCD-B6C8-4337-9A6A-5EFC92B9657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6745" y="6066684"/>
            <a:ext cx="1148603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10173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628650" y="1102518"/>
            <a:ext cx="7886700" cy="4652963"/>
          </a:xfrm>
        </p:spPr>
        <p:txBody>
          <a:bodyPr/>
          <a:lstStyle/>
          <a:p>
            <a:pPr marL="95250" indent="0">
              <a:buNone/>
            </a:pPr>
            <a:r>
              <a:rPr lang="en-US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Client Visit Steps: Details Cont.</a:t>
            </a:r>
          </a:p>
          <a:p>
            <a:pPr marL="95250" indent="0">
              <a:buNone/>
            </a:pP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52450" indent="-457200">
              <a:buSzPct val="100000"/>
              <a:buFont typeface="+mj-lt"/>
              <a:buAutoNum type="arabicPeriod" startAt="5"/>
            </a:pP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Staff </a:t>
            </a:r>
            <a:r>
              <a:rPr lang="en-US" sz="1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PREPARES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 by gathering products, forms and/or program documents needed for servicing.</a:t>
            </a:r>
          </a:p>
          <a:p>
            <a:pPr marL="1352550" lvl="2" indent="-342900">
              <a:buSzPct val="100000"/>
            </a:pP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Action Service &amp; Sales Approach.</a:t>
            </a:r>
          </a:p>
          <a:p>
            <a:pPr marL="1352550" lvl="2" indent="-342900">
              <a:buSzPct val="100000"/>
              <a:buFont typeface="+mj-lt"/>
              <a:buAutoNum type="arabicPeriod" startAt="5"/>
            </a:pPr>
            <a:endParaRPr 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52450" indent="-457200">
              <a:buSzPct val="100000"/>
              <a:buFont typeface="+mj-lt"/>
              <a:buAutoNum type="arabicPeriod" startAt="5"/>
            </a:pP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Staff is </a:t>
            </a:r>
            <a:r>
              <a:rPr lang="en-US" sz="1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SERVICE READY 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and takes client into the service room.</a:t>
            </a:r>
          </a:p>
          <a:p>
            <a:pPr marL="1352550" lvl="2" indent="-342900">
              <a:buSzPct val="100000"/>
            </a:pP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Service With Confidence. </a:t>
            </a:r>
          </a:p>
          <a:p>
            <a:pPr marL="1352550" lvl="2" indent="-342900">
              <a:buSzPct val="100000"/>
              <a:buFont typeface="+mj-lt"/>
              <a:buAutoNum type="arabicPeriod" startAt="5"/>
            </a:pPr>
            <a:endParaRPr 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52450" indent="-457200">
              <a:buSzPct val="100000"/>
              <a:buFont typeface="+mj-lt"/>
              <a:buAutoNum type="arabicPeriod" startAt="5"/>
            </a:pP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Staff </a:t>
            </a:r>
            <a:r>
              <a:rPr lang="en-US" sz="1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WEIGHS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 client.</a:t>
            </a:r>
          </a:p>
          <a:p>
            <a:pPr marL="1352550" lvl="2" indent="-342900">
              <a:buSzPct val="100000"/>
            </a:pP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Celebrate, Motivate &amp; Coach For Results.</a:t>
            </a:r>
          </a:p>
          <a:p>
            <a:pPr marL="1009650" lvl="2" indent="0">
              <a:buSzPct val="100000"/>
              <a:buNone/>
            </a:pPr>
            <a:endParaRPr 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52450" indent="-457200">
              <a:buSzPct val="100000"/>
              <a:buFont typeface="+mj-lt"/>
              <a:buAutoNum type="arabicPeriod" startAt="5"/>
            </a:pP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Staff </a:t>
            </a:r>
            <a:r>
              <a:rPr lang="en-US" sz="1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CHARTS WEIGHT 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in client file.</a:t>
            </a:r>
          </a:p>
          <a:p>
            <a:pPr marL="1352550" lvl="2" indent="-342900">
              <a:buSzPct val="100000"/>
            </a:pP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Documentation! 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4B124BC-87E7-444F-B0E0-94D964B1001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6745" y="6066684"/>
            <a:ext cx="1148603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93483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628650" y="1102518"/>
            <a:ext cx="7886700" cy="4652963"/>
          </a:xfrm>
        </p:spPr>
        <p:txBody>
          <a:bodyPr/>
          <a:lstStyle/>
          <a:p>
            <a:pPr marL="95250" indent="0">
              <a:buNone/>
            </a:pPr>
            <a:r>
              <a:rPr lang="en-US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Client Visit Steps: Details Cont.</a:t>
            </a:r>
          </a:p>
          <a:p>
            <a:pPr marL="95250" indent="0">
              <a:buNone/>
            </a:pP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52450" indent="-457200">
              <a:buSzPct val="100000"/>
              <a:buFont typeface="+mj-lt"/>
              <a:buAutoNum type="arabicPeriod" startAt="9"/>
            </a:pP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Staff starts </a:t>
            </a:r>
            <a:r>
              <a:rPr lang="en-US" sz="1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FOOD JOURNAL INVESTIGATION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, provides recommendations, motivation and support.</a:t>
            </a:r>
          </a:p>
          <a:p>
            <a:pPr marL="1352550" lvl="2" indent="-342900">
              <a:buSzPct val="100000"/>
            </a:pP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Use The Pillars For Program Success</a:t>
            </a:r>
          </a:p>
          <a:p>
            <a:pPr marL="1352550" lvl="2" indent="-342900">
              <a:buSzPct val="100000"/>
              <a:buFont typeface="+mj-lt"/>
              <a:buAutoNum type="arabicPeriod" startAt="9"/>
            </a:pPr>
            <a:endParaRPr 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52450" indent="-457200">
              <a:buSzPct val="100000"/>
              <a:buFont typeface="+mj-lt"/>
              <a:buAutoNum type="arabicPeriod" startAt="9"/>
            </a:pP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Staff tells the client </a:t>
            </a:r>
            <a:r>
              <a:rPr lang="en-US" sz="1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DATE TO RETURN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pPr marL="1352550" lvl="2" indent="-342900">
              <a:buSzPct val="100000"/>
            </a:pP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The Health Coach  Controls The </a:t>
            </a:r>
            <a:r>
              <a:rPr lang="en-CA" sz="1800" dirty="0">
                <a:latin typeface="+mn-lt"/>
              </a:rPr>
              <a:t>Ewyn® </a:t>
            </a:r>
            <a:r>
              <a:rPr lang="en-CA" sz="1800" dirty="0"/>
              <a:t>Program. </a:t>
            </a:r>
          </a:p>
          <a:p>
            <a:pPr marL="1352550" lvl="2" indent="-342900">
              <a:buSzPct val="100000"/>
              <a:buFont typeface="+mj-lt"/>
              <a:buAutoNum type="arabicPeriod" startAt="9"/>
            </a:pPr>
            <a:endParaRPr 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52450" indent="-457200">
              <a:buSzPct val="100000"/>
              <a:buFont typeface="+mj-lt"/>
              <a:buAutoNum type="arabicPeriod" startAt="9"/>
            </a:pP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Staff says  a friendly </a:t>
            </a:r>
            <a:r>
              <a:rPr lang="en-US" sz="1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GOOD-BYE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 to client.</a:t>
            </a:r>
          </a:p>
          <a:p>
            <a:pPr marL="1352550" lvl="2" indent="-342900">
              <a:buSzPct val="100000"/>
            </a:pP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Stand &amp; Warmly Say Good-Bye.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C86BFC2-FF0B-41EB-9B8A-9A80F75B181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6745" y="6066684"/>
            <a:ext cx="1148603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21592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628650" y="1102518"/>
            <a:ext cx="7886700" cy="4652963"/>
          </a:xfrm>
        </p:spPr>
        <p:txBody>
          <a:bodyPr/>
          <a:lstStyle/>
          <a:p>
            <a:pPr marL="95250" indent="0">
              <a:buNone/>
            </a:pPr>
            <a:r>
              <a:rPr lang="en-US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Client Visit Steps: Overview </a:t>
            </a:r>
          </a:p>
          <a:p>
            <a:pPr marL="95250" indent="0">
              <a:buNone/>
            </a:pP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52450" indent="-457200">
              <a:buSzPct val="100000"/>
              <a:buFont typeface="+mj-lt"/>
              <a:buAutoNum type="arabicPeriod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Client is </a:t>
            </a:r>
            <a:r>
              <a:rPr lang="en-US" sz="1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GREETED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by staff when they arrive.</a:t>
            </a:r>
          </a:p>
          <a:p>
            <a:pPr marL="552450" indent="-457200">
              <a:buSzPct val="100000"/>
              <a:buFont typeface="+mj-lt"/>
              <a:buAutoNum type="arabicPeriod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Client </a:t>
            </a:r>
            <a:r>
              <a:rPr lang="en-US" sz="1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SIGNS IN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and takes a seat in the waiting area.</a:t>
            </a:r>
          </a:p>
          <a:p>
            <a:pPr marL="552450" indent="-457200">
              <a:buSzPct val="100000"/>
              <a:buFont typeface="+mj-lt"/>
              <a:buAutoNum type="arabicPeriod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Staff pulls the client file and starts the </a:t>
            </a:r>
            <a:r>
              <a:rPr lang="en-US" sz="1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PRE-SERVICE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552450" indent="-457200">
              <a:buSzPct val="100000"/>
              <a:buFont typeface="+mj-lt"/>
              <a:buAutoNum type="arabicPeriod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Staff Completes a </a:t>
            </a:r>
            <a:r>
              <a:rPr lang="en-US" sz="1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FILE INVESTIGATION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552450" indent="-457200">
              <a:buSzPct val="100000"/>
              <a:buFont typeface="+mj-lt"/>
              <a:buAutoNum type="arabicPeriod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Staff </a:t>
            </a:r>
            <a:r>
              <a:rPr lang="en-US" sz="1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PREPARES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by gathering products, forms and/or program documents needed for servicing.</a:t>
            </a:r>
          </a:p>
          <a:p>
            <a:pPr marL="552450" indent="-457200">
              <a:buSzPct val="100000"/>
              <a:buFont typeface="+mj-lt"/>
              <a:buAutoNum type="arabicPeriod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Staff is </a:t>
            </a:r>
            <a:r>
              <a:rPr lang="en-US" sz="1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SERVICE READY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and takes client into the service room.</a:t>
            </a:r>
          </a:p>
          <a:p>
            <a:pPr marL="552450" indent="-457200">
              <a:buSzPct val="100000"/>
              <a:buFont typeface="+mj-lt"/>
              <a:buAutoNum type="arabicPeriod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Staff </a:t>
            </a:r>
            <a:r>
              <a:rPr lang="en-US" sz="1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WEIGHS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client.</a:t>
            </a:r>
          </a:p>
          <a:p>
            <a:pPr marL="552450" indent="-457200">
              <a:buSzPct val="100000"/>
              <a:buFont typeface="+mj-lt"/>
              <a:buAutoNum type="arabicPeriod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Staff </a:t>
            </a:r>
            <a:r>
              <a:rPr lang="en-US" sz="1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CHARTS WEIGHT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in client file.</a:t>
            </a:r>
          </a:p>
          <a:p>
            <a:pPr marL="552450" indent="-457200">
              <a:buSzPct val="100000"/>
              <a:buFont typeface="+mj-lt"/>
              <a:buAutoNum type="arabicPeriod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Staff starts </a:t>
            </a:r>
            <a:r>
              <a:rPr lang="en-US" sz="1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FOOD JOURNAL INVESTIGATION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, provides recommendations, motivation and support.</a:t>
            </a:r>
          </a:p>
          <a:p>
            <a:pPr marL="552450" indent="-457200">
              <a:buSzPct val="100000"/>
              <a:buFont typeface="+mj-lt"/>
              <a:buAutoNum type="arabicPeriod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Staff tells the client </a:t>
            </a:r>
            <a:r>
              <a:rPr lang="en-US" sz="1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DATE TO RETURN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pPr marL="552450" indent="-457200">
              <a:buSzPct val="100000"/>
              <a:buFont typeface="+mj-lt"/>
              <a:buAutoNum type="arabicPeriod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Staff says a friendly </a:t>
            </a:r>
            <a:r>
              <a:rPr lang="en-US" sz="1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GOOD-BYE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to client.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0FF7DC0-A671-4827-B409-23D3F68E34A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6745" y="6066684"/>
            <a:ext cx="1148603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16747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867D4867-5BA7-4462-B2F6-A23F4A622AA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646420" y="0"/>
            <a:ext cx="3490722" cy="6858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 descr="A picture containing clipart&#10;&#10;Description generated with very high confidence">
            <a:extLst>
              <a:ext uri="{FF2B5EF4-FFF2-40B4-BE49-F238E27FC236}">
                <a16:creationId xmlns:a16="http://schemas.microsoft.com/office/drawing/2014/main" id="{A6C3471F-209B-47B9-BE8C-124CE12970D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172" y="2258589"/>
            <a:ext cx="4688077" cy="2179955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6130291" y="1878627"/>
            <a:ext cx="2522980" cy="3415622"/>
          </a:xfrm>
        </p:spPr>
        <p:txBody>
          <a:bodyPr>
            <a:normAutofit/>
          </a:bodyPr>
          <a:lstStyle/>
          <a:p>
            <a:pPr marL="95250" indent="0">
              <a:buNone/>
            </a:pPr>
            <a:endParaRPr lang="en-CA" sz="17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5250" indent="0">
              <a:buNone/>
            </a:pPr>
            <a:endParaRPr lang="en-CA" sz="17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5250" indent="0" algn="ctr">
              <a:buNone/>
            </a:pPr>
            <a:r>
              <a:rPr lang="en-C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Module </a:t>
            </a:r>
          </a:p>
          <a:p>
            <a:pPr marL="95250" indent="0" algn="ctr">
              <a:buNone/>
            </a:pPr>
            <a:r>
              <a:rPr lang="en-C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Complete</a:t>
            </a:r>
          </a:p>
          <a:p>
            <a:pPr marL="95250" indent="0">
              <a:buNone/>
            </a:pPr>
            <a:r>
              <a:rPr lang="en-CA" sz="1700" dirty="0">
                <a:solidFill>
                  <a:schemeClr val="bg1"/>
                </a:solidFill>
                <a:latin typeface="+mj-lt"/>
              </a:rPr>
              <a:t> </a:t>
            </a:r>
            <a:endParaRPr lang="en-CA" sz="17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52450" indent="-457200">
              <a:buAutoNum type="arabicPeriod"/>
            </a:pPr>
            <a:endParaRPr lang="en-CA" sz="17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5250" indent="0">
              <a:buNone/>
            </a:pPr>
            <a:endParaRPr lang="en-US" sz="17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959509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4185</TotalTime>
  <Words>323</Words>
  <Application>Microsoft Office PowerPoint</Application>
  <PresentationFormat>On-screen Show (4:3)</PresentationFormat>
  <Paragraphs>61</Paragraphs>
  <Slides>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9" baseType="lpstr"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Client Service</dc:title>
  <dc:creator>Nicole Wreaks</dc:creator>
  <cp:lastModifiedBy>Nicole Wreaks</cp:lastModifiedBy>
  <cp:revision>288</cp:revision>
  <dcterms:modified xsi:type="dcterms:W3CDTF">2018-09-03T17:33:24Z</dcterms:modified>
</cp:coreProperties>
</file>