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8"/>
  </p:notesMasterIdLst>
  <p:sldIdLst>
    <p:sldId id="318" r:id="rId2"/>
    <p:sldId id="462" r:id="rId3"/>
    <p:sldId id="416" r:id="rId4"/>
    <p:sldId id="437" r:id="rId5"/>
    <p:sldId id="422" r:id="rId6"/>
    <p:sldId id="453" r:id="rId7"/>
    <p:sldId id="477" r:id="rId8"/>
    <p:sldId id="478" r:id="rId9"/>
    <p:sldId id="471" r:id="rId10"/>
    <p:sldId id="472" r:id="rId11"/>
    <p:sldId id="473" r:id="rId12"/>
    <p:sldId id="474" r:id="rId13"/>
    <p:sldId id="475" r:id="rId14"/>
    <p:sldId id="476" r:id="rId15"/>
    <p:sldId id="436" r:id="rId16"/>
    <p:sldId id="458" r:id="rId17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9972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0417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92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3242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4406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2688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1853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Switch Meal Plan – visits-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5708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386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926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7063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0579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3947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0369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76489"/>
            <a:ext cx="7070105" cy="1828799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3600" b="1" dirty="0">
                <a:solidFill>
                  <a:srgbClr val="E7E6E6"/>
                </a:solidFill>
              </a:rPr>
              <a:t> </a:t>
            </a:r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Pillars of Ewyn® Client Service Excellence  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381413" y="1360171"/>
            <a:ext cx="3755287" cy="1147863"/>
          </a:xfrm>
          <a:prstGeom prst="rect">
            <a:avLst/>
          </a:prstGeom>
        </p:spPr>
        <p:txBody>
          <a:bodyPr spcFirstLastPara="1" lIns="91425" tIns="91425" rIns="91425" bIns="91425" anchor="t" anchorCtr="0">
            <a:normAutofit fontScale="62500" lnSpcReduction="20000"/>
          </a:bodyPr>
          <a:lstStyle/>
          <a:p>
            <a:pPr lvl="0"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45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2 Importance </a:t>
            </a:r>
            <a:endParaRPr lang="en-CA" sz="45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062947" y="2198067"/>
            <a:ext cx="901611" cy="22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964558" y="2198067"/>
            <a:ext cx="901611" cy="22066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B43322-21FE-4F1D-A7B8-DBB860F76245}"/>
              </a:ext>
            </a:extLst>
          </p:cNvPr>
          <p:cNvSpPr/>
          <p:nvPr/>
        </p:nvSpPr>
        <p:spPr>
          <a:xfrm>
            <a:off x="4580754" y="377021"/>
            <a:ext cx="4572000" cy="58487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Arial" panose="020B0604020202020204" pitchFamily="34" charset="0"/>
                <a:sym typeface="Calibri"/>
              </a:rPr>
              <a:t>Coaching the client with ways to be 100% compliant to their </a:t>
            </a:r>
            <a:r>
              <a:rPr lang="en-CA" sz="1800" dirty="0">
                <a:solidFill>
                  <a:schemeClr val="bg1"/>
                </a:solidFill>
                <a:cs typeface="Calibri"/>
                <a:sym typeface="Calibri"/>
              </a:rPr>
              <a:t>Ewyn® Meal Plan supports consistent weight loss. </a:t>
            </a: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cs typeface="Calibri"/>
              <a:sym typeface="Calibri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Calibri"/>
                <a:sym typeface="Calibri"/>
              </a:rPr>
              <a:t>A detailed Food Journal improves  accountability &amp; is a vital tool program.</a:t>
            </a: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cs typeface="Arial" panose="020B0604020202020204" pitchFamily="34" charset="0"/>
              <a:sym typeface="Calibri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Arial" panose="020B0604020202020204" pitchFamily="34" charset="0"/>
                <a:sym typeface="Calibri"/>
              </a:rPr>
              <a:t>Weighing &amp; Measuring all foods supports consistent weight loss.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cs typeface="Arial" panose="020B0604020202020204" pitchFamily="34" charset="0"/>
              <a:sym typeface="Calibri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Arial" panose="020B0604020202020204" pitchFamily="34" charset="0"/>
              </a:rPr>
              <a:t>Eating meals in order as outlined supports consistent weight loss. 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Arial" panose="020B0604020202020204" pitchFamily="34" charset="0"/>
              </a:rPr>
              <a:t>Eating every 2.5 - 3 hours supports healthy fat metabolism and proper food digestion.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cs typeface="Arial" panose="020B0604020202020204" pitchFamily="34" charset="0"/>
              </a:rPr>
              <a:t>Drinking 64oz. of water daily will help flush out toxins stored in fat cells. 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endParaRPr lang="en-CA" sz="2000" dirty="0">
              <a:solidFill>
                <a:schemeClr val="bg1"/>
              </a:solidFill>
              <a:cs typeface="Arial" panose="020B0604020202020204" pitchFamily="34" charset="0"/>
              <a:sym typeface="Calibri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F05587-4BF5-4FCA-9D88-7B4D877C0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48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659538" y="2198067"/>
            <a:ext cx="901611" cy="22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769881" y="2198067"/>
            <a:ext cx="901611" cy="2206690"/>
          </a:xfrm>
          <a:prstGeom prst="rect">
            <a:avLst/>
          </a:prstGeom>
        </p:spPr>
      </p:pic>
      <p:sp>
        <p:nvSpPr>
          <p:cNvPr id="13" name="Shape 78">
            <a:extLst>
              <a:ext uri="{FF2B5EF4-FFF2-40B4-BE49-F238E27FC236}">
                <a16:creationId xmlns:a16="http://schemas.microsoft.com/office/drawing/2014/main" id="{BE3A5791-0351-44F5-A9D9-429B769BF48B}"/>
              </a:ext>
            </a:extLst>
          </p:cNvPr>
          <p:cNvSpPr txBox="1">
            <a:spLocks/>
          </p:cNvSpPr>
          <p:nvPr/>
        </p:nvSpPr>
        <p:spPr>
          <a:xfrm>
            <a:off x="111670" y="850584"/>
            <a:ext cx="4868731" cy="1829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3: Ewyn®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Compulsory  Products </a:t>
            </a:r>
            <a:endParaRPr lang="en-CA" sz="30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AD41C-B8A5-4014-8B1B-A5BD236D9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2840503" y="2198067"/>
            <a:ext cx="901611" cy="22066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9AC5C8-36F2-4797-BBF6-213D6D30501E}"/>
              </a:ext>
            </a:extLst>
          </p:cNvPr>
          <p:cNvSpPr/>
          <p:nvPr/>
        </p:nvSpPr>
        <p:spPr>
          <a:xfrm>
            <a:off x="4572000" y="177480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</a:t>
            </a:r>
            <a:r>
              <a:rPr lang="en-CA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Studios Compulsory Products were developed &amp; designed specifically for our dietary plans. 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</a:t>
            </a:r>
            <a:r>
              <a:rPr lang="en-CA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Studios Compulsory Products are mandatory and must be taken at all stages of a clients Ewyn</a:t>
            </a:r>
            <a:r>
              <a:rPr lang="en-CA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Plan. 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</a:t>
            </a:r>
            <a:r>
              <a:rPr lang="en-CA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Studios Compulsory products are to be taken with Meals 1, 3 &amp; 5.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bottle of Compulsory products last 7 days.</a:t>
            </a:r>
          </a:p>
          <a:p>
            <a:pPr>
              <a:buClr>
                <a:schemeClr val="bg1"/>
              </a:buClr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Compulsory products are never sold in bulk.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E93359-606B-4348-8EFC-347F43D01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3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659538" y="2198067"/>
            <a:ext cx="901611" cy="22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769881" y="2198067"/>
            <a:ext cx="901611" cy="2206690"/>
          </a:xfrm>
          <a:prstGeom prst="rect">
            <a:avLst/>
          </a:prstGeom>
        </p:spPr>
      </p:pic>
      <p:sp>
        <p:nvSpPr>
          <p:cNvPr id="13" name="Shape 78">
            <a:extLst>
              <a:ext uri="{FF2B5EF4-FFF2-40B4-BE49-F238E27FC236}">
                <a16:creationId xmlns:a16="http://schemas.microsoft.com/office/drawing/2014/main" id="{BE3A5791-0351-44F5-A9D9-429B769BF48B}"/>
              </a:ext>
            </a:extLst>
          </p:cNvPr>
          <p:cNvSpPr txBox="1">
            <a:spLocks/>
          </p:cNvSpPr>
          <p:nvPr/>
        </p:nvSpPr>
        <p:spPr>
          <a:xfrm>
            <a:off x="406137" y="1284710"/>
            <a:ext cx="4868731" cy="1147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4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3 Importance</a:t>
            </a:r>
            <a:endParaRPr lang="en-CA" sz="40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AD41C-B8A5-4014-8B1B-A5BD236D9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2840503" y="2198067"/>
            <a:ext cx="901611" cy="22066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7AA479-1BA6-4C84-851C-2E142D914C3E}"/>
              </a:ext>
            </a:extLst>
          </p:cNvPr>
          <p:cNvSpPr/>
          <p:nvPr/>
        </p:nvSpPr>
        <p:spPr>
          <a:xfrm>
            <a:off x="4687126" y="678852"/>
            <a:ext cx="421822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cs typeface="Arial" panose="020B0604020202020204" pitchFamily="34" charset="0"/>
              </a:rPr>
              <a:t>Supports fat metabolism, uses fat as fuel and promotes compliancy to the </a:t>
            </a:r>
            <a:r>
              <a:rPr lang="en-CA" sz="2000" dirty="0">
                <a:solidFill>
                  <a:schemeClr val="bg1"/>
                </a:solidFill>
              </a:rPr>
              <a:t>Ewyn® Meal Plan.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cs typeface="Arial" panose="020B0604020202020204" pitchFamily="34" charset="0"/>
              </a:rPr>
              <a:t>Provides energy and prevents over eating during the day.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cs typeface="Arial" panose="020B0604020202020204" pitchFamily="34" charset="0"/>
              </a:rPr>
              <a:t>Provides appetite control, preventing the client from over eating their portions.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cs typeface="Arial" panose="020B0604020202020204" pitchFamily="34" charset="0"/>
              </a:rPr>
              <a:t>Provides craving control, preventing the client from eating off plan foods.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479D9C1-B2E1-4CC0-8096-8ED59DDDC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14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57586" y="2198067"/>
            <a:ext cx="901611" cy="22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028078" y="2198067"/>
            <a:ext cx="901611" cy="2206690"/>
          </a:xfrm>
          <a:prstGeom prst="rect">
            <a:avLst/>
          </a:prstGeom>
        </p:spPr>
      </p:pic>
      <p:sp>
        <p:nvSpPr>
          <p:cNvPr id="13" name="Shape 78">
            <a:extLst>
              <a:ext uri="{FF2B5EF4-FFF2-40B4-BE49-F238E27FC236}">
                <a16:creationId xmlns:a16="http://schemas.microsoft.com/office/drawing/2014/main" id="{BE3A5791-0351-44F5-A9D9-429B769BF48B}"/>
              </a:ext>
            </a:extLst>
          </p:cNvPr>
          <p:cNvSpPr txBox="1">
            <a:spLocks/>
          </p:cNvSpPr>
          <p:nvPr/>
        </p:nvSpPr>
        <p:spPr>
          <a:xfrm>
            <a:off x="111670" y="850584"/>
            <a:ext cx="4868731" cy="1829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4: Ewyn®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Cardio Sessions</a:t>
            </a:r>
            <a:endParaRPr lang="en-CA" sz="30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AD41C-B8A5-4014-8B1B-A5BD236D9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998570" y="2198067"/>
            <a:ext cx="901611" cy="22066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9656B2-BF79-4D14-B835-F0106313CB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3002716" y="2198067"/>
            <a:ext cx="901611" cy="22066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A0F8485-CC72-446F-ABE7-C06107C84611}"/>
              </a:ext>
            </a:extLst>
          </p:cNvPr>
          <p:cNvSpPr/>
          <p:nvPr/>
        </p:nvSpPr>
        <p:spPr>
          <a:xfrm>
            <a:off x="4572000" y="251316"/>
            <a:ext cx="4387233" cy="551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buClr>
                <a:schemeClr val="bg1"/>
              </a:buClr>
              <a:buSzPts val="2100"/>
              <a:buFont typeface="Arial"/>
              <a:buChar char="•"/>
            </a:pPr>
            <a:r>
              <a:rPr lang="en-CA" sz="2000" dirty="0">
                <a:solidFill>
                  <a:schemeClr val="bg1"/>
                </a:solidFill>
                <a:cs typeface="Arial" panose="020B0604020202020204" pitchFamily="34" charset="0"/>
                <a:sym typeface="Calibri"/>
              </a:rPr>
              <a:t>Ewyn® Studios requires clients to complete 3 to 4 Ewyn® approved cardio sessions weekly.</a:t>
            </a:r>
          </a:p>
          <a:p>
            <a:pPr marL="342900" lvl="0" indent="-342900">
              <a:lnSpc>
                <a:spcPct val="90000"/>
              </a:lnSpc>
              <a:buClr>
                <a:schemeClr val="bg1"/>
              </a:buClr>
              <a:buSzPts val="2100"/>
              <a:buFont typeface="Arial"/>
              <a:buChar char="•"/>
            </a:pPr>
            <a:endParaRPr lang="en-CA" sz="2000" dirty="0">
              <a:solidFill>
                <a:schemeClr val="bg1"/>
              </a:solidFill>
              <a:cs typeface="Arial" panose="020B0604020202020204" pitchFamily="34" charset="0"/>
              <a:sym typeface="Calibri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Cardio Sessions are to be 30 to 40 minutes in length.</a:t>
            </a: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Cardio Sessions are to be done at a moderate pace. </a:t>
            </a: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Cardio must be over and above your regular routine - biking, raking leaves, busy work schedule, etc. </a:t>
            </a:r>
            <a:r>
              <a:rPr lang="en-CA" sz="2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DO NOT COUNT.</a:t>
            </a: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457200" lvl="0" indent="-361950">
              <a:lnSpc>
                <a:spcPct val="90000"/>
              </a:lnSpc>
              <a:spcBef>
                <a:spcPts val="750"/>
              </a:spcBef>
              <a:buClr>
                <a:schemeClr val="bg1"/>
              </a:buClr>
              <a:buSzPts val="2100"/>
              <a:buFont typeface="Arial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Cardio first thing in the morning is the best time.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D7BBC8C-DDB2-4539-8C39-7CDCB676E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54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27753" y="2198067"/>
            <a:ext cx="901611" cy="22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027802" y="2198067"/>
            <a:ext cx="901611" cy="2206690"/>
          </a:xfrm>
          <a:prstGeom prst="rect">
            <a:avLst/>
          </a:prstGeom>
        </p:spPr>
      </p:pic>
      <p:sp>
        <p:nvSpPr>
          <p:cNvPr id="13" name="Shape 78">
            <a:extLst>
              <a:ext uri="{FF2B5EF4-FFF2-40B4-BE49-F238E27FC236}">
                <a16:creationId xmlns:a16="http://schemas.microsoft.com/office/drawing/2014/main" id="{BE3A5791-0351-44F5-A9D9-429B769BF48B}"/>
              </a:ext>
            </a:extLst>
          </p:cNvPr>
          <p:cNvSpPr txBox="1">
            <a:spLocks/>
          </p:cNvSpPr>
          <p:nvPr/>
        </p:nvSpPr>
        <p:spPr>
          <a:xfrm>
            <a:off x="27753" y="1101900"/>
            <a:ext cx="4868731" cy="1829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4: Importance </a:t>
            </a:r>
            <a:endParaRPr lang="en-CA" sz="30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AD41C-B8A5-4014-8B1B-A5BD236D9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2013330" y="2198067"/>
            <a:ext cx="901611" cy="22066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9656B2-BF79-4D14-B835-F0106313CB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2998858" y="2198067"/>
            <a:ext cx="901611" cy="22066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4B45B88-B7B9-4C9C-B915-12E8682D184D}"/>
              </a:ext>
            </a:extLst>
          </p:cNvPr>
          <p:cNvSpPr/>
          <p:nvPr/>
        </p:nvSpPr>
        <p:spPr>
          <a:xfrm>
            <a:off x="4713503" y="884840"/>
            <a:ext cx="422167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Ewyn® Cardio promotes consistent weight loss and a healthy weight maintenance.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Ewyn® Cardio prevents weight loss plateaus.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Ewyn® Cardio supports healthy digestion and fat metabolism. 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Ewyn® Cardio promotes a more restful sleep, resulting in better weight loss.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2C4728-CCD3-442E-BF3F-10AF28C43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132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Pillar 4: Ewyn® Cardio</a:t>
            </a:r>
          </a:p>
          <a:p>
            <a:pPr marL="0" indent="0">
              <a:spcBef>
                <a:spcPts val="0"/>
              </a:spcBef>
              <a:buNone/>
            </a:pPr>
            <a:endParaRPr lang="en-CA" sz="2400" dirty="0">
              <a:latin typeface="+mj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following are Ewyn® Studios approved cardio options:</a:t>
            </a:r>
          </a:p>
          <a:p>
            <a:pPr marL="0" indent="0">
              <a:spcBef>
                <a:spcPts val="0"/>
              </a:spcBef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Treadmill</a:t>
            </a: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Power walking</a:t>
            </a: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Jogging </a:t>
            </a: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Stairmaster</a:t>
            </a: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Stepper</a:t>
            </a: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r>
              <a:rPr lang="en-CA" sz="2000" dirty="0">
                <a:latin typeface="+mn-lt"/>
                <a:cs typeface="Arial" panose="020B0604020202020204" pitchFamily="34" charset="0"/>
              </a:rPr>
              <a:t>Elliptical</a:t>
            </a: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B5DFC5-C7D0-4E6A-BD68-2A77EDAE7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4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731361"/>
            <a:ext cx="7886700" cy="4714277"/>
          </a:xfrm>
        </p:spPr>
        <p:txBody>
          <a:bodyPr/>
          <a:lstStyle/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7BC190-6D50-4896-BBCA-8CF002C41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881" y="2698691"/>
            <a:ext cx="2015743" cy="38988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793331-CFA9-40D5-A359-BBFC805E2E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5330" b="-1"/>
          <a:stretch/>
        </p:blipFill>
        <p:spPr>
          <a:xfrm>
            <a:off x="2909881" y="2760430"/>
            <a:ext cx="1854725" cy="38731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831EA3-C3EC-4DAA-9983-2E0319F8A2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4606" y="2581272"/>
            <a:ext cx="1854000" cy="40163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8DD0A5-387C-449A-87A2-20E4E9FB05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7008" y="2938452"/>
            <a:ext cx="1829889" cy="36771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1A0834-2224-4DD4-9013-7248E3973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532" y="-178511"/>
            <a:ext cx="7360935" cy="27603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DE1603-D3FF-4A49-9FC8-829E23642103}"/>
              </a:ext>
            </a:extLst>
          </p:cNvPr>
          <p:cNvSpPr/>
          <p:nvPr/>
        </p:nvSpPr>
        <p:spPr>
          <a:xfrm>
            <a:off x="1875294" y="922317"/>
            <a:ext cx="53934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4 Pillars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Excellence </a:t>
            </a:r>
          </a:p>
        </p:txBody>
      </p:sp>
    </p:spTree>
    <p:extLst>
      <p:ext uri="{BB962C8B-B14F-4D97-AF65-F5344CB8AC3E}">
        <p14:creationId xmlns:p14="http://schemas.microsoft.com/office/powerpoint/2010/main" val="149003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Definition  the 4 Pillars of Ewyn® Client Service Excellence </a:t>
            </a:r>
            <a:endParaRPr lang="en-CA" sz="2400" b="1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552450" lvl="1" indent="0">
              <a:buNone/>
            </a:pPr>
            <a:endParaRPr lang="en-CA" sz="17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3B3BBE-AFF0-4B13-975E-EADDD33686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063194"/>
              </p:ext>
            </p:extLst>
          </p:nvPr>
        </p:nvGraphicFramePr>
        <p:xfrm>
          <a:off x="628650" y="2309248"/>
          <a:ext cx="788670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1145793994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1838416757"/>
                    </a:ext>
                  </a:extLst>
                </a:gridCol>
              </a:tblGrid>
              <a:tr h="165831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Ewyn® Client Studio Visits</a:t>
                      </a:r>
                      <a:r>
                        <a:rPr lang="en-CA" sz="1800" b="1" dirty="0">
                          <a:latin typeface="+mn-lt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CA" sz="1800" dirty="0">
                          <a:latin typeface="+mn-lt"/>
                          <a:cs typeface="Arial" panose="020B0604020202020204" pitchFamily="34" charset="0"/>
                        </a:rPr>
                        <a:t>Clients  visit the studio daily for the first two weeks and three visits (Monday-Wednesday-Friday) for the remainder of their program</a:t>
                      </a:r>
                    </a:p>
                    <a:p>
                      <a:endParaRPr lang="en-CA" sz="1800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Meal Plan</a:t>
                      </a:r>
                      <a:r>
                        <a:rPr lang="en-CA" sz="1800" dirty="0">
                          <a:latin typeface="+mn-lt"/>
                        </a:rPr>
                        <a:t>: Clients must comply to the Ewyn® Meal Plan as outlined in their</a:t>
                      </a:r>
                      <a:r>
                        <a:rPr lang="en-CA" sz="1800" dirty="0"/>
                        <a:t> </a:t>
                      </a:r>
                      <a:r>
                        <a:rPr lang="en-CA" sz="1800" dirty="0">
                          <a:latin typeface="+mn-lt"/>
                        </a:rPr>
                        <a:t>Ewyn® Program Guide</a:t>
                      </a:r>
                    </a:p>
                    <a:p>
                      <a:endParaRPr lang="en-CA" sz="1800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4255335"/>
                  </a:ext>
                </a:extLst>
              </a:tr>
              <a:tr h="1658318">
                <a:tc>
                  <a:txBody>
                    <a:bodyPr/>
                    <a:lstStyle/>
                    <a:p>
                      <a:pPr marL="457200" indent="-457200" algn="l">
                        <a:buFont typeface="+mj-lt"/>
                        <a:buAutoNum type="arabicPeriod" startAt="3"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Compulsory Products</a:t>
                      </a:r>
                      <a:r>
                        <a:rPr lang="en-CA" sz="1800" b="1" dirty="0">
                          <a:latin typeface="+mn-lt"/>
                        </a:rPr>
                        <a:t>: </a:t>
                      </a:r>
                      <a:r>
                        <a:rPr lang="en-CA" sz="1800" dirty="0">
                          <a:latin typeface="+mn-lt"/>
                        </a:rPr>
                        <a:t>Clients purchase and take compulsory Ewyn® products as outlined in their Ewyn® Program Guide</a:t>
                      </a:r>
                      <a:endParaRPr lang="en-CA" sz="1800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52450" indent="-457200">
                        <a:buFont typeface="+mj-lt"/>
                        <a:buAutoNum type="arabicPeriod" startAt="4"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Cardio Sessions</a:t>
                      </a:r>
                      <a:r>
                        <a:rPr lang="en-CA" sz="1800" b="1" dirty="0">
                          <a:latin typeface="+mn-lt"/>
                        </a:rPr>
                        <a:t>: </a:t>
                      </a:r>
                      <a:r>
                        <a:rPr lang="en-CA" sz="1800" dirty="0">
                          <a:latin typeface="+mn-lt"/>
                        </a:rPr>
                        <a:t>Clients must complete of 3 or 4, 30 to 40 minute Ewyn® approved cardio sessions each week. </a:t>
                      </a:r>
                      <a:endParaRPr lang="en-CA" sz="1800" b="1" dirty="0">
                        <a:latin typeface="+mn-lt"/>
                      </a:endParaRPr>
                    </a:p>
                    <a:p>
                      <a:pPr marL="95250" indent="0">
                        <a:buNone/>
                      </a:pPr>
                      <a:endParaRPr lang="en-CA" sz="1800" dirty="0">
                        <a:latin typeface="+mn-lt"/>
                      </a:endParaRPr>
                    </a:p>
                    <a:p>
                      <a:endParaRPr lang="en-CA" sz="1800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774904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8B9A3CDE-A0EE-496A-BF25-C3F424F40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5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944562"/>
            <a:ext cx="7886700" cy="4968875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3500"/>
              <a:buNone/>
            </a:pPr>
            <a:r>
              <a:rPr lang="en-CA" sz="2400">
                <a:solidFill>
                  <a:srgbClr val="FF0000"/>
                </a:solidFill>
                <a:latin typeface="+mj-lt"/>
              </a:rPr>
              <a:t>4 Pillar Goal Setting </a:t>
            </a:r>
          </a:p>
          <a:p>
            <a:pPr marL="0" lvl="0" indent="0">
              <a:spcBef>
                <a:spcPts val="0"/>
              </a:spcBef>
              <a:buSzPts val="3500"/>
              <a:buNone/>
            </a:pPr>
            <a:endParaRPr lang="en-CA" sz="2000">
              <a:solidFill>
                <a:schemeClr val="tx1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SzPct val="135000"/>
              <a:buNone/>
            </a:pPr>
            <a:r>
              <a:rPr lang="en-CA" sz="2000">
                <a:solidFill>
                  <a:schemeClr val="tx1"/>
                </a:solidFill>
                <a:latin typeface="+mn-lt"/>
              </a:rPr>
              <a:t>An effective Health Coach should always have specific servicing goals that support </a:t>
            </a:r>
            <a:r>
              <a:rPr lang="en-US" sz="2000" u="sng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the</a:t>
            </a:r>
            <a:r>
              <a:rPr lang="en-CA" sz="2000" u="sng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4 Pillars of Ewyn® Client Services</a:t>
            </a:r>
            <a:r>
              <a:rPr lang="en-US" sz="2000" u="sng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.</a:t>
            </a:r>
            <a:endParaRPr lang="en-CA" sz="2000" u="sng">
              <a:solidFill>
                <a:schemeClr val="tx1"/>
              </a:solidFill>
              <a:latin typeface="+mn-lt"/>
            </a:endParaRPr>
          </a:p>
          <a:p>
            <a:pPr marL="171450" lvl="0" indent="-171450">
              <a:spcBef>
                <a:spcPts val="0"/>
              </a:spcBef>
              <a:buClr>
                <a:schemeClr val="lt1"/>
              </a:buClr>
              <a:buSzPts val="3000"/>
              <a:buNone/>
            </a:pPr>
            <a:endParaRPr lang="en-CA" sz="2000">
              <a:solidFill>
                <a:schemeClr val="tx1"/>
              </a:solidFill>
              <a:latin typeface="+mn-lt"/>
            </a:endParaRPr>
          </a:p>
          <a:p>
            <a:pPr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CA" sz="2000">
                <a:latin typeface="+mn-lt"/>
              </a:rPr>
              <a:t>Service goals should inspire clients to achieve their weight loss by their goal date or before. </a:t>
            </a:r>
          </a:p>
          <a:p>
            <a:pPr indent="-457200">
              <a:lnSpc>
                <a:spcPct val="100000"/>
              </a:lnSpc>
              <a:spcBef>
                <a:spcPts val="0"/>
              </a:spcBef>
              <a:buSzPts val="2700"/>
            </a:pPr>
            <a:endParaRPr lang="en-CA" sz="2000">
              <a:latin typeface="+mn-lt"/>
            </a:endParaRPr>
          </a:p>
          <a:p>
            <a:pPr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CA" sz="2000">
                <a:latin typeface="+mn-lt"/>
              </a:rPr>
              <a:t>Make recommendations or directives that support </a:t>
            </a:r>
            <a:r>
              <a:rPr lang="en-US" sz="2000">
                <a:solidFill>
                  <a:schemeClr val="tx1"/>
                </a:solidFill>
                <a:latin typeface="Arial"/>
                <a:cs typeface="Arial"/>
                <a:sym typeface="Arial"/>
              </a:rPr>
              <a:t>t</a:t>
            </a:r>
            <a:r>
              <a:rPr lang="en-US" sz="20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he</a:t>
            </a:r>
            <a:r>
              <a:rPr lang="en-CA" sz="2000" b="1">
                <a:solidFill>
                  <a:schemeClr val="tx1"/>
                </a:solidFill>
              </a:rPr>
              <a:t> </a:t>
            </a:r>
            <a:r>
              <a:rPr lang="en-CA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Pillars of Ewyn® Client Services</a:t>
            </a:r>
            <a:r>
              <a:rPr 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-457200">
              <a:lnSpc>
                <a:spcPct val="100000"/>
              </a:lnSpc>
              <a:spcBef>
                <a:spcPts val="0"/>
              </a:spcBef>
              <a:buSzPts val="2700"/>
            </a:pPr>
            <a:endParaRPr lang="en-US" sz="2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0" lvl="3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700"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Visits</a:t>
            </a:r>
          </a:p>
          <a:p>
            <a:pPr marL="1714500" lvl="3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700"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Meal Plan</a:t>
            </a:r>
          </a:p>
          <a:p>
            <a:pPr marL="1714500" lvl="3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700"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Compulsory Product</a:t>
            </a:r>
          </a:p>
          <a:p>
            <a:pPr marL="1714500" lvl="3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700"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Cardio</a:t>
            </a:r>
            <a:br>
              <a:rPr lang="en-US" sz="1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sz="180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00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04820-B1CC-4E5F-B23D-74423D810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4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</a:rPr>
              <a:t>How to Coach </a:t>
            </a:r>
            <a:r>
              <a:rPr lang="en-US" sz="2400" b="1" dirty="0">
                <a:solidFill>
                  <a:srgbClr val="FF0000"/>
                </a:solidFill>
                <a:latin typeface="+mj-lt"/>
                <a:ea typeface="Arial"/>
                <a:cs typeface="Arial"/>
                <a:sym typeface="Arial"/>
              </a:rPr>
              <a:t>the</a:t>
            </a:r>
            <a:r>
              <a:rPr lang="en-CA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4 Pillars of Ewyn® Client Service Excellence 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b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</a:br>
            <a:endParaRPr lang="en-CA" sz="2400" b="1" dirty="0">
              <a:solidFill>
                <a:schemeClr val="tx1"/>
              </a:solidFill>
              <a:latin typeface="+mj-lt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As a </a:t>
            </a: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Ewyn® H</a:t>
            </a:r>
            <a:r>
              <a:rPr lang="en-CA" sz="2000" dirty="0">
                <a:latin typeface="+mn-lt"/>
              </a:rPr>
              <a:t>ealth Coach you will address all 4 Pillars at every client service.</a:t>
            </a: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r>
              <a:rPr lang="en-CA" sz="2000" dirty="0">
                <a:latin typeface="+mn-lt"/>
              </a:rPr>
              <a:t>You will address client compliancy to improve weight loss results and client retention.</a:t>
            </a: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r>
              <a:rPr lang="en-CA" dirty="0">
                <a:latin typeface="+mn-lt"/>
              </a:rPr>
              <a:t>Working with the client to comply to the pillar(s) will strengthen the coach/client relationship, inspire the client to achieve their goal and improve overall studio results. </a:t>
            </a: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95250" indent="0">
              <a:buNone/>
            </a:pPr>
            <a:endParaRPr lang="en-CA" dirty="0">
              <a:latin typeface="+mn-lt"/>
            </a:endParaRPr>
          </a:p>
          <a:p>
            <a:pPr marL="552450" lvl="1" indent="0">
              <a:buNone/>
            </a:pPr>
            <a:endParaRPr lang="en-CA" sz="17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70522E-925D-4730-9EE6-A5B63502D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29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-119327" y="1217714"/>
            <a:ext cx="5107383" cy="1621642"/>
          </a:xfrm>
          <a:prstGeom prst="rect">
            <a:avLst/>
          </a:prstGeom>
        </p:spPr>
        <p:txBody>
          <a:bodyPr spcFirstLastPara="1" lIns="91425" tIns="91425" rIns="91425" bIns="91425" anchor="t" anchorCtr="0">
            <a:normAutofit/>
          </a:bodyPr>
          <a:lstStyle/>
          <a:p>
            <a:pPr lvl="0"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1: Ewyn® Client Visits</a:t>
            </a:r>
            <a:endParaRPr lang="en-CA" sz="24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CA7800-3ED0-4DEC-9155-ED3013ADF9A8}"/>
              </a:ext>
            </a:extLst>
          </p:cNvPr>
          <p:cNvSpPr/>
          <p:nvPr/>
        </p:nvSpPr>
        <p:spPr>
          <a:xfrm>
            <a:off x="4757980" y="639144"/>
            <a:ext cx="414736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Client must never enter a Service Room without being accompanied by a Health Coach.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 clients with a smile and by their first name.</a:t>
            </a:r>
          </a:p>
          <a:p>
            <a:pPr marL="342900" indent="-34290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Staff must stand and greet clients when they walk in our doors.</a:t>
            </a:r>
          </a:p>
          <a:p>
            <a:pPr marL="342900" indent="-34290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Active clients sign in and wait in the seating area until a Health Coach has completed all pre-service steps for Service Excellence.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352742-7AC9-42E4-8F8F-10237864ED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532754" y="2198067"/>
            <a:ext cx="901611" cy="22066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892B98-006D-4935-BB1D-C39D973B4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95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531602" y="1193504"/>
            <a:ext cx="5107383" cy="1621642"/>
          </a:xfrm>
          <a:prstGeom prst="rect">
            <a:avLst/>
          </a:prstGeom>
        </p:spPr>
        <p:txBody>
          <a:bodyPr spcFirstLastPara="1" lIns="91425" tIns="91425" rIns="91425" bIns="91425" anchor="t" anchorCtr="0">
            <a:normAutofit/>
          </a:bodyPr>
          <a:lstStyle/>
          <a:p>
            <a:pPr lvl="0"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1 Importance </a:t>
            </a:r>
            <a:endParaRPr lang="en-CA" sz="24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352742-7AC9-42E4-8F8F-10237864ED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532754" y="2198067"/>
            <a:ext cx="901611" cy="22066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818ECFF-00B3-46B2-99CA-223D8E36F2A0}"/>
              </a:ext>
            </a:extLst>
          </p:cNvPr>
          <p:cNvSpPr/>
          <p:nvPr/>
        </p:nvSpPr>
        <p:spPr>
          <a:xfrm>
            <a:off x="4813109" y="1716362"/>
            <a:ext cx="41473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Visiting the studio gives more coaching time. 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Visiting the studio gives more insight to help the client.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chemeClr val="bg1"/>
                </a:solidFill>
              </a:rPr>
              <a:t>Visiting the studio supports the client accountability to YOU and their Ewyn® Program.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A55462-D62E-42AA-91A1-0108D528E6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43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00043DA-ACBE-464F-945E-B6625D25B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1881855"/>
            <a:ext cx="8178799" cy="30942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7F9F40-F116-4DAF-9926-3F5143A77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66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1811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4ACF4-DBFD-433C-8994-4866A2FB08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081948" y="2198067"/>
            <a:ext cx="901611" cy="220669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D34328-A845-468E-B858-A54E697FBD3A}"/>
              </a:ext>
            </a:extLst>
          </p:cNvPr>
          <p:cNvSpPr/>
          <p:nvPr/>
        </p:nvSpPr>
        <p:spPr>
          <a:xfrm>
            <a:off x="4791547" y="353298"/>
            <a:ext cx="4099302" cy="589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 the meal plan as instructed, including having their Cheat Meal.</a:t>
            </a: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Clients must eat all 5 meals daily along with Dairy &amp; Add On.</a:t>
            </a: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eat the food options outlined in the meal plan. </a:t>
            </a: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Clients must adhere to the time frame of meals every 2.5 - 3 hours apart. </a:t>
            </a:r>
          </a:p>
          <a:p>
            <a:pPr marL="285750" indent="-28575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Clients must keep a detailed food journal.</a:t>
            </a:r>
          </a:p>
          <a:p>
            <a:pPr marL="285750" indent="-28575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CA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Clients must drink 64oz. of water daily. </a:t>
            </a:r>
          </a:p>
          <a:p>
            <a:pPr marL="342900" indent="-342900">
              <a:lnSpc>
                <a:spcPct val="11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CA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39E3EF-DCB2-47D3-BABB-997D62F16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50879" r="25219"/>
          <a:stretch/>
        </p:blipFill>
        <p:spPr>
          <a:xfrm>
            <a:off x="1983559" y="2198067"/>
            <a:ext cx="901611" cy="2206690"/>
          </a:xfrm>
          <a:prstGeom prst="rect">
            <a:avLst/>
          </a:prstGeom>
        </p:spPr>
      </p:pic>
      <p:sp>
        <p:nvSpPr>
          <p:cNvPr id="13" name="Shape 78">
            <a:extLst>
              <a:ext uri="{FF2B5EF4-FFF2-40B4-BE49-F238E27FC236}">
                <a16:creationId xmlns:a16="http://schemas.microsoft.com/office/drawing/2014/main" id="{BE3A5791-0351-44F5-A9D9-429B769BF48B}"/>
              </a:ext>
            </a:extLst>
          </p:cNvPr>
          <p:cNvSpPr txBox="1">
            <a:spLocks/>
          </p:cNvSpPr>
          <p:nvPr/>
        </p:nvSpPr>
        <p:spPr>
          <a:xfrm>
            <a:off x="-77184" y="1162854"/>
            <a:ext cx="4868731" cy="1717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CA" sz="30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Pillar 2: Ewyn® Meal Plan</a:t>
            </a:r>
            <a:endParaRPr lang="en-CA" sz="3000" b="1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  <a:p>
            <a:pPr algn="l"/>
            <a:r>
              <a:rPr lang="en-CA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CA" sz="30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B1D26B-76D4-45B7-BA87-E41205280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9" y="6062608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75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792</Words>
  <Application>Microsoft Office PowerPoint</Application>
  <PresentationFormat>On-screen Show (4:3)</PresentationFormat>
  <Paragraphs>191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5</cp:revision>
  <dcterms:created xsi:type="dcterms:W3CDTF">2018-08-30T23:41:18Z</dcterms:created>
  <dcterms:modified xsi:type="dcterms:W3CDTF">2018-09-03T17:24:53Z</dcterms:modified>
</cp:coreProperties>
</file>