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471" r:id="rId2"/>
    <p:sldId id="459" r:id="rId3"/>
    <p:sldId id="437" r:id="rId4"/>
    <p:sldId id="338" r:id="rId5"/>
    <p:sldId id="465" r:id="rId6"/>
    <p:sldId id="470" r:id="rId7"/>
    <p:sldId id="469" r:id="rId8"/>
    <p:sldId id="461" r:id="rId9"/>
    <p:sldId id="462" r:id="rId10"/>
    <p:sldId id="460" r:id="rId11"/>
    <p:sldId id="346" r:id="rId12"/>
    <p:sldId id="473" r:id="rId13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71"/>
            <p14:sldId id="459"/>
            <p14:sldId id="437"/>
            <p14:sldId id="338"/>
            <p14:sldId id="465"/>
            <p14:sldId id="470"/>
            <p14:sldId id="469"/>
            <p14:sldId id="461"/>
            <p14:sldId id="462"/>
            <p14:sldId id="460"/>
            <p14:sldId id="346"/>
            <p14:sldId id="4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73296" autoAdjust="0"/>
  </p:normalViewPr>
  <p:slideViewPr>
    <p:cSldViewPr snapToGrid="0">
      <p:cViewPr varScale="1">
        <p:scale>
          <a:sx n="53" d="100"/>
          <a:sy n="53" d="100"/>
        </p:scale>
        <p:origin x="11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945DB5C3-CD94-426A-8795-A51127A7F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3150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055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4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945DB5C3-CD94-426A-8795-A51127A7F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71386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4357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0513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7245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0087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538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29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094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53331" y="4242816"/>
            <a:ext cx="7045113" cy="2057350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Pre-Service Service Excellence  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07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944562"/>
            <a:ext cx="7886700" cy="496887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US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Why Is Completing A Client File Investigation Important?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US" sz="24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  <a:p>
            <a:pPr indent="-457200">
              <a:spcBef>
                <a:spcPts val="0"/>
              </a:spcBef>
              <a:buSzPct val="130000"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File Investigation is the first step to support consistent weight loss. </a:t>
            </a:r>
          </a:p>
          <a:p>
            <a:pPr indent="-457200">
              <a:spcBef>
                <a:spcPts val="0"/>
              </a:spcBef>
              <a:buSzPct val="1300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spcBef>
                <a:spcPts val="0"/>
              </a:spcBef>
              <a:buSzPct val="130000"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This step gives the Health Coach an understanding of the client’s file and progress.</a:t>
            </a:r>
          </a:p>
          <a:p>
            <a:pPr indent="-457200">
              <a:spcBef>
                <a:spcPts val="0"/>
              </a:spcBef>
              <a:buSzPct val="1300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spcBef>
                <a:spcPts val="0"/>
              </a:spcBef>
              <a:buSzPct val="130000"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File Investigation prepares the Health Coach so they can make recommendations for weight loss success.</a:t>
            </a:r>
          </a:p>
          <a:p>
            <a:pPr indent="-457200">
              <a:spcBef>
                <a:spcPts val="0"/>
              </a:spcBef>
              <a:buSzPct val="130000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spcBef>
                <a:spcPts val="0"/>
              </a:spcBef>
              <a:buSzPct val="130000"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File investigation provides a better understanding of why the client wants to lose weight, and both long and short term goals they have set. </a:t>
            </a:r>
            <a:endParaRPr lang="en-CA" sz="18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US" sz="2000" dirty="0">
              <a:solidFill>
                <a:srgbClr val="FF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indent="-342900" algn="ctr">
              <a:spcBef>
                <a:spcPts val="0"/>
              </a:spcBef>
              <a:buClr>
                <a:srgbClr val="FF0000"/>
              </a:buClr>
              <a:buSzPts val="3500"/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0000"/>
              </a:solidFill>
              <a:latin typeface="+mn-lt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Clr>
                <a:srgbClr val="FF0000"/>
              </a:buClr>
              <a:buSzPts val="3500"/>
              <a:buNone/>
            </a:pPr>
            <a:r>
              <a:rPr lang="en-CA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.  </a:t>
            </a:r>
            <a:r>
              <a:rPr lang="en-CA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br>
              <a:rPr lang="en-US" sz="2000" dirty="0">
                <a:solidFill>
                  <a:srgbClr val="FFFF00"/>
                </a:solidFill>
                <a:cs typeface="Arial" panose="020B0604020202020204" pitchFamily="34" charset="0"/>
              </a:rPr>
            </a:br>
            <a:endParaRPr lang="en-US" sz="2000" dirty="0"/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135B65-F665-4A69-97D2-D0FC5E777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0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947071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Service Ready</a:t>
            </a: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Once the health coach has completed the Pre-Service Assessment and determined their Service &amp; Sales goals, they can bring the client into a service room. </a:t>
            </a:r>
            <a:r>
              <a:rPr lang="en-CA" sz="2000" dirty="0">
                <a:solidFill>
                  <a:srgbClr val="FF0000"/>
                </a:solidFill>
                <a:latin typeface="+mn-lt"/>
              </a:rPr>
              <a:t>REMEMBER YOUR GOALS!</a:t>
            </a:r>
          </a:p>
          <a:p>
            <a:pPr marL="95250" indent="0">
              <a:buNone/>
            </a:pPr>
            <a:endParaRPr lang="en-CA" sz="2000" dirty="0"/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1466850" lvl="3" indent="0">
              <a:buNone/>
            </a:pPr>
            <a:endParaRPr lang="en-CA" sz="1250" dirty="0"/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F620B8-346C-45DA-822A-CD82B196A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86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75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944562"/>
            <a:ext cx="7886700" cy="496887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What Is Pre-Service Excellence?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Pre-Service Excellence refers to the steps a Health Coach takes prior to entering a service room with an active client. 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perform Pre-Service Excellence a Health Coach must complete the following 3 steps: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lvl="2" indent="-457200">
              <a:lnSpc>
                <a:spcPct val="150000"/>
              </a:lnSpc>
              <a:spcBef>
                <a:spcPts val="0"/>
              </a:spcBef>
              <a:buSzPct val="105000"/>
              <a:buFont typeface="+mj-lt"/>
              <a:buAutoNum type="arabicPeriod"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Complete a File Investigation.</a:t>
            </a:r>
          </a:p>
          <a:p>
            <a:pPr lvl="2" indent="-457200">
              <a:lnSpc>
                <a:spcPct val="150000"/>
              </a:lnSpc>
              <a:spcBef>
                <a:spcPts val="0"/>
              </a:spcBef>
              <a:buSzPct val="105000"/>
              <a:buFont typeface="+mj-lt"/>
              <a:buAutoNum type="arabicPeriod"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Prepare all required products for purchase.</a:t>
            </a:r>
          </a:p>
          <a:p>
            <a:pPr lvl="2" indent="-457200">
              <a:lnSpc>
                <a:spcPct val="150000"/>
              </a:lnSpc>
              <a:spcBef>
                <a:spcPts val="0"/>
              </a:spcBef>
              <a:buSzPct val="105000"/>
              <a:buFont typeface="+mj-lt"/>
              <a:buAutoNum type="arabicPeriod"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Establish servicing goals for client success.</a:t>
            </a:r>
          </a:p>
          <a:p>
            <a:pPr lvl="2" indent="-457200">
              <a:lnSpc>
                <a:spcPct val="150000"/>
              </a:lnSpc>
              <a:spcBef>
                <a:spcPts val="0"/>
              </a:spcBef>
              <a:buSzPct val="175000"/>
              <a:buFont typeface="Arial" panose="020B0604020202020204" pitchFamily="34" charset="0"/>
              <a:buChar char="•"/>
            </a:pPr>
            <a:endParaRPr lang="en-CA" sz="20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lnSpc>
                <a:spcPct val="100000"/>
              </a:lnSpc>
              <a:spcBef>
                <a:spcPts val="0"/>
              </a:spcBef>
              <a:buSzPct val="175000"/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lnSpc>
                <a:spcPct val="150000"/>
              </a:lnSpc>
              <a:spcBef>
                <a:spcPts val="0"/>
              </a:spcBef>
              <a:buSzPct val="175000"/>
              <a:buFont typeface="+mj-lt"/>
              <a:buAutoNum type="arabicPeriod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indent="-457200">
              <a:spcBef>
                <a:spcPts val="0"/>
              </a:spcBef>
              <a:buSzPct val="175000"/>
              <a:buFont typeface="+mj-lt"/>
              <a:buAutoNum type="arabicPeriod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lvl="0" indent="-457200">
              <a:spcBef>
                <a:spcPts val="0"/>
              </a:spcBef>
              <a:buSzPts val="3500"/>
              <a:buFont typeface="+mj-lt"/>
              <a:buAutoNum type="arabicPeriod"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3500"/>
              <a:buNone/>
            </a:pPr>
            <a:b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CA" sz="2000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FF7C54-0DA9-42BF-B9A2-D4846B31A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9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944562"/>
            <a:ext cx="7886700" cy="496887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US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Step 1: Completing A Client File Investigation</a:t>
            </a:r>
            <a:endParaRPr lang="en-CA" sz="24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b="1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File Investigation refers to the review of an active client’s files prior to entering the service room.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File Investigation is the first step in a routine client visit.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client file investigation involves assessing the following file forms:</a:t>
            </a:r>
          </a:p>
          <a:p>
            <a:pPr lvl="2">
              <a:lnSpc>
                <a:spcPct val="150000"/>
              </a:lnSpc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Product Purchase Guide </a:t>
            </a:r>
          </a:p>
          <a:p>
            <a:pPr lvl="2">
              <a:lnSpc>
                <a:spcPct val="150000"/>
              </a:lnSpc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Client Progression Chart Success.</a:t>
            </a:r>
          </a:p>
          <a:p>
            <a:pPr lvl="2">
              <a:lnSpc>
                <a:spcPct val="150000"/>
              </a:lnSpc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Weight Loss Attendance Record (Last 3 Entries) </a:t>
            </a:r>
          </a:p>
          <a:p>
            <a:pPr lvl="2">
              <a:lnSpc>
                <a:spcPct val="150000"/>
              </a:lnSpc>
            </a:pPr>
            <a:endParaRPr lang="en-CA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2AA75D-B6FA-47D2-AA78-6F1C0A6E1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4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29150" y="1959265"/>
            <a:ext cx="3886200" cy="4351338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51D91-BE7A-4D66-98F0-C77C4F93892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8650" y="706280"/>
            <a:ext cx="7886700" cy="866967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Product Purchase Guide</a:t>
            </a:r>
          </a:p>
          <a:p>
            <a:pPr marL="95250" indent="0">
              <a:buNone/>
            </a:pPr>
            <a:endParaRPr lang="en-CA" sz="2400" dirty="0"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662A47-C054-4263-B3B7-2150D57E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931" y="1573247"/>
            <a:ext cx="7276137" cy="51085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0EA173-9D68-47AF-B173-F2D44D495675}"/>
              </a:ext>
            </a:extLst>
          </p:cNvPr>
          <p:cNvSpPr txBox="1"/>
          <p:nvPr/>
        </p:nvSpPr>
        <p:spPr>
          <a:xfrm>
            <a:off x="4572000" y="3266413"/>
            <a:ext cx="305724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Do They Need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Compulsory Products?</a:t>
            </a:r>
          </a:p>
          <a:p>
            <a:pPr marL="342900" indent="-342900">
              <a:buAutoNum type="arabicPeriod"/>
            </a:pPr>
            <a:endParaRPr lang="en-CA" sz="1200" b="1" dirty="0">
              <a:solidFill>
                <a:schemeClr val="tx1"/>
              </a:solidFill>
            </a:endParaRPr>
          </a:p>
          <a:p>
            <a:pPr lvl="2"/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E00891-B7C4-4099-8F74-A64A2A3DFCE7}"/>
              </a:ext>
            </a:extLst>
          </p:cNvPr>
          <p:cNvSpPr txBox="1"/>
          <p:nvPr/>
        </p:nvSpPr>
        <p:spPr>
          <a:xfrm>
            <a:off x="4665443" y="2068472"/>
            <a:ext cx="256749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3200" b="1" dirty="0">
                <a:solidFill>
                  <a:srgbClr val="FF0000"/>
                </a:solidFill>
              </a:rPr>
              <a:t>Pre-Service </a:t>
            </a:r>
          </a:p>
          <a:p>
            <a:pPr algn="ctr"/>
            <a:r>
              <a:rPr lang="en-CA" sz="3200" b="1" dirty="0">
                <a:solidFill>
                  <a:srgbClr val="FF0000"/>
                </a:solidFill>
              </a:rPr>
              <a:t>Review  </a:t>
            </a:r>
            <a:r>
              <a:rPr lang="en-CA" sz="1800" dirty="0"/>
              <a:t>.</a:t>
            </a:r>
            <a:endParaRPr lang="en-CA" dirty="0"/>
          </a:p>
          <a:p>
            <a:pPr marL="285750" lvl="2" indent="-285750">
              <a:buSzPct val="120000"/>
              <a:buFont typeface="Wingdings" panose="05000000000000000000" pitchFamily="2" charset="2"/>
              <a:buChar char="ü"/>
            </a:pPr>
            <a:endParaRPr lang="en-C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76C767-CFDF-45BC-B47A-487626A070ED}"/>
              </a:ext>
            </a:extLst>
          </p:cNvPr>
          <p:cNvSpPr txBox="1"/>
          <p:nvPr/>
        </p:nvSpPr>
        <p:spPr>
          <a:xfrm>
            <a:off x="4572000" y="4127546"/>
            <a:ext cx="2646878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Do They Need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Optional Products?</a:t>
            </a:r>
          </a:p>
          <a:p>
            <a:pPr marL="342900" indent="-342900">
              <a:buAutoNum type="arabicPeriod"/>
            </a:pPr>
            <a:endParaRPr lang="en-CA" sz="1200" b="1" dirty="0"/>
          </a:p>
          <a:p>
            <a:pPr lvl="2"/>
            <a:endParaRPr lang="en-CA" dirty="0"/>
          </a:p>
        </p:txBody>
      </p:sp>
      <p:pic>
        <p:nvPicPr>
          <p:cNvPr id="12" name="Picture 11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E91E8F4F-3CFC-400F-821E-68C616A28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360" y="1959265"/>
            <a:ext cx="3150000" cy="40764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ED3D70-E3F8-4DB3-A491-91BAE794B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6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29150" y="1959265"/>
            <a:ext cx="3886200" cy="4351338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51D91-BE7A-4D66-98F0-C77C4F93892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8650" y="574196"/>
            <a:ext cx="7886700" cy="866967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Progression Chart</a:t>
            </a:r>
          </a:p>
          <a:p>
            <a:pPr marL="95250" indent="0">
              <a:buNone/>
            </a:pPr>
            <a:endParaRPr lang="en-CA" sz="2400" dirty="0"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662A47-C054-4263-B3B7-2150D57E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081" y="1454083"/>
            <a:ext cx="7276137" cy="5108597"/>
          </a:xfrm>
          <a:prstGeom prst="rect">
            <a:avLst/>
          </a:prstGeom>
        </p:spPr>
      </p:pic>
      <p:pic>
        <p:nvPicPr>
          <p:cNvPr id="11" name="Picture 10" descr="A close up of text on a black background&#10;&#10;Description generated with high confidence">
            <a:extLst>
              <a:ext uri="{FF2B5EF4-FFF2-40B4-BE49-F238E27FC236}">
                <a16:creationId xmlns:a16="http://schemas.microsoft.com/office/drawing/2014/main" id="{706F920D-97D5-4531-869D-66A0AAA34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356" y="1769090"/>
            <a:ext cx="3150000" cy="40764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E00891-B7C4-4099-8F74-A64A2A3DFCE7}"/>
              </a:ext>
            </a:extLst>
          </p:cNvPr>
          <p:cNvSpPr txBox="1"/>
          <p:nvPr/>
        </p:nvSpPr>
        <p:spPr>
          <a:xfrm>
            <a:off x="4743054" y="1940105"/>
            <a:ext cx="256749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3200" b="1" dirty="0">
                <a:solidFill>
                  <a:srgbClr val="FF0000"/>
                </a:solidFill>
              </a:rPr>
              <a:t>Pre-Service </a:t>
            </a:r>
          </a:p>
          <a:p>
            <a:pPr algn="ctr"/>
            <a:r>
              <a:rPr lang="en-CA" sz="3200" b="1" dirty="0">
                <a:solidFill>
                  <a:srgbClr val="FF0000"/>
                </a:solidFill>
              </a:rPr>
              <a:t>Review  </a:t>
            </a:r>
            <a:r>
              <a:rPr lang="en-CA" sz="1800" dirty="0"/>
              <a:t>.</a:t>
            </a:r>
            <a:endParaRPr lang="en-CA" dirty="0"/>
          </a:p>
          <a:p>
            <a:pPr marL="285750" lvl="2" indent="-285750">
              <a:buSzPct val="120000"/>
              <a:buFont typeface="Wingdings" panose="05000000000000000000" pitchFamily="2" charset="2"/>
              <a:buChar char="ü"/>
            </a:pPr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FAD9D1-AA11-477F-851C-E2FAFE6AB7C9}"/>
              </a:ext>
            </a:extLst>
          </p:cNvPr>
          <p:cNvSpPr txBox="1"/>
          <p:nvPr/>
        </p:nvSpPr>
        <p:spPr>
          <a:xfrm>
            <a:off x="4572000" y="3271509"/>
            <a:ext cx="3647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What Program Are They on?</a:t>
            </a:r>
          </a:p>
          <a:p>
            <a:pPr marL="342900" indent="-342900">
              <a:buAutoNum type="arabicPeriod"/>
            </a:pPr>
            <a:endParaRPr lang="en-CA" sz="1200" b="1" dirty="0"/>
          </a:p>
          <a:p>
            <a:pPr lvl="2"/>
            <a:endParaRPr lang="en-C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902C72-E1F1-491C-B2B5-84834F48BE1F}"/>
              </a:ext>
            </a:extLst>
          </p:cNvPr>
          <p:cNvSpPr txBox="1"/>
          <p:nvPr/>
        </p:nvSpPr>
        <p:spPr>
          <a:xfrm>
            <a:off x="4568713" y="3765055"/>
            <a:ext cx="3185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When Is Their Birthday?</a:t>
            </a:r>
          </a:p>
          <a:p>
            <a:pPr marL="342900" indent="-342900">
              <a:buAutoNum type="arabicPeriod"/>
            </a:pPr>
            <a:endParaRPr lang="en-CA" sz="1200" b="1" dirty="0"/>
          </a:p>
          <a:p>
            <a:pPr lvl="2"/>
            <a:endParaRPr lang="en-CA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B4532A-78BE-4339-A74A-A7D2AAE1DF33}"/>
              </a:ext>
            </a:extLst>
          </p:cNvPr>
          <p:cNvSpPr txBox="1"/>
          <p:nvPr/>
        </p:nvSpPr>
        <p:spPr>
          <a:xfrm>
            <a:off x="4543064" y="5151243"/>
            <a:ext cx="2967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Weight Loss Progress</a:t>
            </a:r>
            <a:endParaRPr lang="en-CA" sz="1200" b="1" dirty="0"/>
          </a:p>
          <a:p>
            <a:pPr lvl="2"/>
            <a:endParaRPr lang="en-CA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23D74D-3941-4576-A9DB-1099EB912D3F}"/>
              </a:ext>
            </a:extLst>
          </p:cNvPr>
          <p:cNvSpPr txBox="1"/>
          <p:nvPr/>
        </p:nvSpPr>
        <p:spPr>
          <a:xfrm>
            <a:off x="4568713" y="4145335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Reason  For Joining  </a:t>
            </a:r>
            <a:endParaRPr lang="en-CA" sz="1200" b="1" dirty="0"/>
          </a:p>
          <a:p>
            <a:pPr lvl="2"/>
            <a:endParaRPr lang="en-C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9E23A5-A39B-4F4D-A8EE-E948D90CA54E}"/>
              </a:ext>
            </a:extLst>
          </p:cNvPr>
          <p:cNvSpPr txBox="1"/>
          <p:nvPr/>
        </p:nvSpPr>
        <p:spPr>
          <a:xfrm>
            <a:off x="4566725" y="4375302"/>
            <a:ext cx="326884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800" b="1" dirty="0">
                <a:solidFill>
                  <a:schemeClr val="tx1"/>
                </a:solidFill>
              </a:rPr>
              <a:t>    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Is the Date Approaching?</a:t>
            </a:r>
          </a:p>
          <a:p>
            <a:pPr lvl="2"/>
            <a:endParaRPr lang="en-C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5CB6F6-9DF6-4EE5-AE54-AE4BCACB1B5C}"/>
              </a:ext>
            </a:extLst>
          </p:cNvPr>
          <p:cNvSpPr txBox="1"/>
          <p:nvPr/>
        </p:nvSpPr>
        <p:spPr>
          <a:xfrm>
            <a:off x="4543064" y="5615453"/>
            <a:ext cx="237757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Next Cheat Meal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1800" b="1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en-CA" sz="1200" b="1" dirty="0"/>
          </a:p>
          <a:p>
            <a:pPr lvl="2"/>
            <a:endParaRPr lang="en-CA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B70254C-7BCA-4D9A-87F2-770BA2E33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27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29150" y="1959265"/>
            <a:ext cx="3886200" cy="4351338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51D91-BE7A-4D66-98F0-C77C4F93892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27750" y="475430"/>
            <a:ext cx="7886700" cy="866967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Attendance Records </a:t>
            </a:r>
          </a:p>
          <a:p>
            <a:pPr marL="95250" indent="0">
              <a:buNone/>
            </a:pPr>
            <a:endParaRPr lang="en-CA" sz="2400" dirty="0"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662A47-C054-4263-B3B7-2150D57E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932" y="1340832"/>
            <a:ext cx="7276137" cy="51085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E00891-B7C4-4099-8F74-A64A2A3DFCE7}"/>
              </a:ext>
            </a:extLst>
          </p:cNvPr>
          <p:cNvSpPr txBox="1"/>
          <p:nvPr/>
        </p:nvSpPr>
        <p:spPr>
          <a:xfrm>
            <a:off x="4514851" y="1894583"/>
            <a:ext cx="347319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800" b="1" dirty="0">
                <a:solidFill>
                  <a:srgbClr val="FF0000"/>
                </a:solidFill>
              </a:rPr>
              <a:t>Pre-Service Pillar </a:t>
            </a:r>
          </a:p>
          <a:p>
            <a:pPr algn="ctr"/>
            <a:r>
              <a:rPr lang="en-CA" sz="2800" b="1" dirty="0">
                <a:solidFill>
                  <a:srgbClr val="FF0000"/>
                </a:solidFill>
              </a:rPr>
              <a:t>Review  </a:t>
            </a:r>
            <a:r>
              <a:rPr lang="en-CA" sz="1600" dirty="0"/>
              <a:t>.</a:t>
            </a:r>
            <a:endParaRPr lang="en-CA" sz="1200" dirty="0"/>
          </a:p>
          <a:p>
            <a:pPr marL="285750" lvl="2" indent="-285750">
              <a:buSzPct val="120000"/>
              <a:buFont typeface="Wingdings" panose="05000000000000000000" pitchFamily="2" charset="2"/>
              <a:buChar char="ü"/>
            </a:pPr>
            <a:endParaRPr lang="en-C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76C767-CFDF-45BC-B47A-487626A070ED}"/>
              </a:ext>
            </a:extLst>
          </p:cNvPr>
          <p:cNvSpPr txBox="1"/>
          <p:nvPr/>
        </p:nvSpPr>
        <p:spPr>
          <a:xfrm>
            <a:off x="4514851" y="3064134"/>
            <a:ext cx="31213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Last 3 Weigh In Results</a:t>
            </a:r>
          </a:p>
          <a:p>
            <a:pPr marL="342900" indent="-342900">
              <a:buAutoNum type="arabicPeriod"/>
            </a:pPr>
            <a:endParaRPr lang="en-CA" sz="1600" b="1" dirty="0"/>
          </a:p>
          <a:p>
            <a:pPr lvl="2"/>
            <a:endParaRPr lang="en-CA" dirty="0"/>
          </a:p>
        </p:txBody>
      </p:sp>
      <p:pic>
        <p:nvPicPr>
          <p:cNvPr id="11" name="Picture 10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id="{DD75C20D-31DB-4817-93C8-663EC580AE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6" r="2810"/>
          <a:stretch/>
        </p:blipFill>
        <p:spPr>
          <a:xfrm>
            <a:off x="1389998" y="1612298"/>
            <a:ext cx="2973043" cy="41404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C3B4D4-86D5-4854-9B9A-34A61F6ED25B}"/>
              </a:ext>
            </a:extLst>
          </p:cNvPr>
          <p:cNvSpPr txBox="1"/>
          <p:nvPr/>
        </p:nvSpPr>
        <p:spPr>
          <a:xfrm>
            <a:off x="4539382" y="3647878"/>
            <a:ext cx="3147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Read the Last 3 Entries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In the Comment Section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F48F1A-265B-4B7E-9984-B6EE4DF905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29150" y="1959265"/>
            <a:ext cx="3886200" cy="4351338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51D91-BE7A-4D66-98F0-C77C4F93892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27750" y="697371"/>
            <a:ext cx="7886700" cy="866967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Attendance Records: 4 Pillars </a:t>
            </a:r>
          </a:p>
          <a:p>
            <a:pPr marL="95250" indent="0">
              <a:buNone/>
            </a:pPr>
            <a:endParaRPr lang="en-CA" sz="2400" dirty="0"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662A47-C054-4263-B3B7-2150D57E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75" y="1564338"/>
            <a:ext cx="7276137" cy="51085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0EA173-9D68-47AF-B173-F2D44D495675}"/>
              </a:ext>
            </a:extLst>
          </p:cNvPr>
          <p:cNvSpPr txBox="1"/>
          <p:nvPr/>
        </p:nvSpPr>
        <p:spPr>
          <a:xfrm>
            <a:off x="4629150" y="3000616"/>
            <a:ext cx="3429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When Did They Visit Last?</a:t>
            </a:r>
          </a:p>
          <a:p>
            <a:pPr marL="342900" indent="-342900">
              <a:buAutoNum type="arabicPeriod"/>
            </a:pPr>
            <a:endParaRPr lang="en-CA" sz="1600" b="1" dirty="0">
              <a:solidFill>
                <a:schemeClr val="tx1"/>
              </a:solidFill>
            </a:endParaRPr>
          </a:p>
          <a:p>
            <a:pPr lvl="2"/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E00891-B7C4-4099-8F74-A64A2A3DFCE7}"/>
              </a:ext>
            </a:extLst>
          </p:cNvPr>
          <p:cNvSpPr txBox="1"/>
          <p:nvPr/>
        </p:nvSpPr>
        <p:spPr>
          <a:xfrm>
            <a:off x="4510944" y="1906471"/>
            <a:ext cx="347319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800" b="1" dirty="0">
                <a:solidFill>
                  <a:srgbClr val="FF0000"/>
                </a:solidFill>
              </a:rPr>
              <a:t>Pre-Service Pillar </a:t>
            </a:r>
          </a:p>
          <a:p>
            <a:pPr algn="ctr"/>
            <a:r>
              <a:rPr lang="en-CA" sz="2800" b="1" dirty="0">
                <a:solidFill>
                  <a:srgbClr val="FF0000"/>
                </a:solidFill>
              </a:rPr>
              <a:t>Review  </a:t>
            </a:r>
            <a:r>
              <a:rPr lang="en-CA" sz="1600" dirty="0"/>
              <a:t>.</a:t>
            </a:r>
            <a:endParaRPr lang="en-CA" sz="1200" dirty="0"/>
          </a:p>
          <a:p>
            <a:pPr marL="285750" lvl="2" indent="-285750">
              <a:buSzPct val="120000"/>
              <a:buFont typeface="Wingdings" panose="05000000000000000000" pitchFamily="2" charset="2"/>
              <a:buChar char="ü"/>
            </a:pPr>
            <a:endParaRPr lang="en-CA" dirty="0"/>
          </a:p>
        </p:txBody>
      </p:sp>
      <p:pic>
        <p:nvPicPr>
          <p:cNvPr id="11" name="Picture 10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id="{DD75C20D-31DB-4817-93C8-663EC580AE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6" r="2810"/>
          <a:stretch/>
        </p:blipFill>
        <p:spPr>
          <a:xfrm>
            <a:off x="1300415" y="1875735"/>
            <a:ext cx="2973043" cy="41404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10424F8-8806-43E0-931B-446EEA6190C6}"/>
              </a:ext>
            </a:extLst>
          </p:cNvPr>
          <p:cNvSpPr txBox="1"/>
          <p:nvPr/>
        </p:nvSpPr>
        <p:spPr>
          <a:xfrm>
            <a:off x="4629150" y="3525611"/>
            <a:ext cx="26981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Meal Plan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Recommendations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&amp; Follow-up</a:t>
            </a:r>
          </a:p>
          <a:p>
            <a:pPr marL="342900" indent="-342900">
              <a:buAutoNum type="arabicPeriod"/>
            </a:pPr>
            <a:endParaRPr lang="en-CA" sz="1200" b="1" dirty="0"/>
          </a:p>
          <a:p>
            <a:pPr lvl="2"/>
            <a:endParaRPr lang="en-C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7D0E2A-B656-4DBB-B367-51DD821E85F1}"/>
              </a:ext>
            </a:extLst>
          </p:cNvPr>
          <p:cNvSpPr txBox="1"/>
          <p:nvPr/>
        </p:nvSpPr>
        <p:spPr>
          <a:xfrm>
            <a:off x="4629150" y="4525234"/>
            <a:ext cx="250581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Core Product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 Recommendation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 &amp; Follow-up</a:t>
            </a:r>
          </a:p>
          <a:p>
            <a:pPr marL="342900" indent="-342900">
              <a:buAutoNum type="arabicPeriod"/>
            </a:pPr>
            <a:endParaRPr lang="en-CA" sz="1600" b="1" dirty="0"/>
          </a:p>
          <a:p>
            <a:pPr lvl="2"/>
            <a:endParaRPr lang="en-CA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191BF2-E713-48EC-922B-409186A3BDCB}"/>
              </a:ext>
            </a:extLst>
          </p:cNvPr>
          <p:cNvSpPr txBox="1"/>
          <p:nvPr/>
        </p:nvSpPr>
        <p:spPr>
          <a:xfrm>
            <a:off x="4629150" y="5581044"/>
            <a:ext cx="32367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1800" b="1" dirty="0">
                <a:solidFill>
                  <a:schemeClr val="tx1"/>
                </a:solidFill>
              </a:rPr>
              <a:t> Cardio Sessions 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 Completed for the week</a:t>
            </a:r>
          </a:p>
          <a:p>
            <a:r>
              <a:rPr lang="en-CA" sz="1800" b="1" dirty="0">
                <a:solidFill>
                  <a:schemeClr val="tx1"/>
                </a:solidFill>
              </a:rPr>
              <a:t>      &amp; Follow-up</a:t>
            </a:r>
          </a:p>
          <a:p>
            <a:pPr marL="342900" indent="-342900">
              <a:buAutoNum type="arabicPeriod"/>
            </a:pPr>
            <a:endParaRPr lang="en-CA" sz="1600" b="1" dirty="0"/>
          </a:p>
          <a:p>
            <a:pPr lvl="2"/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63D503-13B6-4560-9CC1-FD6FF4E1C8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9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718470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2. Prepare All Products for Purchase</a:t>
            </a:r>
            <a:b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</a:br>
            <a:endParaRPr lang="en-CA" sz="2400" b="1" dirty="0">
              <a:solidFill>
                <a:schemeClr val="tx1"/>
              </a:solidFill>
              <a:latin typeface="+mj-lt"/>
            </a:endParaRPr>
          </a:p>
          <a:p>
            <a:pPr marL="95250" indent="0">
              <a:buNone/>
            </a:pPr>
            <a:r>
              <a:rPr lang="en-CA" dirty="0">
                <a:latin typeface="+mn-lt"/>
              </a:rPr>
              <a:t>Upon completing the File Investigation, the Health Coach will prepare both the compulsory and optional products the client will need to purchase that visit. </a:t>
            </a: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r>
              <a:rPr lang="en-CA" dirty="0">
                <a:latin typeface="+mn-lt"/>
              </a:rPr>
              <a:t>Preparing the products prior to entering the service room supports product compliancy, resulting in weight loss success.</a:t>
            </a: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r>
              <a:rPr lang="en-CA" dirty="0">
                <a:latin typeface="+mn-lt"/>
              </a:rPr>
              <a:t>This Pre-Service step also allows for more effective product discussion once in the service room. </a:t>
            </a: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552450" lvl="1" indent="0">
              <a:buNone/>
            </a:pPr>
            <a:endParaRPr lang="en-CA" sz="17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A5D890-7644-4A67-8D29-9930F7D33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4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16181" y="590454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3. Establishing Service Goals For Client Success.</a:t>
            </a:r>
            <a:b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</a:br>
            <a:endParaRPr lang="en-US" sz="24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Once the Health Coach has completed the File Investigation and prepared all required products for purchase, they will have a clear understanding of their service goals for their client. </a:t>
            </a:r>
          </a:p>
          <a:p>
            <a:pPr marL="95250" indent="0">
              <a:buNone/>
            </a:pPr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US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SERVICE GOALS: </a:t>
            </a:r>
          </a:p>
          <a:p>
            <a:pPr marL="95250" indent="0">
              <a:buNone/>
            </a:pPr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What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PREVIOUS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recommendation do they need to follow up on?</a:t>
            </a:r>
          </a:p>
          <a:p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What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recommendations can be made to support better weight loss?</a:t>
            </a:r>
          </a:p>
          <a:p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Does the client need to purchase a renewal?</a:t>
            </a:r>
          </a:p>
          <a:p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552450" lvl="1" indent="0">
              <a:buNone/>
            </a:pPr>
            <a:endParaRPr lang="en-CA" sz="17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73F3E-0B23-406D-8C35-118C3199D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7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388</Words>
  <Application>Microsoft Office PowerPoint</Application>
  <PresentationFormat>On-screen Show (4:3)</PresentationFormat>
  <Paragraphs>168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14</cp:revision>
  <dcterms:created xsi:type="dcterms:W3CDTF">2018-08-28T11:22:22Z</dcterms:created>
  <dcterms:modified xsi:type="dcterms:W3CDTF">2018-09-03T17:28:07Z</dcterms:modified>
</cp:coreProperties>
</file>