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3"/>
  </p:notesMasterIdLst>
  <p:sldIdLst>
    <p:sldId id="468" r:id="rId2"/>
    <p:sldId id="463" r:id="rId3"/>
    <p:sldId id="369" r:id="rId4"/>
    <p:sldId id="359" r:id="rId5"/>
    <p:sldId id="469" r:id="rId6"/>
    <p:sldId id="470" r:id="rId7"/>
    <p:sldId id="361" r:id="rId8"/>
    <p:sldId id="471" r:id="rId9"/>
    <p:sldId id="472" r:id="rId10"/>
    <p:sldId id="473" r:id="rId11"/>
    <p:sldId id="458" r:id="rId12"/>
  </p:sldIdLst>
  <p:sldSz cx="9144000" cy="6858000" type="screen4x3"/>
  <p:notesSz cx="6797675" cy="99266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Default Section" id="{907C8D10-7084-4583-BD99-CEBE5B640786}">
          <p14:sldIdLst>
            <p14:sldId id="468"/>
            <p14:sldId id="463"/>
            <p14:sldId id="369"/>
            <p14:sldId id="359"/>
            <p14:sldId id="469"/>
            <p14:sldId id="470"/>
            <p14:sldId id="361"/>
            <p14:sldId id="471"/>
            <p14:sldId id="472"/>
            <p14:sldId id="473"/>
            <p14:sldId id="45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E1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768" autoAdjust="0"/>
    <p:restoredTop sz="86004" autoAdjust="0"/>
  </p:normalViewPr>
  <p:slideViewPr>
    <p:cSldViewPr snapToGrid="0">
      <p:cViewPr varScale="1">
        <p:scale>
          <a:sx n="62" d="100"/>
          <a:sy n="62" d="100"/>
        </p:scale>
        <p:origin x="50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50443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404153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400888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034144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008978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651057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851048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841681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256752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1370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731376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28281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4" name="Shape 24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5" name="Shape 25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1" name="Shape 41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2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7" name="Shape 47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6" name="Shape 5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7" name="Shape 5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619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3" name="Shape 6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4" name="Shape 6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7" name="Shape 67"/>
          <p:cNvSpPr>
            <a:spLocks noGrp="1"/>
          </p:cNvSpPr>
          <p:nvPr>
            <p:ph type="pic" idx="2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 rot="5400000">
            <a:off x="4623593" y="2285206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 rot="5400000">
            <a:off x="623093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Rectangle 82">
            <a:extLst>
              <a:ext uri="{FF2B5EF4-FFF2-40B4-BE49-F238E27FC236}">
                <a16:creationId xmlns:a16="http://schemas.microsoft.com/office/drawing/2014/main" id="{1045B59B-615E-4718-A150-42DE5D03E1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D6CF29CD-38B8-4924-BA11-6D60517487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42816"/>
            <a:ext cx="9144000" cy="261518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Shape 78"/>
          <p:cNvSpPr txBox="1">
            <a:spLocks noGrp="1"/>
          </p:cNvSpPr>
          <p:nvPr>
            <p:ph type="subTitle" idx="1"/>
          </p:nvPr>
        </p:nvSpPr>
        <p:spPr>
          <a:xfrm>
            <a:off x="1053331" y="4242816"/>
            <a:ext cx="7070105" cy="1450436"/>
          </a:xfrm>
          <a:prstGeom prst="rect">
            <a:avLst/>
          </a:prstGeom>
        </p:spPr>
        <p:txBody>
          <a:bodyPr spcFirstLastPara="1" lIns="91425" tIns="91425" rIns="91425" bIns="91425" anchorCtr="0">
            <a:normAutofit/>
          </a:bodyPr>
          <a:lstStyle/>
          <a:p>
            <a:pPr lvl="0"/>
            <a:r>
              <a:rPr lang="en-CA" sz="3600" b="1" dirty="0">
                <a:solidFill>
                  <a:srgbClr val="E7E6E6"/>
                </a:solidFill>
              </a:rPr>
              <a:t> </a:t>
            </a:r>
            <a:r>
              <a:rPr lang="en-CA" sz="3600" dirty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Food Journal Investigation </a:t>
            </a:r>
            <a:br>
              <a:rPr lang="en-CA" sz="3600" dirty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CA" sz="3600" b="0" i="0" u="none" strike="noStrike" cap="none" dirty="0">
                <a:solidFill>
                  <a:srgbClr val="E7E6E6"/>
                </a:solidFill>
                <a:latin typeface="Arial"/>
                <a:ea typeface="Arial"/>
                <a:cs typeface="Arial"/>
                <a:sym typeface="Arial"/>
              </a:rPr>
              <a:t>Studio Basics  </a:t>
            </a:r>
          </a:p>
        </p:txBody>
      </p:sp>
      <p:pic>
        <p:nvPicPr>
          <p:cNvPr id="5" name="Picture 4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1221AB92-28D6-449D-A9E4-217D4D3D0F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331" y="643464"/>
            <a:ext cx="7045113" cy="3275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2036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A98BC887-4916-4227-9F48-3B078D238F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77006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9">
            <a:extLst>
              <a:ext uri="{FF2B5EF4-FFF2-40B4-BE49-F238E27FC236}">
                <a16:creationId xmlns:a16="http://schemas.microsoft.com/office/drawing/2014/main" id="{1AD6DCFA-0E71-4650-A5E4-3C20E73EB6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63474" y="484632"/>
            <a:ext cx="275005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89670E6-C31E-431D-BE9D-C47922C9F5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517" r="3" b="3"/>
          <a:stretch/>
        </p:blipFill>
        <p:spPr>
          <a:xfrm>
            <a:off x="603504" y="2118853"/>
            <a:ext cx="2269998" cy="2470743"/>
          </a:xfrm>
          <a:prstGeom prst="rect">
            <a:avLst/>
          </a:prstGeom>
          <a:effectLst/>
        </p:spPr>
      </p:pic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3723360" y="484632"/>
            <a:ext cx="4817136" cy="6122052"/>
          </a:xfrm>
        </p:spPr>
        <p:txBody>
          <a:bodyPr>
            <a:normAutofit lnSpcReduction="10000"/>
          </a:bodyPr>
          <a:lstStyle/>
          <a:p>
            <a:pPr marL="95250" indent="0" algn="ctr">
              <a:buNone/>
            </a:pPr>
            <a:r>
              <a:rPr lang="en-CA" sz="2400" b="1" dirty="0">
                <a:solidFill>
                  <a:srgbClr val="FF0000"/>
                </a:solidFill>
                <a:latin typeface="+mn-lt"/>
              </a:rPr>
              <a:t>Ask Yourself</a:t>
            </a:r>
          </a:p>
          <a:p>
            <a:pPr marL="95250" indent="0" algn="ctr">
              <a:buNone/>
            </a:pPr>
            <a:r>
              <a:rPr lang="en-CA" sz="2400" b="1" dirty="0">
                <a:solidFill>
                  <a:srgbClr val="FF0000"/>
                </a:solidFill>
              </a:rPr>
              <a:t>Did the client have the correct food sources &amp; amounts?</a:t>
            </a:r>
          </a:p>
          <a:p>
            <a:pPr marL="95250" indent="0">
              <a:buNone/>
            </a:pPr>
            <a:endParaRPr lang="en-CA" sz="2400" b="1" dirty="0">
              <a:solidFill>
                <a:srgbClr val="FF0000"/>
              </a:solidFill>
              <a:latin typeface="+mn-lt"/>
            </a:endParaRPr>
          </a:p>
          <a:p>
            <a:pPr marL="95250" indent="0">
              <a:buNone/>
            </a:pPr>
            <a:endParaRPr lang="en-CA" sz="2400" b="1" dirty="0">
              <a:solidFill>
                <a:srgbClr val="FF0000"/>
              </a:solidFill>
              <a:latin typeface="+mn-lt"/>
            </a:endParaRPr>
          </a:p>
          <a:p>
            <a:pPr marL="95250" indent="0">
              <a:buNone/>
            </a:pPr>
            <a:endParaRPr lang="en-CA" sz="2400" b="1" dirty="0">
              <a:solidFill>
                <a:srgbClr val="FF0000"/>
              </a:solidFill>
              <a:latin typeface="+mn-lt"/>
            </a:endParaRPr>
          </a:p>
          <a:p>
            <a:pPr marL="95250" indent="0">
              <a:buNone/>
            </a:pPr>
            <a:endParaRPr lang="en-CA" sz="2400" b="1" dirty="0">
              <a:solidFill>
                <a:srgbClr val="FF0000"/>
              </a:solidFill>
              <a:latin typeface="+mn-lt"/>
            </a:endParaRPr>
          </a:p>
          <a:p>
            <a:pPr marL="95250" indent="0">
              <a:buNone/>
            </a:pPr>
            <a:endParaRPr lang="en-CA" sz="2400" b="1" dirty="0">
              <a:solidFill>
                <a:srgbClr val="FF0000"/>
              </a:solidFill>
              <a:latin typeface="+mn-lt"/>
            </a:endParaRPr>
          </a:p>
          <a:p>
            <a:pPr marL="95250" indent="0">
              <a:buNone/>
            </a:pPr>
            <a:r>
              <a:rPr lang="en-CA" sz="2400" b="1" dirty="0">
                <a:solidFill>
                  <a:srgbClr val="FF0000"/>
                </a:solidFill>
                <a:latin typeface="+mn-lt"/>
              </a:rPr>
              <a:t>Ask the Client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Tx/>
              <a:buNone/>
            </a:pPr>
            <a:endParaRPr lang="en-CA" sz="2400" b="1" dirty="0">
              <a:solidFill>
                <a:srgbClr val="FF0000"/>
              </a:solidFill>
              <a:latin typeface="+mn-lt"/>
              <a:ea typeface="+mn-ea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Tx/>
              <a:buNone/>
            </a:pPr>
            <a:r>
              <a:rPr lang="en-CA" sz="2000" b="1" dirty="0">
                <a:solidFill>
                  <a:schemeClr val="tx1"/>
                </a:solidFill>
                <a:latin typeface="+mn-lt"/>
              </a:rPr>
              <a:t>How was your food prepared?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Tx/>
              <a:buNone/>
            </a:pPr>
            <a:endParaRPr lang="en-CA" sz="2000" b="1" dirty="0">
              <a:solidFill>
                <a:schemeClr val="tx1"/>
              </a:solidFill>
              <a:latin typeface="+mn-lt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Tx/>
              <a:buNone/>
            </a:pPr>
            <a:r>
              <a:rPr lang="en-CA" sz="2000" b="1" dirty="0">
                <a:solidFill>
                  <a:schemeClr val="tx1"/>
                </a:solidFill>
                <a:latin typeface="+mn-lt"/>
              </a:rPr>
              <a:t>What was the serving size of your margarine?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Tx/>
              <a:buNone/>
            </a:pPr>
            <a:endParaRPr lang="en-CA" sz="2000" b="1" dirty="0">
              <a:solidFill>
                <a:schemeClr val="tx1"/>
              </a:solidFill>
              <a:latin typeface="+mn-lt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Tx/>
              <a:buNone/>
            </a:pPr>
            <a:r>
              <a:rPr lang="en-CA" sz="2000" b="1" dirty="0">
                <a:solidFill>
                  <a:schemeClr val="tx1"/>
                </a:solidFill>
                <a:latin typeface="+mn-lt"/>
              </a:rPr>
              <a:t>What was the brand of margarine?</a:t>
            </a:r>
            <a:endParaRPr lang="en-CA" sz="2000" dirty="0">
              <a:solidFill>
                <a:schemeClr val="tx1"/>
              </a:solidFill>
              <a:latin typeface="+mn-lt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Tx/>
              <a:buNone/>
            </a:pPr>
            <a:endParaRPr lang="en-CA" sz="20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C16F76D-A1E5-4927-B5B4-81E9004E40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6745" y="6066684"/>
            <a:ext cx="1148603" cy="540000"/>
          </a:xfrm>
          <a:prstGeom prst="rect">
            <a:avLst/>
          </a:prstGeom>
        </p:spPr>
      </p:pic>
      <p:pic>
        <p:nvPicPr>
          <p:cNvPr id="11" name="Shape 225">
            <a:extLst>
              <a:ext uri="{FF2B5EF4-FFF2-40B4-BE49-F238E27FC236}">
                <a16:creationId xmlns:a16="http://schemas.microsoft.com/office/drawing/2014/main" id="{5652DFF8-E22A-417D-9233-3ADD05C401A3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t="81456" r="1367" b="5032"/>
          <a:stretch/>
        </p:blipFill>
        <p:spPr>
          <a:xfrm>
            <a:off x="4263710" y="1974162"/>
            <a:ext cx="4067336" cy="13800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307867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46420" y="0"/>
            <a:ext cx="3490722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A6C3471F-209B-47B9-BE8C-124CE12970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72" y="2258589"/>
            <a:ext cx="4688077" cy="217995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130291" y="2258589"/>
            <a:ext cx="2522980" cy="3415622"/>
          </a:xfrm>
        </p:spPr>
        <p:txBody>
          <a:bodyPr>
            <a:normAutofit/>
          </a:bodyPr>
          <a:lstStyle/>
          <a:p>
            <a:pPr marL="95250" indent="0">
              <a:buNone/>
            </a:pPr>
            <a:endParaRPr lang="en-CA" sz="1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1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 algn="ctr">
              <a:buNone/>
            </a:pPr>
            <a:r>
              <a:rPr lang="en-CA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Module </a:t>
            </a:r>
          </a:p>
          <a:p>
            <a:pPr marL="95250" indent="0" algn="ctr">
              <a:buNone/>
            </a:pPr>
            <a:r>
              <a:rPr lang="en-CA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Complete</a:t>
            </a:r>
          </a:p>
          <a:p>
            <a:pPr marL="95250" indent="0" algn="ctr">
              <a:buNone/>
            </a:pPr>
            <a:r>
              <a:rPr lang="en-CA" sz="2400" dirty="0">
                <a:solidFill>
                  <a:schemeClr val="bg1"/>
                </a:solidFill>
                <a:latin typeface="+mj-lt"/>
              </a:rPr>
              <a:t> </a:t>
            </a:r>
            <a:endParaRPr lang="en-CA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AutoNum type="arabicPeriod"/>
            </a:pPr>
            <a:endParaRPr lang="en-CA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69738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28650" y="1102518"/>
            <a:ext cx="7886700" cy="4652963"/>
          </a:xfrm>
        </p:spPr>
        <p:txBody>
          <a:bodyPr/>
          <a:lstStyle/>
          <a:p>
            <a:pPr marL="95250" indent="0">
              <a:buNone/>
            </a:pPr>
            <a:r>
              <a:rPr lang="en-CA" sz="2400" b="1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Client Journal Investigation </a:t>
            </a:r>
          </a:p>
          <a:p>
            <a:pPr marL="95250" indent="0">
              <a:buNone/>
            </a:pPr>
            <a:endParaRPr lang="en-CA" sz="2000" b="1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r>
              <a:rPr lang="en-CA" sz="2000">
                <a:latin typeface="+mn-lt"/>
              </a:rPr>
              <a:t>The client Food Journal reveals a lot about the level of client compliancy towards their program.</a:t>
            </a:r>
          </a:p>
          <a:p>
            <a:pPr marL="95250" indent="0">
              <a:buNone/>
            </a:pPr>
            <a:endParaRPr lang="en-CA" sz="2000">
              <a:latin typeface="+mn-lt"/>
            </a:endParaRPr>
          </a:p>
          <a:p>
            <a:pPr marL="95250" indent="0">
              <a:buNone/>
            </a:pPr>
            <a:r>
              <a:rPr lang="en-CA" sz="2000">
                <a:latin typeface="+mn-lt"/>
              </a:rPr>
              <a:t>Without a journal we are unable to make any recommendations to help achieve/fast track weight loss.</a:t>
            </a:r>
          </a:p>
          <a:p>
            <a:pPr marL="95250" indent="0">
              <a:buNone/>
            </a:pPr>
            <a:endParaRPr lang="en-CA" sz="2000">
              <a:latin typeface="+mn-lt"/>
            </a:endParaRPr>
          </a:p>
          <a:p>
            <a:pPr marL="95250" indent="0">
              <a:buNone/>
            </a:pPr>
            <a:r>
              <a:rPr lang="en-CA" sz="2000">
                <a:latin typeface="+mn-lt"/>
              </a:rPr>
              <a:t>If the client does not have their journal, they must complete a journal sheet for that day in the waiting area prior to being serviced.</a:t>
            </a:r>
          </a:p>
          <a:p>
            <a:pPr marL="1009650" lvl="2" indent="0">
              <a:buNone/>
            </a:pPr>
            <a:endParaRPr lang="en-CA" sz="2000">
              <a:latin typeface="+mn-lt"/>
            </a:endParaRPr>
          </a:p>
          <a:p>
            <a:pPr marL="95250" indent="0">
              <a:buNone/>
            </a:pPr>
            <a:endParaRPr lang="en-CA" sz="200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BAD0B9BE-B4C6-4958-8617-2E3C6B12EE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2828" y="6038697"/>
            <a:ext cx="116129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146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90113" y="1035698"/>
            <a:ext cx="7763773" cy="4786603"/>
          </a:xfrm>
        </p:spPr>
        <p:txBody>
          <a:bodyPr/>
          <a:lstStyle/>
          <a:p>
            <a:pPr marL="95250" indent="0">
              <a:buNone/>
            </a:pPr>
            <a:r>
              <a:rPr lang="en-CA" sz="24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Client Journal Investigation </a:t>
            </a:r>
          </a:p>
          <a:p>
            <a:pPr marL="95250" indent="0">
              <a:buNone/>
            </a:pPr>
            <a:endParaRPr lang="en-CA" sz="2000" b="1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r>
              <a:rPr lang="en-CA" sz="2000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CHECK: Is the client on the correct program?</a:t>
            </a:r>
          </a:p>
          <a:p>
            <a:pPr marL="95250" indent="0">
              <a:lnSpc>
                <a:spcPct val="100000"/>
              </a:lnSpc>
              <a:buNone/>
            </a:pPr>
            <a:endParaRPr lang="en-CA" sz="2000" b="1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r>
              <a:rPr lang="en-CA" sz="1800" dirty="0">
                <a:latin typeface="+mn-lt"/>
                <a:cs typeface="Arial" panose="020B0604020202020204" pitchFamily="34" charset="0"/>
              </a:rPr>
              <a:t>A Food Journal page is divided into sections. The coach has two sections at the top that they must complete. </a:t>
            </a:r>
            <a:r>
              <a:rPr lang="en-CA" sz="1800" b="1" dirty="0">
                <a:latin typeface="+mn-lt"/>
                <a:cs typeface="Arial" panose="020B0604020202020204" pitchFamily="34" charset="0"/>
              </a:rPr>
              <a:t>Weight &amp; Studio Visit</a:t>
            </a:r>
          </a:p>
          <a:p>
            <a:pPr lvl="1"/>
            <a:endParaRPr lang="en-CA" dirty="0">
              <a:latin typeface="+mn-lt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CA" sz="1800" dirty="0">
                <a:latin typeface="+mn-lt"/>
                <a:cs typeface="Arial" panose="020B0604020202020204" pitchFamily="34" charset="0"/>
              </a:rPr>
              <a:t>The bottom half of the journal covers the clients food intake for the day. These fields are always completed by the client</a:t>
            </a:r>
          </a:p>
          <a:p>
            <a:pPr marL="95250" indent="0">
              <a:buNone/>
            </a:pPr>
            <a:r>
              <a:rPr lang="en-CA" sz="2000" b="1" dirty="0">
                <a:latin typeface="+mn-lt"/>
                <a:cs typeface="Arial" panose="020B0604020202020204" pitchFamily="34" charset="0"/>
              </a:rPr>
              <a:t>                              </a:t>
            </a:r>
          </a:p>
          <a:p>
            <a:pPr marL="95250" indent="0">
              <a:buNone/>
            </a:pPr>
            <a:endParaRPr lang="en-CA" sz="2000" b="1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</a:endParaRPr>
          </a:p>
          <a:p>
            <a:pPr marL="1009650" lvl="2" indent="0">
              <a:buNone/>
            </a:pPr>
            <a:r>
              <a:rPr lang="en-CA" sz="2000" b="1" dirty="0">
                <a:latin typeface="+mn-lt"/>
              </a:rPr>
              <a:t> </a:t>
            </a:r>
            <a:endParaRPr lang="en-CA" sz="1400" dirty="0">
              <a:latin typeface="+mn-lt"/>
            </a:endParaRPr>
          </a:p>
          <a:p>
            <a:pPr marL="95250" indent="0">
              <a:buNone/>
            </a:pPr>
            <a:endParaRPr lang="en-CA" sz="2000" dirty="0">
              <a:latin typeface="+mn-lt"/>
            </a:endParaRPr>
          </a:p>
          <a:p>
            <a:pPr marL="9525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94E2C7B-D861-4421-9B22-180AD304E8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397958">
            <a:off x="751839" y="4401634"/>
            <a:ext cx="1995109" cy="1921443"/>
          </a:xfrm>
          <a:prstGeom prst="rect">
            <a:avLst/>
          </a:prstGeom>
        </p:spPr>
      </p:pic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9511D935-39EF-40A2-8839-45FB9EE5CA09}"/>
              </a:ext>
            </a:extLst>
          </p:cNvPr>
          <p:cNvSpPr/>
          <p:nvPr/>
        </p:nvSpPr>
        <p:spPr>
          <a:xfrm>
            <a:off x="4663518" y="4370626"/>
            <a:ext cx="3093227" cy="1451675"/>
          </a:xfrm>
          <a:prstGeom prst="cloudCallout">
            <a:avLst>
              <a:gd name="adj1" fmla="val -102717"/>
              <a:gd name="adj2" fmla="val 37600"/>
            </a:avLst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5250" indent="0" algn="ctr">
              <a:buNone/>
            </a:pPr>
            <a:r>
              <a:rPr lang="en-CA" sz="2400" b="1" dirty="0">
                <a:ln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cs typeface="Arial" panose="020B0604020202020204" pitchFamily="34" charset="0"/>
              </a:rPr>
              <a:t>Let’s Investigate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CDB66D5-A995-46F7-BBE5-B57D90C3B3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6745" y="6066684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54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1">
            <a:extLst>
              <a:ext uri="{FF2B5EF4-FFF2-40B4-BE49-F238E27FC236}">
                <a16:creationId xmlns:a16="http://schemas.microsoft.com/office/drawing/2014/main" id="{A98BC887-4916-4227-9F48-3B078D238F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77006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ounded Rectangle 9">
            <a:extLst>
              <a:ext uri="{FF2B5EF4-FFF2-40B4-BE49-F238E27FC236}">
                <a16:creationId xmlns:a16="http://schemas.microsoft.com/office/drawing/2014/main" id="{1AD6DCFA-0E71-4650-A5E4-3C20E73EB6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63474" y="484632"/>
            <a:ext cx="275005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6D88572-2F65-4ACF-820B-FBAACAEB46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517" r="3" b="3"/>
          <a:stretch/>
        </p:blipFill>
        <p:spPr>
          <a:xfrm>
            <a:off x="603504" y="1935128"/>
            <a:ext cx="2269998" cy="2470743"/>
          </a:xfrm>
          <a:prstGeom prst="rect">
            <a:avLst/>
          </a:prstGeom>
          <a:effectLst/>
        </p:spPr>
      </p:pic>
      <p:pic>
        <p:nvPicPr>
          <p:cNvPr id="7" name="Shape 225">
            <a:extLst>
              <a:ext uri="{FF2B5EF4-FFF2-40B4-BE49-F238E27FC236}">
                <a16:creationId xmlns:a16="http://schemas.microsoft.com/office/drawing/2014/main" id="{CC5B4355-B292-4A05-A488-46CD728C3528}"/>
              </a:ext>
            </a:extLst>
          </p:cNvPr>
          <p:cNvPicPr preferRelativeResize="0"/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04" b="7463" l="398" r="99006">
                        <a14:foregroundMark x1="1789" y1="6315" x2="8748" y2="5281"/>
                        <a14:foregroundMark x1="398" y1="4248" x2="10934" y2="4248"/>
                        <a14:foregroundMark x1="10934" y1="4248" x2="33201" y2="3904"/>
                        <a14:foregroundMark x1="33201" y1="3904" x2="33201" y2="3904"/>
                        <a14:foregroundMark x1="4573" y1="1378" x2="29026" y2="1493"/>
                        <a14:foregroundMark x1="29026" y1="1493" x2="58250" y2="1033"/>
                        <a14:foregroundMark x1="58250" y1="1033" x2="94235" y2="2067"/>
                        <a14:foregroundMark x1="94235" y1="2067" x2="99006" y2="1148"/>
                      </a14:backgroundRemoval>
                    </a14:imgEffect>
                  </a14:imgLayer>
                </a14:imgProps>
              </a:ext>
            </a:extLst>
          </a:blip>
          <a:srcRect r="2" b="37967"/>
          <a:stretch/>
        </p:blipFill>
        <p:spPr>
          <a:xfrm>
            <a:off x="4182861" y="1571250"/>
            <a:ext cx="3822408" cy="3987128"/>
          </a:xfrm>
          <a:prstGeom prst="rect">
            <a:avLst/>
          </a:prstGeom>
          <a:noFill/>
        </p:spPr>
      </p:pic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3840480" y="484632"/>
            <a:ext cx="4817136" cy="5739187"/>
          </a:xfrm>
        </p:spPr>
        <p:txBody>
          <a:bodyPr>
            <a:normAutofit/>
          </a:bodyPr>
          <a:lstStyle/>
          <a:p>
            <a:pPr marL="95250" indent="0">
              <a:buNone/>
            </a:pPr>
            <a:r>
              <a:rPr lang="en-CA" sz="24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Starting From the Top</a:t>
            </a:r>
          </a:p>
          <a:p>
            <a:pPr marL="95250" indent="0">
              <a:buNone/>
            </a:pPr>
            <a:endParaRPr lang="en-CA" sz="1700" b="1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1700" b="1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1700" b="1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1700" b="1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1700" b="1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r>
              <a:rPr lang="en-CA" sz="2000" b="1" dirty="0">
                <a:latin typeface="+mn-lt"/>
              </a:rPr>
              <a:t>Is the date filled in? </a:t>
            </a:r>
          </a:p>
          <a:p>
            <a:pPr marL="95250" indent="0">
              <a:buNone/>
            </a:pPr>
            <a:endParaRPr lang="en-CA" sz="2000" b="1" dirty="0">
              <a:latin typeface="+mn-lt"/>
            </a:endParaRPr>
          </a:p>
          <a:p>
            <a:pPr marL="95250" indent="0">
              <a:buNone/>
            </a:pPr>
            <a:r>
              <a:rPr lang="en-CA" sz="2000" b="1" dirty="0">
                <a:latin typeface="+mn-lt"/>
              </a:rPr>
              <a:t>Write their Weight in.</a:t>
            </a:r>
          </a:p>
          <a:p>
            <a:pPr marL="95250" indent="0">
              <a:buNone/>
            </a:pPr>
            <a:endParaRPr lang="en-CA" sz="2000" b="1" dirty="0">
              <a:latin typeface="+mn-lt"/>
            </a:endParaRPr>
          </a:p>
          <a:p>
            <a:pPr marL="95250" indent="0">
              <a:buNone/>
            </a:pPr>
            <a:r>
              <a:rPr lang="en-CA" sz="2000" b="1" dirty="0">
                <a:latin typeface="+mn-lt"/>
              </a:rPr>
              <a:t>Check off their studio visit!</a:t>
            </a:r>
          </a:p>
          <a:p>
            <a:pPr marL="95250" indent="0">
              <a:buNone/>
            </a:pPr>
            <a:endParaRPr lang="en-CA" sz="2000" b="1" dirty="0"/>
          </a:p>
          <a:p>
            <a:pPr marL="95250" indent="0">
              <a:buNone/>
            </a:pPr>
            <a:endParaRPr lang="en-US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590BF8B-6F10-44AB-8F35-055CE540FD8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56745" y="6066684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5695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1">
            <a:extLst>
              <a:ext uri="{FF2B5EF4-FFF2-40B4-BE49-F238E27FC236}">
                <a16:creationId xmlns:a16="http://schemas.microsoft.com/office/drawing/2014/main" id="{A98BC887-4916-4227-9F48-3B078D238F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77006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ounded Rectangle 9">
            <a:extLst>
              <a:ext uri="{FF2B5EF4-FFF2-40B4-BE49-F238E27FC236}">
                <a16:creationId xmlns:a16="http://schemas.microsoft.com/office/drawing/2014/main" id="{1AD6DCFA-0E71-4650-A5E4-3C20E73EB6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63474" y="484632"/>
            <a:ext cx="275005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6D88572-2F65-4ACF-820B-FBAACAEB46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517" r="3" b="3"/>
          <a:stretch/>
        </p:blipFill>
        <p:spPr>
          <a:xfrm>
            <a:off x="603504" y="1935128"/>
            <a:ext cx="2269998" cy="2470743"/>
          </a:xfrm>
          <a:prstGeom prst="rect">
            <a:avLst/>
          </a:prstGeom>
          <a:effectLst/>
        </p:spPr>
      </p:pic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3840480" y="484632"/>
            <a:ext cx="4817136" cy="5739187"/>
          </a:xfrm>
        </p:spPr>
        <p:txBody>
          <a:bodyPr>
            <a:normAutofit/>
          </a:bodyPr>
          <a:lstStyle/>
          <a:p>
            <a:pPr marL="95250" indent="0">
              <a:buNone/>
            </a:pPr>
            <a:r>
              <a:rPr lang="en-CA" sz="24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Ask the Client </a:t>
            </a:r>
          </a:p>
          <a:p>
            <a:pPr marL="95250" indent="0">
              <a:buNone/>
            </a:pPr>
            <a:endParaRPr lang="en-CA" sz="1700" b="1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1700" b="1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1700" b="1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1700" b="1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1700" b="1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b="1" dirty="0">
              <a:solidFill>
                <a:schemeClr val="tx1"/>
              </a:solidFill>
              <a:latin typeface="+mn-lt"/>
            </a:endParaRPr>
          </a:p>
          <a:p>
            <a:pPr marL="95250" indent="0">
              <a:buNone/>
            </a:pPr>
            <a:r>
              <a:rPr lang="en-CA" sz="2000" b="1" dirty="0">
                <a:solidFill>
                  <a:schemeClr val="tx1"/>
                </a:solidFill>
                <a:latin typeface="+mn-lt"/>
              </a:rPr>
              <a:t>How many did you take?</a:t>
            </a:r>
          </a:p>
          <a:p>
            <a:pPr marL="95250" indent="0">
              <a:buNone/>
            </a:pPr>
            <a:endParaRPr lang="en-CA" sz="2000" b="1" dirty="0">
              <a:solidFill>
                <a:schemeClr val="tx1"/>
              </a:solidFill>
              <a:latin typeface="+mn-lt"/>
            </a:endParaRPr>
          </a:p>
          <a:p>
            <a:pPr marL="95250" indent="0">
              <a:buNone/>
            </a:pPr>
            <a:r>
              <a:rPr lang="en-CA" sz="2000" b="1" dirty="0">
                <a:solidFill>
                  <a:schemeClr val="tx1"/>
                </a:solidFill>
                <a:latin typeface="+mn-lt"/>
              </a:rPr>
              <a:t>How did you take them?</a:t>
            </a:r>
          </a:p>
          <a:p>
            <a:pPr marL="95250" indent="0">
              <a:buNone/>
            </a:pPr>
            <a:endParaRPr lang="en-CA" sz="2000" b="1" dirty="0">
              <a:solidFill>
                <a:schemeClr val="tx1"/>
              </a:solidFill>
              <a:latin typeface="+mn-lt"/>
            </a:endParaRPr>
          </a:p>
          <a:p>
            <a:pPr marL="95250" indent="0">
              <a:buNone/>
            </a:pPr>
            <a:r>
              <a:rPr lang="en-CA" sz="2000" b="1" dirty="0">
                <a:solidFill>
                  <a:schemeClr val="tx1"/>
                </a:solidFill>
                <a:latin typeface="+mn-lt"/>
              </a:rPr>
              <a:t>When did you take them?</a:t>
            </a:r>
            <a:endParaRPr lang="en-CA" sz="2000" dirty="0">
              <a:solidFill>
                <a:schemeClr val="tx1"/>
              </a:solidFill>
              <a:latin typeface="+mn-lt"/>
            </a:endParaRPr>
          </a:p>
          <a:p>
            <a:pPr marL="95250" indent="0">
              <a:buNone/>
            </a:pPr>
            <a:endParaRPr lang="en-US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590BF8B-6F10-44AB-8F35-055CE540FD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6745" y="6066684"/>
            <a:ext cx="1148603" cy="540000"/>
          </a:xfrm>
          <a:prstGeom prst="rect">
            <a:avLst/>
          </a:prstGeom>
        </p:spPr>
      </p:pic>
      <p:pic>
        <p:nvPicPr>
          <p:cNvPr id="8" name="Shape 225">
            <a:extLst>
              <a:ext uri="{FF2B5EF4-FFF2-40B4-BE49-F238E27FC236}">
                <a16:creationId xmlns:a16="http://schemas.microsoft.com/office/drawing/2014/main" id="{BBD620C4-52A6-4E4F-9DD2-7C594A93E79B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-1" t="7848" r="36711" b="82412"/>
          <a:stretch/>
        </p:blipFill>
        <p:spPr>
          <a:xfrm>
            <a:off x="3912816" y="1177328"/>
            <a:ext cx="4744800" cy="1515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070139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A98BC887-4916-4227-9F48-3B078D238F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77006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9">
            <a:extLst>
              <a:ext uri="{FF2B5EF4-FFF2-40B4-BE49-F238E27FC236}">
                <a16:creationId xmlns:a16="http://schemas.microsoft.com/office/drawing/2014/main" id="{1AD6DCFA-0E71-4650-A5E4-3C20E73EB6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63474" y="484632"/>
            <a:ext cx="275005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89670E6-C31E-431D-BE9D-C47922C9F5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517" r="3" b="3"/>
          <a:stretch/>
        </p:blipFill>
        <p:spPr>
          <a:xfrm>
            <a:off x="603504" y="2118853"/>
            <a:ext cx="2269998" cy="2470743"/>
          </a:xfrm>
          <a:prstGeom prst="rect">
            <a:avLst/>
          </a:prstGeom>
          <a:effectLst/>
        </p:spPr>
      </p:pic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3723360" y="804177"/>
            <a:ext cx="4817136" cy="3785419"/>
          </a:xfrm>
        </p:spPr>
        <p:txBody>
          <a:bodyPr>
            <a:normAutofit/>
          </a:bodyPr>
          <a:lstStyle/>
          <a:p>
            <a:pPr marL="95250" indent="0">
              <a:buNone/>
            </a:pPr>
            <a:r>
              <a:rPr lang="en-CA" sz="2400" b="1" dirty="0">
                <a:solidFill>
                  <a:srgbClr val="FF0000"/>
                </a:solidFill>
                <a:latin typeface="+mn-lt"/>
              </a:rPr>
              <a:t>Ask the Client </a:t>
            </a:r>
          </a:p>
          <a:p>
            <a:pPr marL="95250" indent="0">
              <a:buNone/>
            </a:pPr>
            <a:endParaRPr lang="en-CA" sz="2400" b="1" dirty="0">
              <a:solidFill>
                <a:srgbClr val="FF0000"/>
              </a:solidFill>
              <a:latin typeface="+mn-lt"/>
            </a:endParaRPr>
          </a:p>
          <a:p>
            <a:r>
              <a:rPr lang="en-CA" sz="2000" b="1" dirty="0">
                <a:latin typeface="+mn-lt"/>
              </a:rPr>
              <a:t>What did you do for cardio? </a:t>
            </a:r>
          </a:p>
          <a:p>
            <a:pPr marL="95250" indent="0">
              <a:buNone/>
            </a:pPr>
            <a:endParaRPr lang="en-CA" sz="2000" b="1" dirty="0">
              <a:latin typeface="+mn-lt"/>
            </a:endParaRPr>
          </a:p>
          <a:p>
            <a:r>
              <a:rPr lang="en-CA" sz="2000" b="1" dirty="0">
                <a:latin typeface="+mn-lt"/>
              </a:rPr>
              <a:t>How long did you do your cardio? </a:t>
            </a:r>
          </a:p>
          <a:p>
            <a:pPr marL="95250" indent="0">
              <a:buNone/>
            </a:pPr>
            <a:endParaRPr lang="en-CA" sz="2000" b="1" dirty="0">
              <a:latin typeface="+mn-lt"/>
            </a:endParaRPr>
          </a:p>
          <a:p>
            <a:r>
              <a:rPr lang="en-CA" sz="2000" b="1" dirty="0">
                <a:latin typeface="+mn-lt"/>
              </a:rPr>
              <a:t>What time did you do your cardio? </a:t>
            </a:r>
          </a:p>
          <a:p>
            <a:pPr marL="95250" indent="0">
              <a:buNone/>
            </a:pPr>
            <a:endParaRPr lang="en-CA" sz="2000" b="1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C16F76D-A1E5-4927-B5B4-81E9004E40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6745" y="6066684"/>
            <a:ext cx="1148603" cy="540000"/>
          </a:xfrm>
          <a:prstGeom prst="rect">
            <a:avLst/>
          </a:prstGeom>
        </p:spPr>
      </p:pic>
      <p:pic>
        <p:nvPicPr>
          <p:cNvPr id="18" name="Shape 225">
            <a:extLst>
              <a:ext uri="{FF2B5EF4-FFF2-40B4-BE49-F238E27FC236}">
                <a16:creationId xmlns:a16="http://schemas.microsoft.com/office/drawing/2014/main" id="{A932FB1B-763B-46CA-9C90-D46DDA5BF4A9}"/>
              </a:ext>
            </a:extLst>
          </p:cNvPr>
          <p:cNvPicPr preferRelativeResize="0"/>
          <p:nvPr/>
        </p:nvPicPr>
        <p:blipFill rotWithShape="1">
          <a:blip r:embed="rId5">
            <a:extLst/>
          </a:blip>
          <a:srcRect l="61089" t="7848" r="-1546" b="79127"/>
          <a:stretch/>
        </p:blipFill>
        <p:spPr>
          <a:xfrm>
            <a:off x="4616024" y="3902618"/>
            <a:ext cx="3031807" cy="16901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023062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A98BC887-4916-4227-9F48-3B078D238F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77006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9">
            <a:extLst>
              <a:ext uri="{FF2B5EF4-FFF2-40B4-BE49-F238E27FC236}">
                <a16:creationId xmlns:a16="http://schemas.microsoft.com/office/drawing/2014/main" id="{1AD6DCFA-0E71-4650-A5E4-3C20E73EB6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63474" y="484632"/>
            <a:ext cx="275005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89670E6-C31E-431D-BE9D-C47922C9F5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517" r="3" b="3"/>
          <a:stretch/>
        </p:blipFill>
        <p:spPr>
          <a:xfrm>
            <a:off x="603504" y="2118853"/>
            <a:ext cx="2269998" cy="2470743"/>
          </a:xfrm>
          <a:prstGeom prst="rect">
            <a:avLst/>
          </a:prstGeom>
          <a:effectLst/>
        </p:spPr>
      </p:pic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3723360" y="484632"/>
            <a:ext cx="4817136" cy="5739187"/>
          </a:xfrm>
        </p:spPr>
        <p:txBody>
          <a:bodyPr>
            <a:normAutofit/>
          </a:bodyPr>
          <a:lstStyle/>
          <a:p>
            <a:pPr marL="95250" indent="0" algn="ctr">
              <a:buNone/>
            </a:pPr>
            <a:r>
              <a:rPr lang="en-CA" sz="2400" b="1" dirty="0">
                <a:solidFill>
                  <a:srgbClr val="FF0000"/>
                </a:solidFill>
                <a:latin typeface="+mn-lt"/>
              </a:rPr>
              <a:t>Ask Yourself</a:t>
            </a:r>
          </a:p>
          <a:p>
            <a:pPr marL="95250" indent="0" algn="ctr">
              <a:buNone/>
            </a:pPr>
            <a:r>
              <a:rPr lang="en-CA" sz="2400" b="1" dirty="0">
                <a:solidFill>
                  <a:srgbClr val="FF0000"/>
                </a:solidFill>
              </a:rPr>
              <a:t>Did the client have the correct food sources &amp; amounts?</a:t>
            </a:r>
          </a:p>
          <a:p>
            <a:pPr marL="95250" indent="0">
              <a:buNone/>
            </a:pPr>
            <a:endParaRPr lang="en-CA" sz="2400" b="1" dirty="0">
              <a:solidFill>
                <a:srgbClr val="FF0000"/>
              </a:solidFill>
              <a:latin typeface="+mn-lt"/>
            </a:endParaRPr>
          </a:p>
          <a:p>
            <a:pPr marL="95250" indent="0">
              <a:buNone/>
            </a:pPr>
            <a:endParaRPr lang="en-CA" sz="2400" b="1" dirty="0">
              <a:solidFill>
                <a:srgbClr val="FF0000"/>
              </a:solidFill>
              <a:latin typeface="+mn-lt"/>
            </a:endParaRPr>
          </a:p>
          <a:p>
            <a:pPr marL="95250" indent="0">
              <a:buNone/>
            </a:pPr>
            <a:endParaRPr lang="en-CA" sz="2400" b="1" dirty="0">
              <a:solidFill>
                <a:srgbClr val="FF0000"/>
              </a:solidFill>
              <a:latin typeface="+mn-lt"/>
            </a:endParaRPr>
          </a:p>
          <a:p>
            <a:pPr marL="95250" indent="0">
              <a:buNone/>
            </a:pPr>
            <a:endParaRPr lang="en-CA" sz="2400" b="1" dirty="0">
              <a:solidFill>
                <a:srgbClr val="FF0000"/>
              </a:solidFill>
              <a:latin typeface="+mn-lt"/>
            </a:endParaRPr>
          </a:p>
          <a:p>
            <a:pPr marL="95250" indent="0">
              <a:buNone/>
            </a:pPr>
            <a:endParaRPr lang="en-CA" sz="2400" b="1" dirty="0">
              <a:solidFill>
                <a:srgbClr val="FF0000"/>
              </a:solidFill>
              <a:latin typeface="+mn-lt"/>
            </a:endParaRPr>
          </a:p>
          <a:p>
            <a:pPr marL="95250" indent="0">
              <a:buNone/>
            </a:pPr>
            <a:r>
              <a:rPr lang="en-CA" sz="2400" b="1" dirty="0">
                <a:solidFill>
                  <a:srgbClr val="FF0000"/>
                </a:solidFill>
                <a:latin typeface="+mn-lt"/>
              </a:rPr>
              <a:t>Ask the Client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Tx/>
              <a:buNone/>
            </a:pPr>
            <a:endParaRPr lang="en-CA" sz="2400" b="1" dirty="0">
              <a:solidFill>
                <a:srgbClr val="FF0000"/>
              </a:solidFill>
              <a:latin typeface="+mn-lt"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Tx/>
              <a:buNone/>
            </a:pPr>
            <a:r>
              <a:rPr lang="en-CA" sz="2000" b="1" dirty="0">
                <a:solidFill>
                  <a:srgbClr val="000000"/>
                </a:solidFill>
                <a:latin typeface="Arial"/>
                <a:ea typeface="+mn-ea"/>
                <a:cs typeface="+mn-cs"/>
                <a:sym typeface="Arial"/>
              </a:rPr>
              <a:t>If they had WHEY. Ask the client, what kind of Whey did you have? </a:t>
            </a:r>
            <a:endParaRPr lang="en-CA" sz="2000" dirty="0">
              <a:solidFill>
                <a:srgbClr val="000000"/>
              </a:solidFill>
              <a:latin typeface="Arial"/>
              <a:ea typeface="+mn-ea"/>
              <a:cs typeface="+mn-cs"/>
              <a:sym typeface="Arial"/>
            </a:endParaRPr>
          </a:p>
          <a:p>
            <a:pPr marL="95250" indent="0">
              <a:buNone/>
            </a:pPr>
            <a:endParaRPr lang="en-CA" sz="20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C16F76D-A1E5-4927-B5B4-81E9004E40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6745" y="6066684"/>
            <a:ext cx="1148603" cy="540000"/>
          </a:xfrm>
          <a:prstGeom prst="rect">
            <a:avLst/>
          </a:prstGeom>
        </p:spPr>
      </p:pic>
      <p:pic>
        <p:nvPicPr>
          <p:cNvPr id="20" name="Shape 225">
            <a:extLst>
              <a:ext uri="{FF2B5EF4-FFF2-40B4-BE49-F238E27FC236}">
                <a16:creationId xmlns:a16="http://schemas.microsoft.com/office/drawing/2014/main" id="{915C4CB0-7176-4759-BB41-28B0E9CB93A7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2022" t="25737" r="1286" b="60610"/>
          <a:stretch/>
        </p:blipFill>
        <p:spPr>
          <a:xfrm>
            <a:off x="3846880" y="2108073"/>
            <a:ext cx="4693616" cy="14622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666397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A98BC887-4916-4227-9F48-3B078D238F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77006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9">
            <a:extLst>
              <a:ext uri="{FF2B5EF4-FFF2-40B4-BE49-F238E27FC236}">
                <a16:creationId xmlns:a16="http://schemas.microsoft.com/office/drawing/2014/main" id="{1AD6DCFA-0E71-4650-A5E4-3C20E73EB6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63474" y="484632"/>
            <a:ext cx="275005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89670E6-C31E-431D-BE9D-C47922C9F5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517" r="3" b="3"/>
          <a:stretch/>
        </p:blipFill>
        <p:spPr>
          <a:xfrm>
            <a:off x="603504" y="2118853"/>
            <a:ext cx="2269998" cy="2470743"/>
          </a:xfrm>
          <a:prstGeom prst="rect">
            <a:avLst/>
          </a:prstGeom>
          <a:effectLst/>
        </p:spPr>
      </p:pic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3723360" y="484632"/>
            <a:ext cx="4817136" cy="5739187"/>
          </a:xfrm>
        </p:spPr>
        <p:txBody>
          <a:bodyPr>
            <a:normAutofit/>
          </a:bodyPr>
          <a:lstStyle/>
          <a:p>
            <a:pPr marL="95250" indent="0" algn="ctr">
              <a:buNone/>
            </a:pPr>
            <a:r>
              <a:rPr lang="en-CA" sz="2400" b="1" dirty="0">
                <a:solidFill>
                  <a:srgbClr val="FF0000"/>
                </a:solidFill>
                <a:latin typeface="+mn-lt"/>
              </a:rPr>
              <a:t>Ask Yourself</a:t>
            </a:r>
          </a:p>
          <a:p>
            <a:pPr marL="95250" indent="0" algn="ctr">
              <a:buNone/>
            </a:pPr>
            <a:r>
              <a:rPr lang="en-CA" sz="2400" b="1" dirty="0">
                <a:solidFill>
                  <a:srgbClr val="FF0000"/>
                </a:solidFill>
              </a:rPr>
              <a:t>Did the client have the correct food sources &amp; amounts?</a:t>
            </a:r>
          </a:p>
          <a:p>
            <a:pPr marL="95250" indent="0" algn="ctr">
              <a:buNone/>
            </a:pPr>
            <a:endParaRPr lang="en-CA" sz="2400" b="1" dirty="0">
              <a:solidFill>
                <a:srgbClr val="FF0000"/>
              </a:solidFill>
            </a:endParaRPr>
          </a:p>
          <a:p>
            <a:pPr marL="95250" indent="0" algn="ctr">
              <a:buNone/>
            </a:pPr>
            <a:r>
              <a:rPr lang="en-US" sz="2400" b="1" dirty="0">
                <a:solidFill>
                  <a:schemeClr val="tx1"/>
                </a:solidFill>
                <a:cs typeface="Arial"/>
              </a:rPr>
              <a:t>If they are having a repeat food from an earlier meal, you can assume the portion is correct and safely move on. </a:t>
            </a:r>
          </a:p>
          <a:p>
            <a:pPr marL="95250" indent="0" algn="ctr">
              <a:buNone/>
            </a:pPr>
            <a:endParaRPr lang="en-CA" sz="2400" b="1" dirty="0">
              <a:solidFill>
                <a:srgbClr val="FF0000"/>
              </a:solidFill>
            </a:endParaRPr>
          </a:p>
          <a:p>
            <a:pPr marL="95250" indent="0">
              <a:buNone/>
            </a:pPr>
            <a:endParaRPr lang="en-CA" sz="2400" b="1" dirty="0">
              <a:solidFill>
                <a:srgbClr val="FF0000"/>
              </a:solidFill>
              <a:latin typeface="+mn-lt"/>
            </a:endParaRPr>
          </a:p>
          <a:p>
            <a:pPr marL="95250" indent="0">
              <a:buNone/>
            </a:pPr>
            <a:endParaRPr lang="en-CA" sz="2400" b="1" dirty="0">
              <a:solidFill>
                <a:srgbClr val="FF0000"/>
              </a:solidFill>
              <a:latin typeface="+mn-lt"/>
            </a:endParaRPr>
          </a:p>
          <a:p>
            <a:pPr marL="95250" indent="0">
              <a:buNone/>
            </a:pPr>
            <a:endParaRPr lang="en-CA" sz="2400" b="1" dirty="0">
              <a:solidFill>
                <a:srgbClr val="FF0000"/>
              </a:solidFill>
              <a:latin typeface="+mn-lt"/>
            </a:endParaRPr>
          </a:p>
          <a:p>
            <a:pPr marL="95250" indent="0">
              <a:buNone/>
            </a:pPr>
            <a:endParaRPr lang="en-CA" sz="2400" b="1" dirty="0">
              <a:solidFill>
                <a:srgbClr val="FF0000"/>
              </a:solidFill>
              <a:latin typeface="+mn-lt"/>
            </a:endParaRPr>
          </a:p>
          <a:p>
            <a:pPr marL="95250" indent="0">
              <a:buNone/>
            </a:pPr>
            <a:endParaRPr lang="en-CA" sz="2400" b="1" dirty="0">
              <a:solidFill>
                <a:srgbClr val="FF0000"/>
              </a:solidFill>
              <a:latin typeface="+mn-lt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Tx/>
              <a:buNone/>
            </a:pPr>
            <a:endParaRPr lang="en-CA" sz="2400" b="1" dirty="0">
              <a:solidFill>
                <a:srgbClr val="FF0000"/>
              </a:solidFill>
              <a:latin typeface="+mn-lt"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Tx/>
              <a:buNone/>
            </a:pPr>
            <a:endParaRPr lang="en-CA" sz="20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C16F76D-A1E5-4927-B5B4-81E9004E40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6745" y="6066684"/>
            <a:ext cx="1148603" cy="540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79C9279-5D19-43F7-AFAE-809CADD446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8022" y="3872346"/>
            <a:ext cx="4914900" cy="112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4170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A98BC887-4916-4227-9F48-3B078D238F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77006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9">
            <a:extLst>
              <a:ext uri="{FF2B5EF4-FFF2-40B4-BE49-F238E27FC236}">
                <a16:creationId xmlns:a16="http://schemas.microsoft.com/office/drawing/2014/main" id="{1AD6DCFA-0E71-4650-A5E4-3C20E73EB6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63474" y="484632"/>
            <a:ext cx="275005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89670E6-C31E-431D-BE9D-C47922C9F5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517" r="3" b="3"/>
          <a:stretch/>
        </p:blipFill>
        <p:spPr>
          <a:xfrm>
            <a:off x="603504" y="2118853"/>
            <a:ext cx="2269998" cy="2470743"/>
          </a:xfrm>
          <a:prstGeom prst="rect">
            <a:avLst/>
          </a:prstGeom>
          <a:effectLst/>
        </p:spPr>
      </p:pic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3723360" y="484632"/>
            <a:ext cx="4817136" cy="6122052"/>
          </a:xfrm>
        </p:spPr>
        <p:txBody>
          <a:bodyPr>
            <a:normAutofit fontScale="92500" lnSpcReduction="10000"/>
          </a:bodyPr>
          <a:lstStyle/>
          <a:p>
            <a:pPr marL="95250" indent="0" algn="ctr">
              <a:buNone/>
            </a:pPr>
            <a:r>
              <a:rPr lang="en-CA" sz="2400" b="1" dirty="0">
                <a:solidFill>
                  <a:srgbClr val="FF0000"/>
                </a:solidFill>
                <a:latin typeface="+mn-lt"/>
              </a:rPr>
              <a:t>Ask Yourself</a:t>
            </a:r>
          </a:p>
          <a:p>
            <a:pPr marL="95250" indent="0" algn="ctr">
              <a:buNone/>
            </a:pPr>
            <a:r>
              <a:rPr lang="en-CA" sz="2400" b="1" dirty="0">
                <a:solidFill>
                  <a:srgbClr val="FF0000"/>
                </a:solidFill>
              </a:rPr>
              <a:t>Did the client have the correct food sources &amp; amounts?</a:t>
            </a:r>
          </a:p>
          <a:p>
            <a:pPr marL="95250" indent="0">
              <a:buNone/>
            </a:pPr>
            <a:endParaRPr lang="en-CA" sz="2400" b="1" dirty="0">
              <a:solidFill>
                <a:srgbClr val="FF0000"/>
              </a:solidFill>
              <a:latin typeface="+mn-lt"/>
            </a:endParaRPr>
          </a:p>
          <a:p>
            <a:pPr marL="95250" indent="0">
              <a:buNone/>
            </a:pPr>
            <a:endParaRPr lang="en-CA" sz="2400" b="1" dirty="0">
              <a:solidFill>
                <a:srgbClr val="FF0000"/>
              </a:solidFill>
              <a:latin typeface="+mn-lt"/>
            </a:endParaRPr>
          </a:p>
          <a:p>
            <a:pPr marL="95250" indent="0">
              <a:buNone/>
            </a:pPr>
            <a:endParaRPr lang="en-CA" sz="2400" b="1" dirty="0">
              <a:solidFill>
                <a:srgbClr val="FF0000"/>
              </a:solidFill>
              <a:latin typeface="+mn-lt"/>
            </a:endParaRPr>
          </a:p>
          <a:p>
            <a:pPr marL="95250" indent="0">
              <a:buNone/>
            </a:pPr>
            <a:endParaRPr lang="en-CA" sz="2400" b="1" dirty="0">
              <a:solidFill>
                <a:srgbClr val="FF0000"/>
              </a:solidFill>
              <a:latin typeface="+mn-lt"/>
            </a:endParaRPr>
          </a:p>
          <a:p>
            <a:pPr marL="95250" indent="0">
              <a:buNone/>
            </a:pPr>
            <a:endParaRPr lang="en-CA" sz="2400" b="1" dirty="0">
              <a:solidFill>
                <a:srgbClr val="FF0000"/>
              </a:solidFill>
              <a:latin typeface="+mn-lt"/>
            </a:endParaRPr>
          </a:p>
          <a:p>
            <a:pPr marL="95250" indent="0">
              <a:buNone/>
            </a:pPr>
            <a:r>
              <a:rPr lang="en-CA" sz="2400" b="1" dirty="0">
                <a:solidFill>
                  <a:srgbClr val="FF0000"/>
                </a:solidFill>
                <a:latin typeface="+mn-lt"/>
              </a:rPr>
              <a:t>Ask the Client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Tx/>
              <a:buNone/>
            </a:pPr>
            <a:endParaRPr lang="en-CA" sz="2400" b="1" dirty="0">
              <a:solidFill>
                <a:srgbClr val="FF0000"/>
              </a:solidFill>
              <a:latin typeface="+mn-lt"/>
              <a:ea typeface="+mn-ea"/>
            </a:endParaRPr>
          </a:p>
          <a:p>
            <a:pPr marL="95250" indent="0">
              <a:buNone/>
            </a:pPr>
            <a:r>
              <a:rPr lang="en-CA" sz="2200" b="1" dirty="0">
                <a:solidFill>
                  <a:schemeClr val="tx1"/>
                </a:solidFill>
                <a:latin typeface="+mn-lt"/>
              </a:rPr>
              <a:t>How was your food prepared? How much salad did you have?</a:t>
            </a:r>
          </a:p>
          <a:p>
            <a:pPr marL="95250" indent="0">
              <a:buNone/>
            </a:pPr>
            <a:endParaRPr lang="en-CA" sz="2200" b="1" dirty="0">
              <a:solidFill>
                <a:schemeClr val="tx1"/>
              </a:solidFill>
              <a:latin typeface="+mn-lt"/>
            </a:endParaRPr>
          </a:p>
          <a:p>
            <a:pPr marL="95250" indent="0">
              <a:buNone/>
            </a:pPr>
            <a:r>
              <a:rPr lang="en-CA" sz="2200" b="1" dirty="0">
                <a:solidFill>
                  <a:schemeClr val="tx1"/>
                </a:solidFill>
                <a:latin typeface="+mn-lt"/>
              </a:rPr>
              <a:t>How much oil did you have? </a:t>
            </a:r>
          </a:p>
          <a:p>
            <a:pPr marL="95250" indent="0">
              <a:buNone/>
            </a:pPr>
            <a:endParaRPr lang="en-CA" sz="2200" b="1" dirty="0">
              <a:solidFill>
                <a:schemeClr val="tx1"/>
              </a:solidFill>
              <a:latin typeface="+mn-lt"/>
            </a:endParaRPr>
          </a:p>
          <a:p>
            <a:pPr marL="95250" indent="0">
              <a:buNone/>
            </a:pPr>
            <a:r>
              <a:rPr lang="en-CA" sz="2200" b="1" dirty="0">
                <a:solidFill>
                  <a:schemeClr val="tx1"/>
                </a:solidFill>
                <a:latin typeface="+mn-lt"/>
              </a:rPr>
              <a:t>How many Melba Toast did you have?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Tx/>
              <a:buNone/>
            </a:pPr>
            <a:endParaRPr lang="en-CA" sz="20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C16F76D-A1E5-4927-B5B4-81E9004E40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6745" y="6066684"/>
            <a:ext cx="1148603" cy="540000"/>
          </a:xfrm>
          <a:prstGeom prst="rect">
            <a:avLst/>
          </a:prstGeom>
        </p:spPr>
      </p:pic>
      <p:pic>
        <p:nvPicPr>
          <p:cNvPr id="8" name="Shape 225">
            <a:extLst>
              <a:ext uri="{FF2B5EF4-FFF2-40B4-BE49-F238E27FC236}">
                <a16:creationId xmlns:a16="http://schemas.microsoft.com/office/drawing/2014/main" id="{3DB205AD-5D07-4860-8D99-1CA7A875C479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t="53491" r="2338" b="33233"/>
          <a:stretch/>
        </p:blipFill>
        <p:spPr>
          <a:xfrm>
            <a:off x="4308529" y="1885134"/>
            <a:ext cx="4019799" cy="1230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017244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369</Words>
  <Application>Microsoft Office PowerPoint</Application>
  <PresentationFormat>On-screen Show (4:3)</PresentationFormat>
  <Paragraphs>114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Nicole Wreaks</dc:creator>
  <cp:lastModifiedBy>Nicole Wreaks</cp:lastModifiedBy>
  <cp:revision>9</cp:revision>
  <dcterms:created xsi:type="dcterms:W3CDTF">2018-08-28T13:55:38Z</dcterms:created>
  <dcterms:modified xsi:type="dcterms:W3CDTF">2018-09-03T17:32:32Z</dcterms:modified>
</cp:coreProperties>
</file>