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8"/>
  </p:notesMasterIdLst>
  <p:sldIdLst>
    <p:sldId id="463" r:id="rId2"/>
    <p:sldId id="462" r:id="rId3"/>
    <p:sldId id="458" r:id="rId4"/>
    <p:sldId id="459" r:id="rId5"/>
    <p:sldId id="460" r:id="rId6"/>
    <p:sldId id="468" r:id="rId7"/>
  </p:sldIdLst>
  <p:sldSz cx="9144000" cy="6858000" type="screen4x3"/>
  <p:notesSz cx="6797675" cy="992663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Default Section" id="{907C8D10-7084-4583-BD99-CEBE5B640786}">
          <p14:sldIdLst>
            <p14:sldId id="463"/>
            <p14:sldId id="462"/>
            <p14:sldId id="458"/>
            <p14:sldId id="459"/>
            <p14:sldId id="460"/>
            <p14:sldId id="46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E1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810" autoAdjust="0"/>
    <p:restoredTop sz="86004" autoAdjust="0"/>
  </p:normalViewPr>
  <p:slideViewPr>
    <p:cSldViewPr snapToGrid="0">
      <p:cViewPr varScale="1">
        <p:scale>
          <a:sx n="62" d="100"/>
          <a:sy n="62" d="100"/>
        </p:scale>
        <p:origin x="73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50443" y="0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5" name="Shape 75"/>
          <p:cNvSpPr>
            <a:spLocks noGrp="1" noRot="1" noChangeAspect="1"/>
          </p:cNvSpPr>
          <p:nvPr>
            <p:ph type="sldImg" idx="2"/>
          </p:nvPr>
        </p:nvSpPr>
        <p:spPr>
          <a:xfrm>
            <a:off x="1204913" y="704850"/>
            <a:ext cx="4692650" cy="351948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404153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46384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765984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265256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048875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034144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24" name="Shape 24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25" name="Shape 25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 txBox="1"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1" name="Shape 41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2" name="Shape 42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7" name="Shape 47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8" name="Shape 48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6" name="Shape 5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7" name="Shape 57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body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10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619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63" name="Shape 63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64" name="Shape 64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7" name="Shape 67"/>
          <p:cNvSpPr>
            <a:spLocks noGrp="1"/>
          </p:cNvSpPr>
          <p:nvPr>
            <p:ph type="pic" idx="2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0" name="Shape 70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 rot="5400000">
            <a:off x="2396331" y="57944"/>
            <a:ext cx="4351338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6" name="Shape 7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7" name="Shape 77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title"/>
          </p:nvPr>
        </p:nvSpPr>
        <p:spPr>
          <a:xfrm rot="5400000">
            <a:off x="4623593" y="2285206"/>
            <a:ext cx="5811838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 rot="5400000">
            <a:off x="623093" y="370681"/>
            <a:ext cx="5811838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82" name="Shape 82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Rectangle 82">
            <a:extLst>
              <a:ext uri="{FF2B5EF4-FFF2-40B4-BE49-F238E27FC236}">
                <a16:creationId xmlns:a16="http://schemas.microsoft.com/office/drawing/2014/main" id="{1045B59B-615E-4718-A150-42DE5D03E1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D6CF29CD-38B8-4924-BA11-6D60517487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42816"/>
            <a:ext cx="9144000" cy="2615184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Shape 78"/>
          <p:cNvSpPr txBox="1">
            <a:spLocks noGrp="1"/>
          </p:cNvSpPr>
          <p:nvPr>
            <p:ph type="subTitle" idx="1"/>
          </p:nvPr>
        </p:nvSpPr>
        <p:spPr>
          <a:xfrm>
            <a:off x="1028339" y="4287098"/>
            <a:ext cx="7070105" cy="1821726"/>
          </a:xfrm>
          <a:prstGeom prst="rect">
            <a:avLst/>
          </a:prstGeom>
        </p:spPr>
        <p:txBody>
          <a:bodyPr spcFirstLastPara="1" lIns="91425" tIns="91425" rIns="91425" bIns="91425" anchorCtr="0">
            <a:normAutofit/>
          </a:bodyPr>
          <a:lstStyle/>
          <a:p>
            <a:pPr lvl="0"/>
            <a:r>
              <a:rPr lang="en-CA" sz="2400" b="1" dirty="0">
                <a:solidFill>
                  <a:srgbClr val="E7E6E6"/>
                </a:solidFill>
              </a:rPr>
              <a:t> </a:t>
            </a:r>
            <a:r>
              <a:rPr lang="en-CA" sz="3600" dirty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to Weigh A Client </a:t>
            </a:r>
            <a:br>
              <a:rPr lang="en-CA" sz="3600" dirty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CA" sz="3600" b="0" i="0" u="none" strike="noStrike" cap="none" dirty="0">
                <a:solidFill>
                  <a:srgbClr val="E7E6E6"/>
                </a:solidFill>
                <a:latin typeface="Arial"/>
                <a:ea typeface="Arial"/>
                <a:cs typeface="Arial"/>
                <a:sym typeface="Arial"/>
              </a:rPr>
              <a:t>Studio Basics  </a:t>
            </a:r>
          </a:p>
        </p:txBody>
      </p:sp>
      <p:pic>
        <p:nvPicPr>
          <p:cNvPr id="5" name="Picture 4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1221AB92-28D6-449D-A9E4-217D4D3D0F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3331" y="643464"/>
            <a:ext cx="7045113" cy="3275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870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28650" y="1212742"/>
            <a:ext cx="7886700" cy="4432515"/>
          </a:xfrm>
          <a:ln>
            <a:noFill/>
          </a:ln>
        </p:spPr>
        <p:txBody>
          <a:bodyPr/>
          <a:lstStyle/>
          <a:p>
            <a:pPr marL="0" lvl="0" indent="0">
              <a:spcBef>
                <a:spcPts val="0"/>
              </a:spcBef>
              <a:buSzPts val="3500"/>
              <a:buNone/>
            </a:pPr>
            <a:r>
              <a:rPr lang="en-CA" sz="2400" b="1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Weighing A Client </a:t>
            </a:r>
          </a:p>
          <a:p>
            <a:pPr marL="95250" indent="0">
              <a:buNone/>
            </a:pPr>
            <a:endParaRPr lang="en-CA" sz="2000" b="1">
              <a:cs typeface="Arial" panose="020B0604020202020204" pitchFamily="34" charset="0"/>
            </a:endParaRPr>
          </a:p>
          <a:p>
            <a:pPr marL="552450" indent="-457200">
              <a:buFont typeface="+mj-lt"/>
              <a:buAutoNum type="arabicPeriod"/>
            </a:pPr>
            <a:r>
              <a:rPr lang="en-CA" sz="2000">
                <a:latin typeface="+mn-lt"/>
              </a:rPr>
              <a:t>If you have a weighted scale, set the scale to a number higher than their last weigh in, this will help to create a positive experience.</a:t>
            </a:r>
          </a:p>
          <a:p>
            <a:pPr marL="552450" indent="-457200">
              <a:buFont typeface="+mj-lt"/>
              <a:buAutoNum type="arabicPeriod"/>
            </a:pPr>
            <a:endParaRPr lang="en-CA" sz="2000">
              <a:latin typeface="+mn-lt"/>
            </a:endParaRPr>
          </a:p>
          <a:p>
            <a:pPr marL="552450" indent="-457200">
              <a:buFont typeface="+mj-lt"/>
              <a:buAutoNum type="arabicPeriod"/>
            </a:pPr>
            <a:r>
              <a:rPr lang="en-CA" sz="2000">
                <a:latin typeface="+mn-lt"/>
              </a:rPr>
              <a:t>Adjust the scale accordingly until the </a:t>
            </a:r>
          </a:p>
          <a:p>
            <a:pPr marL="95250" indent="0">
              <a:buNone/>
            </a:pPr>
            <a:r>
              <a:rPr lang="en-CA" sz="2000">
                <a:latin typeface="+mn-lt"/>
              </a:rPr>
              <a:t>       pointer is balanced in the middle. </a:t>
            </a:r>
          </a:p>
          <a:p>
            <a:pPr marL="552450" indent="-457200">
              <a:buFont typeface="+mj-lt"/>
              <a:buAutoNum type="arabicPeriod"/>
            </a:pPr>
            <a:endParaRPr lang="en-CA" sz="2000">
              <a:latin typeface="+mn-lt"/>
            </a:endParaRPr>
          </a:p>
          <a:p>
            <a:pPr marL="552450" indent="-457200">
              <a:buFont typeface="+mj-lt"/>
              <a:buAutoNum type="arabicPeriod"/>
            </a:pPr>
            <a:r>
              <a:rPr lang="en-CA" sz="2000">
                <a:latin typeface="+mn-lt"/>
              </a:rPr>
              <a:t>To protect client privacy, always </a:t>
            </a:r>
          </a:p>
          <a:p>
            <a:pPr marL="95250" indent="0">
              <a:buNone/>
            </a:pPr>
            <a:r>
              <a:rPr lang="en-CA" sz="2000">
                <a:latin typeface="+mn-lt"/>
              </a:rPr>
              <a:t>       set the scale back to zero.</a:t>
            </a:r>
          </a:p>
          <a:p>
            <a:pPr marL="552450" indent="-457200">
              <a:buFont typeface="+mj-lt"/>
              <a:buAutoNum type="arabicPeriod" startAt="4"/>
            </a:pPr>
            <a:endParaRPr lang="en-CA" sz="2000">
              <a:latin typeface="+mn-lt"/>
            </a:endParaRPr>
          </a:p>
          <a:p>
            <a:pPr marL="95250" indent="0">
              <a:buNone/>
            </a:pPr>
            <a:endParaRPr lang="en-CA" sz="2000">
              <a:latin typeface="+mn-lt"/>
              <a:cs typeface="Arial" panose="020B0604020202020204" pitchFamily="34" charset="0"/>
            </a:endParaRPr>
          </a:p>
          <a:p>
            <a:pPr marL="0" indent="0">
              <a:spcBef>
                <a:spcPts val="0"/>
              </a:spcBef>
              <a:buSzPts val="3500"/>
              <a:buNone/>
            </a:pPr>
            <a:endParaRPr lang="en-CA" sz="200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342900" indent="-342900">
              <a:spcBef>
                <a:spcPts val="0"/>
              </a:spcBef>
              <a:buSzPts val="3500"/>
            </a:pPr>
            <a:endParaRPr lang="en-CA" sz="200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342900" indent="-342900">
              <a:spcBef>
                <a:spcPts val="0"/>
              </a:spcBef>
              <a:buSzPts val="3500"/>
            </a:pPr>
            <a:endParaRPr lang="en-CA" sz="200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342900" indent="-342900">
              <a:spcBef>
                <a:spcPts val="0"/>
              </a:spcBef>
              <a:buSzPts val="3500"/>
            </a:pPr>
            <a:endParaRPr lang="en-CA" sz="200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800155D-F416-4DC2-B9DC-CB37036549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4787" y="3682907"/>
            <a:ext cx="3148786" cy="172600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3F8490D-99D7-402C-A90E-7D2D5EF6F7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880" y="6022680"/>
            <a:ext cx="1148603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186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28649" y="1212742"/>
            <a:ext cx="7886700" cy="4432515"/>
          </a:xfrm>
        </p:spPr>
        <p:txBody>
          <a:bodyPr/>
          <a:lstStyle/>
          <a:p>
            <a:pPr marL="0" lvl="0" indent="0">
              <a:spcBef>
                <a:spcPts val="0"/>
              </a:spcBef>
              <a:buSzPts val="3500"/>
              <a:buNone/>
            </a:pPr>
            <a:r>
              <a:rPr lang="en-CA" sz="2400" b="1" dirty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Weighing A Client </a:t>
            </a:r>
          </a:p>
          <a:p>
            <a:pPr marL="0" lvl="0" indent="0">
              <a:spcBef>
                <a:spcPts val="0"/>
              </a:spcBef>
              <a:buSzPts val="3500"/>
              <a:buNone/>
            </a:pPr>
            <a:endParaRPr lang="en-CA" sz="2000" b="1" dirty="0">
              <a:cs typeface="Arial" panose="020B0604020202020204" pitchFamily="34" charset="0"/>
            </a:endParaRPr>
          </a:p>
          <a:p>
            <a:pPr marL="95250" indent="0">
              <a:buNone/>
            </a:pPr>
            <a:r>
              <a:rPr lang="en-CA" sz="2000" dirty="0">
                <a:latin typeface="+mn-lt"/>
              </a:rPr>
              <a:t>When the client drops in weight, </a:t>
            </a:r>
            <a:r>
              <a:rPr lang="en-CA" sz="2000" b="1" dirty="0">
                <a:latin typeface="+mn-lt"/>
              </a:rPr>
              <a:t>CELEBRATE!</a:t>
            </a:r>
            <a:r>
              <a:rPr lang="en-CA" sz="2000" dirty="0">
                <a:latin typeface="+mn-lt"/>
              </a:rPr>
              <a:t> </a:t>
            </a:r>
          </a:p>
          <a:p>
            <a:pPr marL="95250" indent="0">
              <a:buNone/>
            </a:pPr>
            <a:endParaRPr lang="en-CA" sz="2400" dirty="0">
              <a:latin typeface="+mn-lt"/>
            </a:endParaRPr>
          </a:p>
          <a:p>
            <a:pPr marL="95250" indent="0" algn="ctr">
              <a:buNone/>
            </a:pPr>
            <a:r>
              <a:rPr lang="en-CA" sz="2400" i="1" dirty="0">
                <a:latin typeface="+mn-lt"/>
              </a:rPr>
              <a:t>“Congratulations Mary, you are down! Doesn't that feel great? Let’s go through your journal together and see how we can keep this success going!”</a:t>
            </a:r>
          </a:p>
          <a:p>
            <a:pPr marL="1009650" lvl="2" indent="0">
              <a:buNone/>
            </a:pPr>
            <a:endParaRPr lang="en-US" sz="2400" u="sng" dirty="0">
              <a:latin typeface="+mn-lt"/>
            </a:endParaRPr>
          </a:p>
          <a:p>
            <a:pPr marL="0" indent="0">
              <a:spcBef>
                <a:spcPts val="0"/>
              </a:spcBef>
              <a:buSzPts val="3500"/>
              <a:buNone/>
            </a:pPr>
            <a:endParaRPr lang="en-CA" sz="2000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0" indent="0">
              <a:spcBef>
                <a:spcPts val="0"/>
              </a:spcBef>
              <a:buSzPts val="3500"/>
              <a:buNone/>
            </a:pPr>
            <a:endParaRPr lang="en-CA" sz="2000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342900" indent="-342900">
              <a:spcBef>
                <a:spcPts val="0"/>
              </a:spcBef>
              <a:buSzPts val="3500"/>
            </a:pPr>
            <a:endParaRPr lang="en-CA" sz="2000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342900" indent="-342900">
              <a:spcBef>
                <a:spcPts val="0"/>
              </a:spcBef>
              <a:buSzPts val="3500"/>
            </a:pPr>
            <a:endParaRPr lang="en-CA" sz="2000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4CB0776E-2575-4A43-9BA3-BB13CD53C68B}"/>
              </a:ext>
            </a:extLst>
          </p:cNvPr>
          <p:cNvSpPr/>
          <p:nvPr/>
        </p:nvSpPr>
        <p:spPr>
          <a:xfrm>
            <a:off x="2390612" y="4086249"/>
            <a:ext cx="4362773" cy="2201674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u="sng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GOAL</a:t>
            </a:r>
          </a:p>
          <a:p>
            <a:pPr algn="ctr"/>
            <a:r>
              <a:rPr lang="en-CA" sz="2000" dirty="0">
                <a:solidFill>
                  <a:sysClr val="windowText" lastClr="000000"/>
                </a:solidFill>
              </a:rPr>
              <a:t>Highlighting your client’s success, inspire them to come back for their next weigh in</a:t>
            </a:r>
            <a:r>
              <a:rPr lang="en-CA" sz="2000" dirty="0">
                <a:solidFill>
                  <a:schemeClr val="tx1"/>
                </a:solidFill>
              </a:rPr>
              <a:t>.</a:t>
            </a:r>
            <a:endParaRPr lang="en-CA" sz="2000" dirty="0">
              <a:solidFill>
                <a:schemeClr val="tx1"/>
              </a:solidFill>
              <a:effectLst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132965D-5050-4FB3-9676-19339DEFFB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880" y="6022680"/>
            <a:ext cx="1148603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178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28649" y="1212742"/>
            <a:ext cx="7886700" cy="4432515"/>
          </a:xfrm>
        </p:spPr>
        <p:txBody>
          <a:bodyPr/>
          <a:lstStyle/>
          <a:p>
            <a:pPr marL="0" lvl="0" indent="0">
              <a:spcBef>
                <a:spcPts val="0"/>
              </a:spcBef>
              <a:buSzPts val="3500"/>
              <a:buNone/>
            </a:pPr>
            <a:r>
              <a:rPr lang="en-CA" sz="2400" b="1" dirty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Weighing A Client </a:t>
            </a:r>
          </a:p>
          <a:p>
            <a:pPr marL="95250" indent="0">
              <a:buNone/>
            </a:pPr>
            <a:endParaRPr lang="en-CA" sz="2000" b="1" dirty="0">
              <a:cs typeface="Arial" panose="020B0604020202020204" pitchFamily="34" charset="0"/>
            </a:endParaRPr>
          </a:p>
          <a:p>
            <a:pPr marL="95250" indent="0">
              <a:buNone/>
            </a:pPr>
            <a:r>
              <a:rPr lang="en-CA" sz="2000" dirty="0">
                <a:latin typeface="+mn-lt"/>
              </a:rPr>
              <a:t>Acknowledge if the scale goes up or stays the same. </a:t>
            </a:r>
          </a:p>
          <a:p>
            <a:pPr marL="95250" indent="0">
              <a:buNone/>
            </a:pPr>
            <a:endParaRPr lang="en-CA" sz="2000" dirty="0">
              <a:latin typeface="+mn-lt"/>
            </a:endParaRPr>
          </a:p>
          <a:p>
            <a:pPr marL="95250" indent="0" algn="ctr">
              <a:buNone/>
            </a:pPr>
            <a:r>
              <a:rPr lang="en-CA" sz="2000" b="1" i="1" dirty="0">
                <a:latin typeface="+mn-lt"/>
              </a:rPr>
              <a:t>“Mary let’s go through your journal together and see how we can keep the focus on getting you to your goal!”</a:t>
            </a:r>
            <a:endParaRPr lang="en-CA" sz="2000" b="1" dirty="0">
              <a:latin typeface="+mn-lt"/>
              <a:cs typeface="Arial" panose="020B0604020202020204" pitchFamily="34" charset="0"/>
            </a:endParaRPr>
          </a:p>
          <a:p>
            <a:pPr marL="1009650" lvl="2" indent="0">
              <a:buNone/>
            </a:pPr>
            <a:endParaRPr lang="en-CA" sz="2000" b="1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r>
              <a:rPr lang="en-CA" sz="2600" dirty="0">
                <a:cs typeface="Arial" panose="020B0604020202020204" pitchFamily="34" charset="0"/>
              </a:rPr>
              <a:t>. </a:t>
            </a:r>
          </a:p>
          <a:p>
            <a:pPr marL="1009650" lvl="2" indent="0">
              <a:buNone/>
            </a:pPr>
            <a:endParaRPr lang="en-CA" sz="2000" dirty="0">
              <a:cs typeface="Arial" panose="020B0604020202020204" pitchFamily="34" charset="0"/>
            </a:endParaRPr>
          </a:p>
          <a:p>
            <a:pPr marL="0" indent="0">
              <a:spcBef>
                <a:spcPts val="0"/>
              </a:spcBef>
              <a:buSzPts val="3500"/>
              <a:buNone/>
            </a:pPr>
            <a:endParaRPr lang="en-CA" sz="2000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342900" indent="-342900">
              <a:spcBef>
                <a:spcPts val="0"/>
              </a:spcBef>
              <a:buSzPts val="3500"/>
            </a:pPr>
            <a:endParaRPr lang="en-CA" sz="2000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342900" indent="-342900">
              <a:spcBef>
                <a:spcPts val="0"/>
              </a:spcBef>
              <a:buSzPts val="3500"/>
            </a:pPr>
            <a:endParaRPr lang="en-CA" sz="2000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342900" indent="-342900">
              <a:spcBef>
                <a:spcPts val="0"/>
              </a:spcBef>
              <a:buSzPts val="3500"/>
            </a:pPr>
            <a:endParaRPr lang="en-CA" sz="2000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0C0F633D-9091-4E14-B98A-81219AB04A1F}"/>
              </a:ext>
            </a:extLst>
          </p:cNvPr>
          <p:cNvSpPr/>
          <p:nvPr/>
        </p:nvSpPr>
        <p:spPr>
          <a:xfrm>
            <a:off x="2659896" y="3782466"/>
            <a:ext cx="3824208" cy="2091392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u="sng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cs typeface="Arial" panose="020B0604020202020204" pitchFamily="34" charset="0"/>
              </a:rPr>
              <a:t>GOAL</a:t>
            </a:r>
          </a:p>
          <a:p>
            <a:pPr algn="ctr"/>
            <a:r>
              <a:rPr lang="en-CA" sz="20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To not make excuses!</a:t>
            </a:r>
            <a:endParaRPr lang="en-CA" sz="2000" i="1" dirty="0">
              <a:solidFill>
                <a:srgbClr val="FF0000"/>
              </a:solidFill>
              <a:effectLst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CCC2CE6-4618-4EAE-BA93-7C68DFCECA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880" y="6022680"/>
            <a:ext cx="1148603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169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28650" y="1212742"/>
            <a:ext cx="7886700" cy="4432515"/>
          </a:xfrm>
        </p:spPr>
        <p:txBody>
          <a:bodyPr/>
          <a:lstStyle/>
          <a:p>
            <a:pPr marL="0" lvl="0" indent="0">
              <a:spcBef>
                <a:spcPts val="0"/>
              </a:spcBef>
              <a:buSzPts val="3500"/>
              <a:buNone/>
            </a:pPr>
            <a:r>
              <a:rPr lang="en-CA" sz="2400" b="1" dirty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Weighing A Client </a:t>
            </a:r>
          </a:p>
          <a:p>
            <a:pPr marL="0" lvl="0" indent="0">
              <a:spcBef>
                <a:spcPts val="0"/>
              </a:spcBef>
              <a:buSzPts val="3500"/>
              <a:buNone/>
            </a:pPr>
            <a:endParaRPr lang="en-CA" sz="2000" b="1" dirty="0">
              <a:cs typeface="Arial" panose="020B0604020202020204" pitchFamily="34" charset="0"/>
            </a:endParaRPr>
          </a:p>
          <a:p>
            <a:pPr marL="95250" indent="0">
              <a:buNone/>
            </a:pPr>
            <a:r>
              <a:rPr lang="en-CA" sz="2000" dirty="0">
                <a:latin typeface="+mn-lt"/>
              </a:rPr>
              <a:t>Record the weight, and their weight adjustment immediately in the file. </a:t>
            </a:r>
          </a:p>
          <a:p>
            <a:pPr marL="95250" indent="0">
              <a:buNone/>
            </a:pPr>
            <a:endParaRPr lang="en-CA" sz="2000" dirty="0">
              <a:latin typeface="+mn-lt"/>
            </a:endParaRPr>
          </a:p>
          <a:p>
            <a:pPr marL="438150"/>
            <a:r>
              <a:rPr lang="en-CA" sz="2000" dirty="0">
                <a:latin typeface="+mn-lt"/>
                <a:cs typeface="Arial" panose="020B0604020202020204" pitchFamily="34" charset="0"/>
              </a:rPr>
              <a:t>Open client’s journal to </a:t>
            </a:r>
          </a:p>
          <a:p>
            <a:pPr marL="76200" indent="0">
              <a:buNone/>
            </a:pPr>
            <a:r>
              <a:rPr lang="en-CA" sz="2000" dirty="0">
                <a:latin typeface="+mn-lt"/>
                <a:cs typeface="Arial" panose="020B0604020202020204" pitchFamily="34" charset="0"/>
              </a:rPr>
              <a:t>      the current day</a:t>
            </a:r>
          </a:p>
          <a:p>
            <a:pPr marL="438150"/>
            <a:endParaRPr lang="en-CA" sz="2000" dirty="0">
              <a:latin typeface="+mn-lt"/>
              <a:cs typeface="Arial" panose="020B0604020202020204" pitchFamily="34" charset="0"/>
            </a:endParaRPr>
          </a:p>
          <a:p>
            <a:pPr marL="438150"/>
            <a:r>
              <a:rPr lang="en-CA" sz="2000" dirty="0">
                <a:latin typeface="+mn-lt"/>
                <a:cs typeface="Arial" panose="020B0604020202020204" pitchFamily="34" charset="0"/>
              </a:rPr>
              <a:t>Record weight in </a:t>
            </a:r>
          </a:p>
          <a:p>
            <a:pPr marL="76200" indent="0">
              <a:buNone/>
            </a:pPr>
            <a:r>
              <a:rPr lang="en-CA" sz="2000" dirty="0">
                <a:latin typeface="+mn-lt"/>
                <a:cs typeface="Arial" panose="020B0604020202020204" pitchFamily="34" charset="0"/>
              </a:rPr>
              <a:t>      the journal</a:t>
            </a:r>
          </a:p>
          <a:p>
            <a:pPr marL="438150"/>
            <a:endParaRPr lang="en-CA" sz="2000" dirty="0">
              <a:latin typeface="+mn-lt"/>
              <a:cs typeface="Arial" panose="020B0604020202020204" pitchFamily="34" charset="0"/>
            </a:endParaRPr>
          </a:p>
          <a:p>
            <a:pPr marL="438150"/>
            <a:r>
              <a:rPr lang="en-CA" sz="2000" dirty="0">
                <a:latin typeface="+mn-lt"/>
                <a:cs typeface="Arial" panose="020B0604020202020204" pitchFamily="34" charset="0"/>
              </a:rPr>
              <a:t>Start your client journal investigation</a:t>
            </a:r>
          </a:p>
          <a:p>
            <a:pPr marL="1352550" lvl="2" indent="-342900"/>
            <a:endParaRPr lang="en-CA" sz="2000" b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5AD4407-7250-4C19-90BE-24A587F066CC}"/>
              </a:ext>
            </a:extLst>
          </p:cNvPr>
          <p:cNvSpPr/>
          <p:nvPr/>
        </p:nvSpPr>
        <p:spPr>
          <a:xfrm>
            <a:off x="3947225" y="2701361"/>
            <a:ext cx="4568125" cy="2323831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cs typeface="Arial" panose="020B0604020202020204" pitchFamily="34" charset="0"/>
              </a:rPr>
              <a:t>GOAL</a:t>
            </a:r>
          </a:p>
          <a:p>
            <a:pPr algn="ctr"/>
            <a:r>
              <a:rPr lang="en-CA" sz="20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Investigate the Food Journal, make quality recommendations to keep the client on track with their program</a:t>
            </a:r>
            <a:endParaRPr lang="en-CA" sz="2000" dirty="0">
              <a:solidFill>
                <a:sysClr val="windowText" lastClr="000000"/>
              </a:solidFill>
              <a:effectLst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3ECB163-4880-4D06-B597-24BB0987BC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880" y="6022680"/>
            <a:ext cx="1148603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289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46420" y="0"/>
            <a:ext cx="3490722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A6C3471F-209B-47B9-BE8C-124CE12970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72" y="2258589"/>
            <a:ext cx="4688077" cy="2179955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129021" y="2638044"/>
            <a:ext cx="2522980" cy="3415622"/>
          </a:xfrm>
        </p:spPr>
        <p:txBody>
          <a:bodyPr>
            <a:normAutofit/>
          </a:bodyPr>
          <a:lstStyle/>
          <a:p>
            <a:pPr marL="95250" indent="0">
              <a:buNone/>
            </a:pPr>
            <a:endParaRPr lang="en-CA" sz="17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17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 algn="ctr">
              <a:buNone/>
            </a:pPr>
            <a:r>
              <a:rPr lang="en-CA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Module </a:t>
            </a:r>
          </a:p>
          <a:p>
            <a:pPr marL="95250" indent="0" algn="ctr">
              <a:buNone/>
            </a:pPr>
            <a:r>
              <a:rPr lang="en-CA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Complete</a:t>
            </a:r>
          </a:p>
          <a:p>
            <a:pPr marL="95250" indent="0">
              <a:buNone/>
            </a:pPr>
            <a:r>
              <a:rPr lang="en-CA" sz="1700" dirty="0">
                <a:solidFill>
                  <a:schemeClr val="bg1"/>
                </a:solidFill>
                <a:latin typeface="+mj-lt"/>
              </a:rPr>
              <a:t> </a:t>
            </a:r>
            <a:endParaRPr lang="en-CA" sz="17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52450" indent="-457200">
              <a:buAutoNum type="arabicPeriod"/>
            </a:pPr>
            <a:endParaRPr lang="en-CA" sz="17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US" sz="17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68876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4024</TotalTime>
  <Words>229</Words>
  <Application>Microsoft Office PowerPoint</Application>
  <PresentationFormat>On-screen Show (4:3)</PresentationFormat>
  <Paragraphs>62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Client Service</dc:title>
  <dc:creator>Nicole Wreaks</dc:creator>
  <cp:lastModifiedBy>Nicole Wreaks</cp:lastModifiedBy>
  <cp:revision>284</cp:revision>
  <dcterms:modified xsi:type="dcterms:W3CDTF">2018-09-03T17:29:29Z</dcterms:modified>
</cp:coreProperties>
</file>