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0"/>
  </p:notesMasterIdLst>
  <p:sldIdLst>
    <p:sldId id="467" r:id="rId2"/>
    <p:sldId id="489" r:id="rId3"/>
    <p:sldId id="488" r:id="rId4"/>
    <p:sldId id="482" r:id="rId5"/>
    <p:sldId id="481" r:id="rId6"/>
    <p:sldId id="490" r:id="rId7"/>
    <p:sldId id="487" r:id="rId8"/>
    <p:sldId id="458" r:id="rId9"/>
  </p:sldIdLst>
  <p:sldSz cx="9144000" cy="6858000" type="screen4x3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907C8D10-7084-4583-BD99-CEBE5B640786}">
          <p14:sldIdLst>
            <p14:sldId id="467"/>
            <p14:sldId id="489"/>
            <p14:sldId id="488"/>
            <p14:sldId id="482"/>
            <p14:sldId id="481"/>
            <p14:sldId id="490"/>
            <p14:sldId id="487"/>
            <p14:sldId id="4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E1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45" autoAdjust="0"/>
    <p:restoredTop sz="85451" autoAdjust="0"/>
  </p:normalViewPr>
  <p:slideViewPr>
    <p:cSldViewPr snapToGrid="0">
      <p:cViewPr varScale="1">
        <p:scale>
          <a:sx n="62" d="100"/>
          <a:sy n="62" d="100"/>
        </p:scale>
        <p:origin x="79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40415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08453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73767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532417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41673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984523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522535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3414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1045B59B-615E-4718-A150-42DE5D03E1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D6CF29CD-38B8-4924-BA11-6D6051748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42816"/>
            <a:ext cx="9144000" cy="261518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Shape 78"/>
          <p:cNvSpPr txBox="1">
            <a:spLocks noGrp="1"/>
          </p:cNvSpPr>
          <p:nvPr>
            <p:ph type="subTitle" idx="1"/>
          </p:nvPr>
        </p:nvSpPr>
        <p:spPr>
          <a:xfrm>
            <a:off x="1028339" y="4242816"/>
            <a:ext cx="7070105" cy="1821726"/>
          </a:xfrm>
          <a:prstGeom prst="rect">
            <a:avLst/>
          </a:prstGeom>
        </p:spPr>
        <p:txBody>
          <a:bodyPr spcFirstLastPara="1" lIns="91425" tIns="91425" rIns="91425" bIns="91425" anchorCtr="0">
            <a:normAutofit/>
          </a:bodyPr>
          <a:lstStyle/>
          <a:p>
            <a:pPr lvl="0"/>
            <a:r>
              <a:rPr lang="en-CA" sz="2800" b="1" i="0" u="none" strike="noStrike" cap="none" dirty="0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RNS Calls</a:t>
            </a:r>
          </a:p>
          <a:p>
            <a:pPr lvl="0"/>
            <a:r>
              <a:rPr lang="en-CA" sz="2800" b="1" i="0" u="none" strike="noStrike" cap="none" dirty="0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Studio Basics</a:t>
            </a:r>
            <a:endParaRPr lang="en-CA" sz="2800" b="0" i="0" u="none" strike="noStrike" cap="none" dirty="0">
              <a:solidFill>
                <a:srgbClr val="E7E6E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Picture 4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1221AB92-28D6-449D-A9E4-217D4D3D0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331" y="643464"/>
            <a:ext cx="7045113" cy="327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703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5493CFF-E43B-4B10-ACE1-C8A1246629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7404" y="0"/>
            <a:ext cx="30465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33A95EA-E25B-41BB-84B4-327F071439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2429" y="839767"/>
            <a:ext cx="5502871" cy="4899496"/>
          </a:xfrm>
        </p:spPr>
        <p:txBody>
          <a:bodyPr/>
          <a:lstStyle/>
          <a:p>
            <a:pPr marL="95250" lvl="0" indent="0">
              <a:lnSpc>
                <a:spcPct val="100000"/>
              </a:lnSpc>
              <a:buNone/>
            </a:pPr>
            <a:r>
              <a:rPr lang="en-CA" sz="2000" dirty="0">
                <a:latin typeface="Arial"/>
                <a:ea typeface="Arial"/>
                <a:cs typeface="Arial"/>
                <a:sym typeface="Arial"/>
              </a:rPr>
              <a:t>An RNS is a potential client that came in for a consultation but did not enroll that day. It stands for </a:t>
            </a:r>
            <a:r>
              <a:rPr lang="en-CA" sz="2000" u="sng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Return No Sale</a:t>
            </a:r>
            <a:r>
              <a:rPr lang="en-CA" sz="2000" dirty="0"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pPr marL="95250" lvl="0" indent="0">
              <a:lnSpc>
                <a:spcPct val="100000"/>
              </a:lnSpc>
              <a:buNone/>
            </a:pPr>
            <a:endParaRPr lang="en-CA" sz="2000" dirty="0">
              <a:latin typeface="Arial"/>
              <a:cs typeface="Arial"/>
              <a:sym typeface="Arial"/>
            </a:endParaRPr>
          </a:p>
          <a:p>
            <a:pPr marL="95250" indent="0">
              <a:lnSpc>
                <a:spcPct val="100000"/>
              </a:lnSpc>
              <a:buNone/>
            </a:pPr>
            <a:r>
              <a:rPr lang="en-CA" sz="2000" dirty="0">
                <a:latin typeface="Arial"/>
                <a:ea typeface="Arial"/>
                <a:cs typeface="Arial"/>
                <a:sym typeface="Arial"/>
              </a:rPr>
              <a:t>An RNS occurs when the potential client does not feel a sense of urgency to enroll in their Ewyn® program that day. </a:t>
            </a:r>
          </a:p>
          <a:p>
            <a:pPr marL="95250" lvl="0" indent="0">
              <a:lnSpc>
                <a:spcPct val="100000"/>
              </a:lnSpc>
              <a:buNone/>
            </a:pPr>
            <a:endParaRPr lang="en-CA" sz="2000" dirty="0">
              <a:ea typeface="Arial"/>
            </a:endParaRPr>
          </a:p>
          <a:p>
            <a:pPr marL="95250" lvl="0" indent="0">
              <a:lnSpc>
                <a:spcPct val="100000"/>
              </a:lnSpc>
              <a:buNone/>
            </a:pPr>
            <a:r>
              <a:rPr lang="en-CA" sz="2000" dirty="0">
                <a:latin typeface="Arial"/>
                <a:ea typeface="Arial"/>
                <a:cs typeface="Arial"/>
                <a:sym typeface="Arial"/>
              </a:rPr>
              <a:t>An RNS is not a lost opportunity, the opportunity is still there for you to work with them and successfully start them on their weight loss journey. </a:t>
            </a:r>
          </a:p>
          <a:p>
            <a:pPr marL="95250" lvl="0" indent="0">
              <a:lnSpc>
                <a:spcPct val="100000"/>
              </a:lnSpc>
              <a:buNone/>
            </a:pPr>
            <a:endParaRPr lang="en-CA" sz="2000" dirty="0"/>
          </a:p>
          <a:p>
            <a:pPr marL="95250" lvl="0" indent="0" algn="ctr">
              <a:lnSpc>
                <a:spcPct val="100000"/>
              </a:lnSpc>
              <a:buNone/>
            </a:pPr>
            <a:r>
              <a:rPr lang="en-CA" sz="2000" i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Remember an RNS can happen to even the most experienced </a:t>
            </a:r>
            <a:r>
              <a:rPr lang="en-CA" sz="2000" dirty="0">
                <a:solidFill>
                  <a:srgbClr val="FF0000"/>
                </a:solidFill>
                <a:latin typeface="+mn-lt"/>
              </a:rPr>
              <a:t>Ewyn®</a:t>
            </a:r>
            <a:r>
              <a:rPr lang="en-CA" sz="2000" dirty="0">
                <a:solidFill>
                  <a:srgbClr val="FF0000"/>
                </a:solidFill>
              </a:rPr>
              <a:t> </a:t>
            </a:r>
            <a:r>
              <a:rPr lang="en-CA" sz="2000" i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Coach. </a:t>
            </a:r>
            <a:endParaRPr lang="en-CA" sz="2000" dirty="0">
              <a:solidFill>
                <a:srgbClr val="FF0000"/>
              </a:solidFill>
            </a:endParaRPr>
          </a:p>
          <a:p>
            <a:endParaRPr lang="en-CA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CA44AD9-82D8-4E12-93E3-DFDEF28DA3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986" y="6222887"/>
            <a:ext cx="1148603" cy="540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E9A39D9-DFDB-42DD-8970-7E32F13226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1933" y="2753532"/>
            <a:ext cx="1857537" cy="135093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A653B7D-1595-413D-A44B-C729E3CCBFEF}"/>
              </a:ext>
            </a:extLst>
          </p:cNvPr>
          <p:cNvSpPr/>
          <p:nvPr/>
        </p:nvSpPr>
        <p:spPr>
          <a:xfrm>
            <a:off x="6241316" y="2230312"/>
            <a:ext cx="27587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8872">
              <a:spcBef>
                <a:spcPts val="750"/>
              </a:spcBef>
            </a:pPr>
            <a:r>
              <a:rPr lang="en-CA" sz="28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What is a RNS </a:t>
            </a:r>
            <a:endParaRPr lang="en-CA" sz="2800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599270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5493CFF-E43B-4B10-ACE1-C8A1246629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7404" y="0"/>
            <a:ext cx="30465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33A95EA-E25B-41BB-84B4-327F071439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7549" y="526942"/>
            <a:ext cx="5549853" cy="5062228"/>
          </a:xfrm>
        </p:spPr>
        <p:txBody>
          <a:bodyPr/>
          <a:lstStyle/>
          <a:p>
            <a:pPr marL="552450" indent="-457200">
              <a:buFont typeface="+mj-lt"/>
              <a:buAutoNum type="arabicPeriod"/>
            </a:pPr>
            <a:r>
              <a:rPr lang="en-CA" sz="2000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To Book the potential in to start their program.</a:t>
            </a:r>
          </a:p>
          <a:p>
            <a:pPr marL="552450" indent="-457200">
              <a:buFont typeface="+mj-lt"/>
              <a:buAutoNum type="arabicPeriod"/>
            </a:pPr>
            <a:endParaRPr lang="en-CA" sz="200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52450" indent="-457200">
              <a:buFont typeface="+mj-lt"/>
              <a:buAutoNum type="arabicPeriod"/>
            </a:pPr>
            <a:r>
              <a:rPr lang="en-CA" sz="2000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Charge appropriate program fees, do not devalue services and the support you will be providing. </a:t>
            </a:r>
          </a:p>
          <a:p>
            <a:pPr marL="552450" indent="-457200">
              <a:buFont typeface="+mj-lt"/>
              <a:buAutoNum type="arabicPeriod"/>
            </a:pPr>
            <a:endParaRPr lang="en-CA" sz="200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52450" indent="-457200">
              <a:buFont typeface="+mj-lt"/>
              <a:buAutoNum type="arabicPeriod"/>
            </a:pPr>
            <a:r>
              <a:rPr lang="en-CA" sz="2000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Be Prepared, review the Client Health History form, you will better understand how you will approach the call. </a:t>
            </a:r>
            <a:endParaRPr lang="en-CA" sz="2000" dirty="0">
              <a:solidFill>
                <a:schemeClr val="tx1"/>
              </a:solidFill>
            </a:endParaRPr>
          </a:p>
          <a:p>
            <a:pPr marL="838200" lvl="1" indent="-171450">
              <a:buNone/>
            </a:pPr>
            <a:endParaRPr lang="en-CA" sz="200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52450" indent="-457200">
              <a:buFont typeface="+mj-lt"/>
              <a:buAutoNum type="arabicPeriod"/>
            </a:pPr>
            <a:r>
              <a:rPr lang="en-CA" sz="2000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Be Present, listen to the potential client, ask questions to stay in control of the call and the outcome. </a:t>
            </a:r>
            <a:endParaRPr lang="en-CA" sz="2000" dirty="0">
              <a:solidFill>
                <a:schemeClr val="tx1"/>
              </a:solidFill>
            </a:endParaRPr>
          </a:p>
          <a:p>
            <a:pPr marL="838200" lvl="1" indent="-171450">
              <a:buNone/>
            </a:pPr>
            <a:endParaRPr lang="en-CA" sz="200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52450" indent="-457200">
              <a:buFont typeface="+mj-lt"/>
              <a:buAutoNum type="arabicPeriod"/>
            </a:pPr>
            <a:r>
              <a:rPr lang="en-CA" sz="2000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Be Confident</a:t>
            </a:r>
            <a:endParaRPr lang="en-CA" sz="2000" dirty="0">
              <a:solidFill>
                <a:schemeClr val="tx1"/>
              </a:solidFill>
              <a:ea typeface="Arial"/>
            </a:endParaRPr>
          </a:p>
          <a:p>
            <a:pPr marL="95250" indent="0">
              <a:buNone/>
            </a:pPr>
            <a:r>
              <a:rPr lang="en-CA" sz="2000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.  </a:t>
            </a:r>
            <a:endParaRPr lang="en-CA" sz="2000" dirty="0">
              <a:solidFill>
                <a:schemeClr val="tx1"/>
              </a:solidFill>
            </a:endParaRPr>
          </a:p>
          <a:p>
            <a:pPr marL="95250" lvl="0" indent="0">
              <a:buNone/>
            </a:pPr>
            <a:endParaRPr lang="en-CA" sz="2000" dirty="0">
              <a:latin typeface="Arial"/>
              <a:ea typeface="Arial"/>
              <a:cs typeface="Arial"/>
              <a:sym typeface="Arial"/>
            </a:endParaRPr>
          </a:p>
          <a:p>
            <a:endParaRPr lang="en-CA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89F303-6CFD-4206-BDC1-27A7724DA2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1933" y="2753532"/>
            <a:ext cx="1857537" cy="13509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3763BCE-D533-4EBF-A55A-4476E93E6F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986" y="6222887"/>
            <a:ext cx="1148603" cy="540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5A14E23-B454-4C9F-AD60-79F655E4A9DA}"/>
              </a:ext>
            </a:extLst>
          </p:cNvPr>
          <p:cNvSpPr/>
          <p:nvPr/>
        </p:nvSpPr>
        <p:spPr>
          <a:xfrm>
            <a:off x="6520239" y="2230312"/>
            <a:ext cx="22009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8872">
              <a:spcBef>
                <a:spcPts val="750"/>
              </a:spcBef>
            </a:pPr>
            <a:r>
              <a:rPr lang="en-CA" sz="28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RNS Goals </a:t>
            </a:r>
            <a:endParaRPr lang="en-CA" sz="2800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90405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5493CFF-E43B-4B10-ACE1-C8A1246629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7404" y="0"/>
            <a:ext cx="30465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33A95EA-E25B-41BB-84B4-327F071439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5987" y="542441"/>
            <a:ext cx="5611418" cy="5062228"/>
          </a:xfrm>
        </p:spPr>
        <p:txBody>
          <a:bodyPr/>
          <a:lstStyle/>
          <a:p>
            <a:pPr marL="95250" lvl="0" indent="0">
              <a:buNone/>
            </a:pPr>
            <a:r>
              <a:rPr lang="en-CA" sz="2400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Teamwork</a:t>
            </a:r>
            <a:r>
              <a:rPr lang="en-CA" sz="2000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95250" lvl="0" indent="0">
              <a:buNone/>
            </a:pPr>
            <a:r>
              <a:rPr lang="en-CA" sz="1800" dirty="0"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CA" sz="1800" b="1" i="1" dirty="0">
                <a:latin typeface="Arial"/>
                <a:ea typeface="Arial"/>
                <a:cs typeface="Arial"/>
                <a:sym typeface="Arial"/>
              </a:rPr>
              <a:t>It takes 2 flints to make a fire” </a:t>
            </a:r>
            <a:r>
              <a:rPr lang="en-CA" sz="1800" dirty="0">
                <a:latin typeface="Arial"/>
                <a:ea typeface="Arial"/>
                <a:cs typeface="Arial"/>
                <a:sym typeface="Arial"/>
              </a:rPr>
              <a:t>– Louisa May Alcott </a:t>
            </a:r>
            <a:r>
              <a:rPr lang="en-CA" sz="1200" dirty="0">
                <a:latin typeface="Arial"/>
                <a:ea typeface="Arial"/>
                <a:cs typeface="Arial"/>
                <a:sym typeface="Arial"/>
              </a:rPr>
              <a:t>(author of the novel Little Women) </a:t>
            </a:r>
            <a:endParaRPr lang="en-CA" sz="1800" dirty="0">
              <a:latin typeface="Arial"/>
              <a:ea typeface="Arial"/>
              <a:cs typeface="Arial"/>
              <a:sym typeface="Arial"/>
            </a:endParaRPr>
          </a:p>
          <a:p>
            <a:pPr marL="95250" lvl="0" indent="0">
              <a:buNone/>
            </a:pPr>
            <a:endParaRPr lang="en-CA" sz="2000" dirty="0">
              <a:latin typeface="Arial"/>
              <a:ea typeface="Arial"/>
              <a:cs typeface="Arial"/>
              <a:sym typeface="Arial"/>
            </a:endParaRPr>
          </a:p>
          <a:p>
            <a:pPr marL="95250" lvl="0" indent="0">
              <a:buNone/>
            </a:pPr>
            <a:r>
              <a:rPr lang="en-CA" sz="2000" dirty="0">
                <a:latin typeface="Arial"/>
                <a:ea typeface="Arial"/>
                <a:cs typeface="Arial"/>
                <a:sym typeface="Arial"/>
              </a:rPr>
              <a:t>Occasionally it can happen that the potential clients did not connect with Ewyn® coach who did the initial consultation. </a:t>
            </a:r>
          </a:p>
          <a:p>
            <a:pPr marL="95250" lvl="0" indent="0">
              <a:buNone/>
            </a:pPr>
            <a:endParaRPr lang="en-CA" sz="2000" dirty="0">
              <a:latin typeface="Arial"/>
              <a:ea typeface="Arial"/>
              <a:cs typeface="Arial"/>
              <a:sym typeface="Arial"/>
            </a:endParaRPr>
          </a:p>
          <a:p>
            <a:pPr marL="95250" lvl="0" indent="0">
              <a:buNone/>
            </a:pPr>
            <a:r>
              <a:rPr lang="en-CA" sz="2000" dirty="0">
                <a:latin typeface="Arial"/>
                <a:ea typeface="Arial"/>
                <a:cs typeface="Arial"/>
                <a:sym typeface="Arial"/>
              </a:rPr>
              <a:t>This does not mean the coach didn’t find their </a:t>
            </a:r>
            <a:r>
              <a:rPr lang="en-CA" sz="2000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“motivation</a:t>
            </a:r>
            <a:r>
              <a:rPr lang="en-CA" sz="2000" dirty="0">
                <a:latin typeface="Arial"/>
                <a:ea typeface="Arial"/>
                <a:cs typeface="Arial"/>
                <a:sym typeface="Arial"/>
              </a:rPr>
              <a:t>” or answer all their questions. </a:t>
            </a:r>
            <a:endParaRPr lang="en-CA" sz="2000" dirty="0"/>
          </a:p>
          <a:p>
            <a:pPr marL="95250" lvl="0" indent="0">
              <a:buNone/>
            </a:pPr>
            <a:endParaRPr lang="en-CA" sz="2000" dirty="0">
              <a:latin typeface="Arial"/>
              <a:ea typeface="Arial"/>
              <a:cs typeface="Arial"/>
              <a:sym typeface="Arial"/>
            </a:endParaRPr>
          </a:p>
          <a:p>
            <a:pPr marL="95250" lvl="0" indent="0">
              <a:buNone/>
            </a:pPr>
            <a:r>
              <a:rPr lang="en-CA" sz="2000" dirty="0">
                <a:latin typeface="Arial"/>
                <a:ea typeface="Arial"/>
                <a:cs typeface="Arial"/>
                <a:sym typeface="Arial"/>
              </a:rPr>
              <a:t>This situation requires another coach to step in, contact the potential client and book them back in.</a:t>
            </a:r>
            <a:endParaRPr lang="en-CA" dirty="0"/>
          </a:p>
          <a:p>
            <a:pPr marL="95250" indent="0">
              <a:buNone/>
            </a:pPr>
            <a:endParaRPr lang="en-CA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2F887B-E439-408A-BED0-EB2DA3DE13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1934" y="2753532"/>
            <a:ext cx="1857537" cy="13509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FEF027D-7485-4104-ACF6-583B9E4566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986" y="6222887"/>
            <a:ext cx="1148603" cy="540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F8FE471-9BCD-4F03-9C01-20D28B346F0B}"/>
              </a:ext>
            </a:extLst>
          </p:cNvPr>
          <p:cNvSpPr/>
          <p:nvPr/>
        </p:nvSpPr>
        <p:spPr>
          <a:xfrm>
            <a:off x="6360742" y="1696832"/>
            <a:ext cx="2519921" cy="1056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8872">
              <a:spcBef>
                <a:spcPts val="750"/>
              </a:spcBef>
            </a:pPr>
            <a:r>
              <a:rPr lang="en-CA" sz="28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RNS Calls:</a:t>
            </a:r>
          </a:p>
          <a:p>
            <a:pPr marL="118872">
              <a:spcBef>
                <a:spcPts val="750"/>
              </a:spcBef>
            </a:pPr>
            <a:r>
              <a:rPr lang="en-CA" sz="28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Best Practice </a:t>
            </a:r>
            <a:endParaRPr lang="en-CA" sz="2800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0017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5493CFF-E43B-4B10-ACE1-C8A1246629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7404" y="0"/>
            <a:ext cx="30465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33A95EA-E25B-41BB-84B4-327F071439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5986" y="820394"/>
            <a:ext cx="5611415" cy="5217211"/>
          </a:xfrm>
        </p:spPr>
        <p:txBody>
          <a:bodyPr/>
          <a:lstStyle/>
          <a:p>
            <a:r>
              <a:rPr lang="en-CA" sz="2000" dirty="0">
                <a:latin typeface="Arial"/>
                <a:ea typeface="Arial"/>
                <a:cs typeface="Arial"/>
                <a:sym typeface="Arial"/>
              </a:rPr>
              <a:t>If they still have questions book an appointment, you can revisit the Consultation Cornerstones allowing you to effectively answer them-</a:t>
            </a:r>
            <a:r>
              <a:rPr lang="en-CA" sz="20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Leave no doubt in their mind!</a:t>
            </a:r>
          </a:p>
          <a:p>
            <a:endParaRPr lang="en-CA" sz="2000" dirty="0">
              <a:latin typeface="Arial"/>
              <a:ea typeface="Arial"/>
              <a:cs typeface="Arial"/>
              <a:sym typeface="Arial"/>
            </a:endParaRPr>
          </a:p>
          <a:p>
            <a:r>
              <a:rPr lang="en-CA" sz="2000" dirty="0">
                <a:latin typeface="Arial"/>
                <a:ea typeface="Arial"/>
                <a:cs typeface="Arial"/>
                <a:sym typeface="Arial"/>
              </a:rPr>
              <a:t>If they seem unsure about joining, book an appointment, you can revisit the Consultation Cornerstones and better understand their </a:t>
            </a:r>
            <a:r>
              <a:rPr lang="en-CA" sz="2000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motivation</a:t>
            </a:r>
            <a:r>
              <a:rPr lang="en-CA" sz="20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  <a:r>
              <a:rPr lang="en-CA" sz="2000" b="1" dirty="0">
                <a:latin typeface="Arial"/>
                <a:ea typeface="Arial"/>
                <a:cs typeface="Arial"/>
                <a:sym typeface="Arial"/>
              </a:rPr>
              <a:t>Let’s help them get excited about their weight loss! </a:t>
            </a:r>
            <a:endParaRPr lang="en-CA" sz="2000" b="1" dirty="0"/>
          </a:p>
          <a:p>
            <a:endParaRPr lang="en-CA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221CA98-A743-450A-9F9A-5D1086A555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1933" y="2753532"/>
            <a:ext cx="1857537" cy="135093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0122C46-1E90-48DC-B015-97C42185E7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986" y="6222887"/>
            <a:ext cx="1148603" cy="540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42D0C26-B11D-4887-97D6-DC753FDDF5D8}"/>
              </a:ext>
            </a:extLst>
          </p:cNvPr>
          <p:cNvSpPr/>
          <p:nvPr/>
        </p:nvSpPr>
        <p:spPr>
          <a:xfrm>
            <a:off x="6410434" y="1696832"/>
            <a:ext cx="2420534" cy="1056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8872">
              <a:spcBef>
                <a:spcPts val="750"/>
              </a:spcBef>
            </a:pPr>
            <a:r>
              <a:rPr lang="en-CA" sz="28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RNS Calls</a:t>
            </a:r>
            <a:r>
              <a:rPr lang="en-CA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118872">
              <a:spcBef>
                <a:spcPts val="750"/>
              </a:spcBef>
            </a:pPr>
            <a:r>
              <a:rPr lang="en-CA" sz="28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Best Practice</a:t>
            </a:r>
            <a:endParaRPr lang="en-CA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5953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5493CFF-E43B-4B10-ACE1-C8A1246629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7404" y="0"/>
            <a:ext cx="30465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33A95EA-E25B-41BB-84B4-327F071439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8487" y="820394"/>
            <a:ext cx="5611418" cy="5217211"/>
          </a:xfrm>
        </p:spPr>
        <p:txBody>
          <a:bodyPr/>
          <a:lstStyle/>
          <a:p>
            <a:pPr marL="95250" lvl="0" indent="0">
              <a:buNone/>
            </a:pPr>
            <a:r>
              <a:rPr lang="en-CA" sz="20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en-CA" sz="2000" dirty="0">
              <a:latin typeface="Arial"/>
              <a:ea typeface="Arial"/>
              <a:cs typeface="Arial"/>
              <a:sym typeface="Arial"/>
            </a:endParaRPr>
          </a:p>
          <a:p>
            <a:pPr>
              <a:buFont typeface="+mj-lt"/>
              <a:buAutoNum type="arabicPeriod"/>
            </a:pPr>
            <a:r>
              <a:rPr lang="en-CA" sz="2000" dirty="0">
                <a:latin typeface="Arial"/>
                <a:ea typeface="Arial"/>
                <a:cs typeface="Arial"/>
                <a:sym typeface="Arial"/>
              </a:rPr>
              <a:t>Phone the potential client the day after the consultation.</a:t>
            </a:r>
          </a:p>
          <a:p>
            <a:pPr marL="95250" indent="0">
              <a:buNone/>
            </a:pPr>
            <a:endParaRPr lang="en-CA" sz="1800" dirty="0">
              <a:latin typeface="Arial"/>
              <a:ea typeface="Arial"/>
              <a:cs typeface="Arial"/>
              <a:sym typeface="Arial"/>
            </a:endParaRPr>
          </a:p>
          <a:p>
            <a:pPr>
              <a:buFont typeface="+mj-lt"/>
              <a:buAutoNum type="arabicPeriod" startAt="2"/>
            </a:pPr>
            <a:r>
              <a:rPr lang="en-CA" sz="2000" dirty="0">
                <a:latin typeface="Arial"/>
                <a:ea typeface="Arial"/>
                <a:cs typeface="Arial"/>
                <a:sym typeface="Arial"/>
              </a:rPr>
              <a:t>If the call does not result in the client booking, staff will place them in the studio call rotation. </a:t>
            </a:r>
          </a:p>
          <a:p>
            <a:pPr>
              <a:buFont typeface="+mj-lt"/>
              <a:buAutoNum type="arabicPeriod" startAt="2"/>
            </a:pPr>
            <a:endParaRPr lang="en-CA" sz="2000" dirty="0">
              <a:latin typeface="Arial"/>
              <a:ea typeface="Arial"/>
              <a:cs typeface="Arial"/>
              <a:sym typeface="Arial"/>
            </a:endParaRPr>
          </a:p>
          <a:p>
            <a:pPr>
              <a:buFont typeface="+mj-lt"/>
              <a:buAutoNum type="arabicPeriod" startAt="2"/>
            </a:pPr>
            <a:r>
              <a:rPr lang="en-CA" sz="2000" dirty="0">
                <a:latin typeface="Arial"/>
                <a:ea typeface="Arial"/>
                <a:cs typeface="Arial"/>
                <a:sym typeface="Arial"/>
              </a:rPr>
              <a:t>You will need to contact RNS’s when there are studio events and program promotions. </a:t>
            </a:r>
          </a:p>
          <a:p>
            <a:endParaRPr lang="en-CA" sz="2000" dirty="0">
              <a:latin typeface="Arial"/>
              <a:ea typeface="Arial"/>
              <a:cs typeface="Arial"/>
              <a:sym typeface="Arial"/>
            </a:endParaRPr>
          </a:p>
          <a:p>
            <a:pPr marL="95250" indent="0">
              <a:buNone/>
            </a:pPr>
            <a:endParaRPr lang="en-CA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221CA98-A743-450A-9F9A-5D1086A555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7976" y="2753532"/>
            <a:ext cx="1857537" cy="135093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0122C46-1E90-48DC-B015-97C42185E7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986" y="6222887"/>
            <a:ext cx="1148603" cy="540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A7582C3-B7DA-4B1D-9461-90982E6D143F}"/>
              </a:ext>
            </a:extLst>
          </p:cNvPr>
          <p:cNvSpPr/>
          <p:nvPr/>
        </p:nvSpPr>
        <p:spPr>
          <a:xfrm>
            <a:off x="5980028" y="2230312"/>
            <a:ext cx="3281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8872">
              <a:spcBef>
                <a:spcPts val="750"/>
              </a:spcBef>
            </a:pPr>
            <a:r>
              <a:rPr lang="en-CA" sz="28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Contacting a RNS </a:t>
            </a:r>
            <a:endParaRPr lang="en-CA" sz="2800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69130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5493CFF-E43B-4B10-ACE1-C8A1246629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7404" y="0"/>
            <a:ext cx="30465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33A95EA-E25B-41BB-84B4-327F071439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5987" y="897886"/>
            <a:ext cx="5611415" cy="5062228"/>
          </a:xfrm>
        </p:spPr>
        <p:txBody>
          <a:bodyPr/>
          <a:lstStyle/>
          <a:p>
            <a:pPr marL="95250" lvl="0" indent="0">
              <a:lnSpc>
                <a:spcPct val="100000"/>
              </a:lnSpc>
              <a:buNone/>
            </a:pPr>
            <a:r>
              <a:rPr lang="en-CA" sz="2000" dirty="0">
                <a:latin typeface="Arial"/>
                <a:ea typeface="Arial"/>
                <a:cs typeface="Arial"/>
                <a:sym typeface="Arial"/>
              </a:rPr>
              <a:t>“Hello Mary, this is Jenn from EWYN® Studios. </a:t>
            </a:r>
          </a:p>
          <a:p>
            <a:pPr marL="95250" lvl="0" indent="0">
              <a:lnSpc>
                <a:spcPct val="100000"/>
              </a:lnSpc>
              <a:buNone/>
            </a:pPr>
            <a:endParaRPr lang="en-CA" sz="2000" dirty="0">
              <a:latin typeface="Arial"/>
              <a:ea typeface="Arial"/>
              <a:cs typeface="Arial"/>
              <a:sym typeface="Arial"/>
            </a:endParaRPr>
          </a:p>
          <a:p>
            <a:pPr marL="95250" lvl="0" indent="0">
              <a:lnSpc>
                <a:spcPct val="100000"/>
              </a:lnSpc>
              <a:buNone/>
            </a:pPr>
            <a:r>
              <a:rPr lang="en-CA" sz="2000" dirty="0">
                <a:latin typeface="Arial"/>
                <a:ea typeface="Arial"/>
                <a:cs typeface="Arial"/>
                <a:sym typeface="Arial"/>
              </a:rPr>
              <a:t>Mary, you were in yesterday in hear about our program, you decided not to get involved and I accept that. The reason I am calling is because I am looking for ways I can improve my service. </a:t>
            </a:r>
          </a:p>
          <a:p>
            <a:pPr marL="95250" lvl="0" indent="0">
              <a:lnSpc>
                <a:spcPct val="100000"/>
              </a:lnSpc>
              <a:buNone/>
            </a:pPr>
            <a:endParaRPr lang="en-CA" sz="2000" dirty="0">
              <a:latin typeface="Arial"/>
              <a:ea typeface="Arial"/>
              <a:cs typeface="Arial"/>
              <a:sym typeface="Arial"/>
            </a:endParaRPr>
          </a:p>
          <a:p>
            <a:pPr marL="95250" lvl="0" indent="0">
              <a:lnSpc>
                <a:spcPct val="100000"/>
              </a:lnSpc>
              <a:buNone/>
            </a:pPr>
            <a:r>
              <a:rPr lang="en-CA" sz="2000" dirty="0">
                <a:latin typeface="Arial"/>
                <a:ea typeface="Arial"/>
                <a:cs typeface="Arial"/>
                <a:sym typeface="Arial"/>
              </a:rPr>
              <a:t>Mary, can you tell me what we could have done differently to help you with your weight loss goals?”</a:t>
            </a:r>
            <a:endParaRPr lang="en-CA" sz="2000" dirty="0"/>
          </a:p>
          <a:p>
            <a:pPr marL="95250" lvl="0" indent="0">
              <a:buNone/>
            </a:pPr>
            <a:endParaRPr lang="en-CA" sz="2000" dirty="0">
              <a:latin typeface="Arial"/>
              <a:ea typeface="Arial"/>
              <a:cs typeface="Arial"/>
              <a:sym typeface="Arial"/>
            </a:endParaRPr>
          </a:p>
          <a:p>
            <a:pPr marL="95250" indent="0">
              <a:buNone/>
            </a:pPr>
            <a:endParaRPr lang="en-CA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431FE4-583D-4AB1-A528-C620B7A3C3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1933" y="2753532"/>
            <a:ext cx="1857537" cy="13509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4F3B02-80C7-4F5F-8B11-6FE89B109D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986" y="6222887"/>
            <a:ext cx="1148603" cy="540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7E68664-F0A0-481E-8214-09D7C7D6FBFA}"/>
              </a:ext>
            </a:extLst>
          </p:cNvPr>
          <p:cNvSpPr/>
          <p:nvPr/>
        </p:nvSpPr>
        <p:spPr>
          <a:xfrm>
            <a:off x="6258950" y="1696832"/>
            <a:ext cx="2723502" cy="1056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8872">
              <a:spcBef>
                <a:spcPts val="750"/>
              </a:spcBef>
            </a:pPr>
            <a:r>
              <a:rPr lang="en-CA" sz="28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Contacting the </a:t>
            </a:r>
          </a:p>
          <a:p>
            <a:pPr marL="118872">
              <a:spcBef>
                <a:spcPts val="750"/>
              </a:spcBef>
            </a:pPr>
            <a:r>
              <a:rPr lang="en-CA" sz="28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Potential Client</a:t>
            </a:r>
            <a:endParaRPr lang="en-CA" sz="2800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584472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46420" y="0"/>
            <a:ext cx="3490722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A6C3471F-209B-47B9-BE8C-124CE12970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" y="2258589"/>
            <a:ext cx="4688077" cy="217995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130291" y="1640755"/>
            <a:ext cx="2522980" cy="3415622"/>
          </a:xfrm>
        </p:spPr>
        <p:txBody>
          <a:bodyPr>
            <a:normAutofit/>
          </a:bodyPr>
          <a:lstStyle/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Module </a:t>
            </a: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</a:p>
          <a:p>
            <a:pPr marL="95250" indent="0">
              <a:buNone/>
            </a:pPr>
            <a:r>
              <a:rPr lang="en-CA" sz="1700" dirty="0">
                <a:solidFill>
                  <a:schemeClr val="bg1"/>
                </a:solidFill>
                <a:latin typeface="+mj-lt"/>
              </a:rPr>
              <a:t> </a:t>
            </a: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2431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463</Words>
  <Application>Microsoft Office PowerPoint</Application>
  <PresentationFormat>On-screen Show (4:3)</PresentationFormat>
  <Paragraphs>62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Wreaks</dc:creator>
  <cp:lastModifiedBy>Nicole Wreaks</cp:lastModifiedBy>
  <cp:revision>19</cp:revision>
  <dcterms:created xsi:type="dcterms:W3CDTF">2018-08-31T19:00:08Z</dcterms:created>
  <dcterms:modified xsi:type="dcterms:W3CDTF">2018-09-03T17:02:15Z</dcterms:modified>
</cp:coreProperties>
</file>