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6"/>
  </p:notesMasterIdLst>
  <p:sldIdLst>
    <p:sldId id="467" r:id="rId2"/>
    <p:sldId id="473" r:id="rId3"/>
    <p:sldId id="257" r:id="rId4"/>
    <p:sldId id="458" r:id="rId5"/>
  </p:sldIdLst>
  <p:sldSz cx="9144000" cy="6858000" type="screen4x3"/>
  <p:notesSz cx="6797675" cy="9926638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521415D9-36F7-43E2-AB2F-B90AF26B5E84}">
      <p14:sectionLst xmlns:p14="http://schemas.microsoft.com/office/powerpoint/2010/main">
        <p14:section name="Default Section" id="{907C8D10-7084-4583-BD99-CEBE5B640786}">
          <p14:sldIdLst>
            <p14:sldId id="467"/>
            <p14:sldId id="473"/>
            <p14:sldId id="257"/>
            <p14:sldId id="45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5E1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45" autoAdjust="0"/>
    <p:restoredTop sz="86004" autoAdjust="0"/>
  </p:normalViewPr>
  <p:slideViewPr>
    <p:cSldViewPr snapToGrid="0">
      <p:cViewPr varScale="1">
        <p:scale>
          <a:sx n="62" d="100"/>
          <a:sy n="62" d="100"/>
        </p:scale>
        <p:origin x="792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50443" y="0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917575" y="744538"/>
            <a:ext cx="4962525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9428583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>
            <a:off x="710248" y="4459526"/>
            <a:ext cx="5681980" cy="4224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5" name="Shape 75"/>
          <p:cNvSpPr>
            <a:spLocks noGrp="1" noRot="1" noChangeAspect="1"/>
          </p:cNvSpPr>
          <p:nvPr>
            <p:ph type="sldImg" idx="2"/>
          </p:nvPr>
        </p:nvSpPr>
        <p:spPr>
          <a:xfrm>
            <a:off x="1204913" y="704850"/>
            <a:ext cx="4692650" cy="351948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404153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00000000-1234-1234-1234-123412341234}" type="slidenum">
              <a:rPr lang="en-CA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/>
              <a:t>2</a:t>
            </a:fld>
            <a:endParaRPr lang="en-CA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815797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>
            <a:spLocks noGrp="1" noRot="1" noChangeAspect="1"/>
          </p:cNvSpPr>
          <p:nvPr>
            <p:ph type="sldImg" idx="2"/>
          </p:nvPr>
        </p:nvSpPr>
        <p:spPr>
          <a:xfrm>
            <a:off x="1204913" y="704850"/>
            <a:ext cx="4692650" cy="351948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Shape 82"/>
          <p:cNvSpPr txBox="1">
            <a:spLocks noGrp="1"/>
          </p:cNvSpPr>
          <p:nvPr>
            <p:ph type="body" idx="1"/>
          </p:nvPr>
        </p:nvSpPr>
        <p:spPr>
          <a:xfrm>
            <a:off x="710248" y="4459526"/>
            <a:ext cx="5681980" cy="4224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200" tIns="94200" rIns="94200" bIns="9420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" name="Shape 83"/>
          <p:cNvSpPr txBox="1">
            <a:spLocks noGrp="1"/>
          </p:cNvSpPr>
          <p:nvPr>
            <p:ph type="sldNum" idx="12"/>
          </p:nvPr>
        </p:nvSpPr>
        <p:spPr>
          <a:xfrm>
            <a:off x="4023092" y="8917422"/>
            <a:ext cx="3077739" cy="4694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200" tIns="47075" rIns="94200" bIns="4707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</a:t>
            </a:fld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</a:t>
            </a:fld>
            <a:endParaRPr lang="en-CA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034144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24" name="Shape 24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25" name="Shape 25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 txBox="1"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ctr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41" name="Shape 41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42" name="Shape 42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4"/>
          <p:cNvSpPr txBox="1"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47" name="Shape 47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48" name="Shape 48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 txBox="1"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sz="135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body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body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sz="135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body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56" name="Shape 56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57" name="Shape 57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body"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810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619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body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sz="10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63" name="Shape 63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64" name="Shape 64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 txBox="1"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7" name="Shape 67"/>
          <p:cNvSpPr>
            <a:spLocks noGrp="1"/>
          </p:cNvSpPr>
          <p:nvPr>
            <p:ph type="pic" idx="2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sz="10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70" name="Shape 70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71" name="Shape 71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 rot="5400000">
            <a:off x="2396331" y="57944"/>
            <a:ext cx="4351338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76" name="Shape 76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77" name="Shape 77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>
            <a:spLocks noGrp="1"/>
          </p:cNvSpPr>
          <p:nvPr>
            <p:ph type="title"/>
          </p:nvPr>
        </p:nvSpPr>
        <p:spPr>
          <a:xfrm rot="5400000">
            <a:off x="4623593" y="2285206"/>
            <a:ext cx="5811838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body" idx="1"/>
          </p:nvPr>
        </p:nvSpPr>
        <p:spPr>
          <a:xfrm rot="5400000">
            <a:off x="623093" y="370681"/>
            <a:ext cx="5811838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82" name="Shape 82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83" name="Shape 83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13" name="Shape 13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14" name="Shape 14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svg"/><Relationship Id="rId3" Type="http://schemas.openxmlformats.org/officeDocument/2006/relationships/image" Target="../media/image2.png"/><Relationship Id="rId7" Type="http://schemas.openxmlformats.org/officeDocument/2006/relationships/image" Target="../media/image6.sv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5" Type="http://schemas.openxmlformats.org/officeDocument/2006/relationships/image" Target="../media/image1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Relationship Id="rId1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Rectangle 82">
            <a:extLst>
              <a:ext uri="{FF2B5EF4-FFF2-40B4-BE49-F238E27FC236}">
                <a16:creationId xmlns:a16="http://schemas.microsoft.com/office/drawing/2014/main" id="{1045B59B-615E-4718-A150-42DE5D03E1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D6CF29CD-38B8-4924-BA11-6D60517487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242816"/>
            <a:ext cx="9144000" cy="2615184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Shape 78"/>
          <p:cNvSpPr txBox="1">
            <a:spLocks noGrp="1"/>
          </p:cNvSpPr>
          <p:nvPr>
            <p:ph type="subTitle" idx="1"/>
          </p:nvPr>
        </p:nvSpPr>
        <p:spPr>
          <a:xfrm>
            <a:off x="1028339" y="4242816"/>
            <a:ext cx="7070105" cy="1821726"/>
          </a:xfrm>
          <a:prstGeom prst="rect">
            <a:avLst/>
          </a:prstGeom>
        </p:spPr>
        <p:txBody>
          <a:bodyPr spcFirstLastPara="1" lIns="91425" tIns="91425" rIns="91425" bIns="91425" anchorCtr="0">
            <a:normAutofit/>
          </a:bodyPr>
          <a:lstStyle/>
          <a:p>
            <a:pPr lvl="0"/>
            <a:r>
              <a:rPr lang="en-CA" sz="2800" b="1" i="0" u="none" strike="noStrike" cap="none" dirty="0">
                <a:solidFill>
                  <a:srgbClr val="E7E6E6"/>
                </a:solidFill>
                <a:latin typeface="Arial"/>
                <a:ea typeface="Arial"/>
                <a:cs typeface="Arial"/>
                <a:sym typeface="Arial"/>
              </a:rPr>
              <a:t>5 Points of Communication</a:t>
            </a:r>
          </a:p>
          <a:p>
            <a:pPr lvl="0"/>
            <a:r>
              <a:rPr lang="en-CA" sz="2800" b="1" i="0" u="none" strike="noStrike" cap="none" dirty="0">
                <a:solidFill>
                  <a:srgbClr val="E7E6E6"/>
                </a:solidFill>
                <a:latin typeface="Arial"/>
                <a:ea typeface="Arial"/>
                <a:cs typeface="Arial"/>
                <a:sym typeface="Arial"/>
              </a:rPr>
              <a:t>Course Overview </a:t>
            </a:r>
            <a:endParaRPr lang="en-CA" sz="2800" b="0" i="0" u="none" strike="noStrike" cap="none" dirty="0">
              <a:solidFill>
                <a:srgbClr val="E7E6E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" name="Picture 4" descr="A picture containing clipart&#10;&#10;Description generated with very high confidence">
            <a:extLst>
              <a:ext uri="{FF2B5EF4-FFF2-40B4-BE49-F238E27FC236}">
                <a16:creationId xmlns:a16="http://schemas.microsoft.com/office/drawing/2014/main" id="{1221AB92-28D6-449D-A9E4-217D4D3D0F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3331" y="643464"/>
            <a:ext cx="7045113" cy="3275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97035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644822" y="1124102"/>
            <a:ext cx="7854355" cy="4609795"/>
          </a:xfrm>
        </p:spPr>
        <p:txBody>
          <a:bodyPr>
            <a:normAutofit/>
          </a:bodyPr>
          <a:lstStyle/>
          <a:p>
            <a:pPr lvl="1">
              <a:lnSpc>
                <a:spcPct val="100000"/>
              </a:lnSpc>
            </a:pPr>
            <a:endParaRPr lang="en-CA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lnSpc>
                <a:spcPct val="100000"/>
              </a:lnSpc>
            </a:pPr>
            <a:endParaRPr lang="en-CA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CA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00000"/>
              </a:lnSpc>
              <a:buNone/>
            </a:pPr>
            <a:endParaRPr lang="en-CA" sz="2000" dirty="0">
              <a:latin typeface="+mn-lt"/>
              <a:cs typeface="Arial" panose="020B0604020202020204" pitchFamily="34" charset="0"/>
            </a:endParaRPr>
          </a:p>
          <a:p>
            <a:endParaRPr lang="en-CA" sz="2000" dirty="0">
              <a:latin typeface="+mn-lt"/>
              <a:cs typeface="Arial" panose="020B0604020202020204" pitchFamily="34" charset="0"/>
            </a:endParaRPr>
          </a:p>
          <a:p>
            <a:endParaRPr lang="en-CA" sz="2000" dirty="0"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000" dirty="0"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000" dirty="0"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000" dirty="0"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000" dirty="0">
              <a:latin typeface="+mn-lt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2400" dirty="0">
              <a:latin typeface="+mn-lt"/>
              <a:cs typeface="Arial" panose="020B0604020202020204" pitchFamily="34" charset="0"/>
            </a:endParaRPr>
          </a:p>
          <a:p>
            <a:pPr marL="1009650" lvl="2" indent="0">
              <a:buNone/>
            </a:pPr>
            <a:endParaRPr lang="en-US" sz="2400" u="sng" dirty="0"/>
          </a:p>
          <a:p>
            <a:pPr marL="552450" indent="-457200">
              <a:buAutoNum type="arabicPeriod"/>
            </a:pPr>
            <a:endParaRPr lang="en-CA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52450" indent="-457200">
              <a:buAutoNum type="arabicPeriod"/>
            </a:pPr>
            <a:endParaRPr lang="en-CA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5943FB6-B225-4311-AD51-6F81E28EE9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6745" y="6066684"/>
            <a:ext cx="1148603" cy="540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3CC15AB-42D9-4D52-94D2-9EC075E2E158}"/>
              </a:ext>
            </a:extLst>
          </p:cNvPr>
          <p:cNvSpPr/>
          <p:nvPr/>
        </p:nvSpPr>
        <p:spPr>
          <a:xfrm>
            <a:off x="3227521" y="1369276"/>
            <a:ext cx="2688956" cy="2681206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800" b="1" dirty="0"/>
              <a:t>RNS Calls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A3D1DC2-4668-4AE2-A3F4-1B1A4DCBF802}"/>
              </a:ext>
            </a:extLst>
          </p:cNvPr>
          <p:cNvSpPr/>
          <p:nvPr/>
        </p:nvSpPr>
        <p:spPr>
          <a:xfrm>
            <a:off x="644821" y="1348352"/>
            <a:ext cx="2448000" cy="2681206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  <a:p>
            <a:pPr algn="ctr"/>
            <a:endParaRPr lang="en-CA" dirty="0"/>
          </a:p>
          <a:p>
            <a:pPr algn="ctr"/>
            <a:endParaRPr lang="en-CA" dirty="0"/>
          </a:p>
          <a:p>
            <a:pPr algn="ctr"/>
            <a:endParaRPr lang="en-CA" dirty="0"/>
          </a:p>
          <a:p>
            <a:pPr algn="ctr"/>
            <a:endParaRPr lang="en-CA" dirty="0"/>
          </a:p>
          <a:p>
            <a:pPr algn="ctr"/>
            <a:endParaRPr lang="en-CA" dirty="0"/>
          </a:p>
          <a:p>
            <a:pPr algn="ctr"/>
            <a:endParaRPr lang="en-CA" dirty="0"/>
          </a:p>
          <a:p>
            <a:pPr algn="ctr"/>
            <a:r>
              <a:rPr lang="en-CA" sz="1800" b="1" dirty="0"/>
              <a:t>Telephone Information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C42F23F-D1BB-4198-B3DA-C246AEBEFB4B}"/>
              </a:ext>
            </a:extLst>
          </p:cNvPr>
          <p:cNvSpPr/>
          <p:nvPr/>
        </p:nvSpPr>
        <p:spPr>
          <a:xfrm>
            <a:off x="6046568" y="1369276"/>
            <a:ext cx="2329573" cy="2681206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b="1" dirty="0"/>
          </a:p>
          <a:p>
            <a:pPr algn="ctr"/>
            <a:endParaRPr lang="en-CA" b="1" dirty="0"/>
          </a:p>
          <a:p>
            <a:pPr algn="ctr"/>
            <a:endParaRPr lang="en-CA" b="1" dirty="0"/>
          </a:p>
          <a:p>
            <a:pPr algn="ctr"/>
            <a:endParaRPr lang="en-CA" b="1" dirty="0"/>
          </a:p>
          <a:p>
            <a:pPr algn="ctr"/>
            <a:endParaRPr lang="en-CA" b="1" dirty="0"/>
          </a:p>
          <a:p>
            <a:pPr algn="ctr"/>
            <a:endParaRPr lang="en-CA" sz="1800" b="1" dirty="0"/>
          </a:p>
          <a:p>
            <a:pPr algn="ctr"/>
            <a:endParaRPr lang="en-CA" sz="1800" b="1" dirty="0"/>
          </a:p>
          <a:p>
            <a:pPr algn="ctr"/>
            <a:r>
              <a:rPr lang="en-CA" sz="1800" b="1" dirty="0"/>
              <a:t>Client Care Calls </a:t>
            </a:r>
          </a:p>
          <a:p>
            <a:pPr algn="ctr"/>
            <a:endParaRPr lang="en-CA" b="1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3987122-D843-4C11-B08A-8935FCCE8220}"/>
              </a:ext>
            </a:extLst>
          </p:cNvPr>
          <p:cNvSpPr/>
          <p:nvPr/>
        </p:nvSpPr>
        <p:spPr>
          <a:xfrm>
            <a:off x="644821" y="4158148"/>
            <a:ext cx="3797085" cy="1800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1800" b="1" dirty="0"/>
          </a:p>
          <a:p>
            <a:pPr algn="ctr"/>
            <a:endParaRPr lang="en-CA" sz="1800" b="1" dirty="0"/>
          </a:p>
          <a:p>
            <a:pPr algn="ctr"/>
            <a:endParaRPr lang="en-CA" sz="1800" b="1" dirty="0"/>
          </a:p>
          <a:p>
            <a:pPr algn="ctr"/>
            <a:endParaRPr lang="en-CA" sz="1800" b="1" dirty="0"/>
          </a:p>
          <a:p>
            <a:pPr algn="ctr"/>
            <a:r>
              <a:rPr lang="en-CA" sz="1800" b="1" dirty="0"/>
              <a:t>Inactive Client Calls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4620DE5-F5E0-40A1-BB65-B5A667B0ECA1}"/>
              </a:ext>
            </a:extLst>
          </p:cNvPr>
          <p:cNvSpPr/>
          <p:nvPr/>
        </p:nvSpPr>
        <p:spPr>
          <a:xfrm>
            <a:off x="4571999" y="4148121"/>
            <a:ext cx="3797085" cy="1800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1800" b="1" dirty="0"/>
          </a:p>
          <a:p>
            <a:pPr algn="ctr"/>
            <a:endParaRPr lang="en-CA" sz="1800" b="1" dirty="0"/>
          </a:p>
          <a:p>
            <a:pPr algn="ctr"/>
            <a:endParaRPr lang="en-CA" sz="1800" b="1" dirty="0"/>
          </a:p>
          <a:p>
            <a:pPr algn="ctr"/>
            <a:endParaRPr lang="en-CA" sz="1800" b="1" dirty="0"/>
          </a:p>
          <a:p>
            <a:pPr algn="ctr"/>
            <a:r>
              <a:rPr lang="en-CA" sz="1800" b="1" dirty="0"/>
              <a:t>Facebook Inquiries</a:t>
            </a:r>
          </a:p>
        </p:txBody>
      </p:sp>
      <p:pic>
        <p:nvPicPr>
          <p:cNvPr id="12" name="Graphic 11" descr="Receiver">
            <a:extLst>
              <a:ext uri="{FF2B5EF4-FFF2-40B4-BE49-F238E27FC236}">
                <a16:creationId xmlns:a16="http://schemas.microsoft.com/office/drawing/2014/main" id="{0EFB9867-2B27-498A-8FAC-58FE9392B2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407677" y="2184672"/>
            <a:ext cx="914400" cy="914400"/>
          </a:xfrm>
          <a:prstGeom prst="rect">
            <a:avLst/>
          </a:prstGeom>
        </p:spPr>
      </p:pic>
      <p:pic>
        <p:nvPicPr>
          <p:cNvPr id="14" name="Graphic 13" descr="Folder">
            <a:extLst>
              <a:ext uri="{FF2B5EF4-FFF2-40B4-BE49-F238E27FC236}">
                <a16:creationId xmlns:a16="http://schemas.microsoft.com/office/drawing/2014/main" id="{225D89A5-40F8-4AE0-9948-014DA07BD57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817979" y="2373737"/>
            <a:ext cx="914400" cy="914400"/>
          </a:xfrm>
          <a:prstGeom prst="rect">
            <a:avLst/>
          </a:prstGeom>
        </p:spPr>
      </p:pic>
      <p:pic>
        <p:nvPicPr>
          <p:cNvPr id="16" name="Graphic 15" descr="Call center">
            <a:extLst>
              <a:ext uri="{FF2B5EF4-FFF2-40B4-BE49-F238E27FC236}">
                <a16:creationId xmlns:a16="http://schemas.microsoft.com/office/drawing/2014/main" id="{33823A8B-1EA4-4C16-A55D-675954E9902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801528" y="4486041"/>
            <a:ext cx="914400" cy="914400"/>
          </a:xfrm>
          <a:prstGeom prst="rect">
            <a:avLst/>
          </a:prstGeom>
        </p:spPr>
      </p:pic>
      <p:pic>
        <p:nvPicPr>
          <p:cNvPr id="18" name="Graphic 17" descr="Laptop">
            <a:extLst>
              <a:ext uri="{FF2B5EF4-FFF2-40B4-BE49-F238E27FC236}">
                <a16:creationId xmlns:a16="http://schemas.microsoft.com/office/drawing/2014/main" id="{500BC994-31F2-46EF-8E67-2D15227D98E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177599" y="4587021"/>
            <a:ext cx="914400" cy="914400"/>
          </a:xfrm>
          <a:prstGeom prst="rect">
            <a:avLst/>
          </a:prstGeom>
        </p:spPr>
      </p:pic>
      <p:sp>
        <p:nvSpPr>
          <p:cNvPr id="23" name="Oval 22">
            <a:extLst>
              <a:ext uri="{FF2B5EF4-FFF2-40B4-BE49-F238E27FC236}">
                <a16:creationId xmlns:a16="http://schemas.microsoft.com/office/drawing/2014/main" id="{10AB9D0E-D8C3-4F51-A584-2D648DF4CACB}"/>
              </a:ext>
            </a:extLst>
          </p:cNvPr>
          <p:cNvSpPr/>
          <p:nvPr/>
        </p:nvSpPr>
        <p:spPr>
          <a:xfrm>
            <a:off x="3222914" y="2814833"/>
            <a:ext cx="2693562" cy="268120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B1562F4C-A6C7-4790-97C4-4F1E47BA1E68}"/>
              </a:ext>
            </a:extLst>
          </p:cNvPr>
          <p:cNvSpPr/>
          <p:nvPr/>
        </p:nvSpPr>
        <p:spPr>
          <a:xfrm>
            <a:off x="3288501" y="2896178"/>
            <a:ext cx="2579030" cy="256578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20" name="Graphic 19" descr="Users">
            <a:extLst>
              <a:ext uri="{FF2B5EF4-FFF2-40B4-BE49-F238E27FC236}">
                <a16:creationId xmlns:a16="http://schemas.microsoft.com/office/drawing/2014/main" id="{652FF7CD-6DCE-4805-99D9-5D35AE9A214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483589" y="3099072"/>
            <a:ext cx="2160000" cy="2160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7A1563F-F3A7-46DA-BA4B-6EC924956708}"/>
              </a:ext>
            </a:extLst>
          </p:cNvPr>
          <p:cNvSpPr txBox="1"/>
          <p:nvPr/>
        </p:nvSpPr>
        <p:spPr>
          <a:xfrm>
            <a:off x="1658378" y="696792"/>
            <a:ext cx="58272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3600" dirty="0">
                <a:solidFill>
                  <a:schemeClr val="tx1"/>
                </a:solidFill>
              </a:rPr>
              <a:t>5 Points of Communication </a:t>
            </a:r>
          </a:p>
        </p:txBody>
      </p:sp>
      <p:pic>
        <p:nvPicPr>
          <p:cNvPr id="11" name="Graphic 10" descr="Document">
            <a:extLst>
              <a:ext uri="{FF2B5EF4-FFF2-40B4-BE49-F238E27FC236}">
                <a16:creationId xmlns:a16="http://schemas.microsoft.com/office/drawing/2014/main" id="{CC5329F2-5018-40DA-8940-BE2EE5E5031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4106389" y="1575587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353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6" grpId="0" animBg="1"/>
      <p:bldP spid="8" grpId="0" animBg="1"/>
      <p:bldP spid="23" grpId="0" animBg="1"/>
      <p:bldP spid="2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Rectangle 90">
            <a:extLst>
              <a:ext uri="{FF2B5EF4-FFF2-40B4-BE49-F238E27FC236}">
                <a16:creationId xmlns:a16="http://schemas.microsoft.com/office/drawing/2014/main" id="{F5493CFF-E43B-4B10-ACE1-C8A1246629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7404" y="0"/>
            <a:ext cx="3046596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431006" y="780461"/>
            <a:ext cx="5666397" cy="5297077"/>
          </a:xfrm>
          <a:prstGeom prst="rect">
            <a:avLst/>
          </a:prstGeom>
        </p:spPr>
        <p:txBody>
          <a:bodyPr spcFirstLastPara="1" lIns="91425" tIns="91425" rIns="91425" bIns="91425" anchorCtr="0">
            <a:normAutofit fontScale="85000" lnSpcReduction="20000"/>
          </a:bodyPr>
          <a:lstStyle/>
          <a:p>
            <a:pPr marL="95250" marR="0" lvl="0" indent="0" rtl="0"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endParaRPr lang="en-CA" sz="1200" b="0" i="0" u="none" strike="noStrike" cap="none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52450" marR="0" lvl="0" indent="-457200" rtl="0"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+mj-lt"/>
              <a:buAutoNum type="arabicPeriod"/>
            </a:pPr>
            <a:r>
              <a:rPr lang="en-CA" b="0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Telephone Information Calls 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CA" sz="2200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Referred to as a TI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CA" sz="2200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New Client Inquiry</a:t>
            </a:r>
            <a:endParaRPr lang="en-CA" sz="2200" b="0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52450" marR="0" lvl="0" indent="-457200" rtl="0"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AutoNum type="arabicPeriod"/>
            </a:pPr>
            <a:endParaRPr lang="en-CA" dirty="0">
              <a:solidFill>
                <a:schemeClr val="tx1"/>
              </a:solidFill>
            </a:endParaRPr>
          </a:p>
          <a:p>
            <a:pPr marL="552450" marR="0" lvl="0" indent="-457200" rtl="0"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AutoNum type="arabicPeriod"/>
            </a:pPr>
            <a:r>
              <a:rPr lang="en-CA" b="0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Facebook Inquiries</a:t>
            </a:r>
          </a:p>
          <a:p>
            <a:pPr marL="1466850" lvl="2" indent="-457200">
              <a:spcBef>
                <a:spcPts val="750"/>
              </a:spcBef>
              <a:buSzPts val="2100"/>
            </a:pPr>
            <a:r>
              <a:rPr lang="en-CA" sz="2200" dirty="0">
                <a:solidFill>
                  <a:srgbClr val="FF0000"/>
                </a:solidFill>
                <a:latin typeface="+mn-lt"/>
              </a:rPr>
              <a:t>Referred to as a FI</a:t>
            </a:r>
          </a:p>
          <a:p>
            <a:pPr marL="1466850" lvl="2" indent="-457200">
              <a:spcBef>
                <a:spcPts val="750"/>
              </a:spcBef>
              <a:buSzPts val="2100"/>
            </a:pPr>
            <a:r>
              <a:rPr lang="en-CA" sz="2200" dirty="0">
                <a:solidFill>
                  <a:srgbClr val="FF0000"/>
                </a:solidFill>
                <a:latin typeface="+mn-lt"/>
              </a:rPr>
              <a:t>New Client Inquiry</a:t>
            </a:r>
          </a:p>
          <a:p>
            <a:pPr marL="1047750" lvl="2" indent="0">
              <a:buNone/>
            </a:pPr>
            <a:endParaRPr lang="en-CA" sz="1800" b="0" i="0" u="none" strike="noStrike" cap="none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52450" marR="0" lvl="0" indent="-457200" rtl="0"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AutoNum type="arabicPeriod"/>
            </a:pPr>
            <a:r>
              <a:rPr lang="en-CA" b="0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Client Care Calls</a:t>
            </a:r>
          </a:p>
          <a:p>
            <a:pPr marL="1466850" lvl="2" indent="-457200">
              <a:spcBef>
                <a:spcPts val="750"/>
              </a:spcBef>
              <a:buSzPts val="2100"/>
            </a:pPr>
            <a:r>
              <a:rPr lang="en-CA" sz="2200" dirty="0">
                <a:solidFill>
                  <a:srgbClr val="FF0000"/>
                </a:solidFill>
                <a:latin typeface="+mn-lt"/>
              </a:rPr>
              <a:t>Active Client Call-Out</a:t>
            </a:r>
          </a:p>
          <a:p>
            <a:pPr marL="1009650" lvl="2" indent="0">
              <a:spcBef>
                <a:spcPts val="750"/>
              </a:spcBef>
              <a:buSzPts val="2100"/>
              <a:buNone/>
            </a:pPr>
            <a:endParaRPr lang="en-CA" sz="2200" dirty="0">
              <a:solidFill>
                <a:srgbClr val="FF0000"/>
              </a:solidFill>
              <a:latin typeface="+mn-lt"/>
            </a:endParaRPr>
          </a:p>
          <a:p>
            <a:pPr marL="552450" marR="0" lvl="0" indent="-457200" rtl="0"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AutoNum type="arabicPeriod"/>
            </a:pPr>
            <a:r>
              <a:rPr lang="en-CA" b="0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Inactive Client Calls </a:t>
            </a:r>
          </a:p>
          <a:p>
            <a:pPr marL="1466850" lvl="2" indent="-457200">
              <a:spcBef>
                <a:spcPts val="750"/>
              </a:spcBef>
              <a:buSzPts val="2100"/>
            </a:pPr>
            <a:r>
              <a:rPr lang="en-CA" sz="23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Past Client </a:t>
            </a:r>
            <a:r>
              <a:rPr lang="en-CA" sz="2300" b="0" i="0" u="none" strike="noStrike" cap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Call-Out</a:t>
            </a:r>
          </a:p>
          <a:p>
            <a:pPr marL="552450" marR="0" lvl="0" indent="-457200" rtl="0"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AutoNum type="arabicPeriod"/>
            </a:pPr>
            <a:endParaRPr lang="en-CA" dirty="0">
              <a:solidFill>
                <a:schemeClr val="tx1"/>
              </a:solidFill>
              <a:latin typeface="Arial"/>
              <a:cs typeface="Arial"/>
              <a:sym typeface="Arial"/>
            </a:endParaRPr>
          </a:p>
          <a:p>
            <a:pPr marL="552450" lvl="0" indent="-457200">
              <a:buFont typeface="Arial"/>
              <a:buAutoNum type="arabicPeriod"/>
            </a:pPr>
            <a:r>
              <a:rPr lang="en-CA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Return No Sale </a:t>
            </a:r>
          </a:p>
          <a:p>
            <a:pPr lvl="2"/>
            <a:r>
              <a:rPr lang="en-CA" sz="2200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Referred to as a RNS </a:t>
            </a:r>
          </a:p>
          <a:p>
            <a:pPr lvl="2"/>
            <a:r>
              <a:rPr lang="en-CA" sz="2200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New Client Call-Out</a:t>
            </a:r>
          </a:p>
          <a:p>
            <a:pPr marL="552450" marR="0" lvl="0" indent="-457200" rtl="0"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AutoNum type="arabicPeriod"/>
            </a:pPr>
            <a:endParaRPr lang="en-CA" dirty="0">
              <a:solidFill>
                <a:schemeClr val="tx1"/>
              </a:solidFill>
            </a:endParaRPr>
          </a:p>
          <a:p>
            <a:pPr marL="95250" marR="0" lvl="0" indent="0" rtl="0"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endParaRPr lang="en-CA" b="0" i="0" u="none" strike="noStrike" cap="none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228600" rtl="0"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endParaRPr lang="en-CA" sz="1200" b="0" i="0" u="none" strike="noStrike" cap="none" dirty="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1B215DD-6B09-4AF5-A695-7ACB161479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006" y="6077538"/>
            <a:ext cx="1148603" cy="540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79465D3-D94D-4BD6-BAE9-05CCC56FCFBF}"/>
              </a:ext>
            </a:extLst>
          </p:cNvPr>
          <p:cNvSpPr/>
          <p:nvPr/>
        </p:nvSpPr>
        <p:spPr>
          <a:xfrm>
            <a:off x="6404984" y="2999137"/>
            <a:ext cx="2431435" cy="8597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91440">
              <a:lnSpc>
                <a:spcPct val="90000"/>
              </a:lnSpc>
              <a:spcBef>
                <a:spcPts val="750"/>
              </a:spcBef>
            </a:pPr>
            <a:r>
              <a:rPr lang="en-CA" sz="240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The 5 Points of </a:t>
            </a:r>
          </a:p>
          <a:p>
            <a:pPr marL="91440">
              <a:lnSpc>
                <a:spcPct val="90000"/>
              </a:lnSpc>
              <a:spcBef>
                <a:spcPts val="750"/>
              </a:spcBef>
            </a:pPr>
            <a:r>
              <a:rPr lang="en-CA" sz="240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Communication</a:t>
            </a:r>
            <a:endParaRPr lang="en-CA" sz="2400" dirty="0">
              <a:solidFill>
                <a:schemeClr val="bg1"/>
              </a:solidFill>
              <a:effectLst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867D4867-5BA7-4462-B2F6-A23F4A622A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46420" y="0"/>
            <a:ext cx="3490722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picture containing clipart&#10;&#10;Description generated with very high confidence">
            <a:extLst>
              <a:ext uri="{FF2B5EF4-FFF2-40B4-BE49-F238E27FC236}">
                <a16:creationId xmlns:a16="http://schemas.microsoft.com/office/drawing/2014/main" id="{A6C3471F-209B-47B9-BE8C-124CE12970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72" y="2258589"/>
            <a:ext cx="4688077" cy="2179955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6130291" y="1640755"/>
            <a:ext cx="2522980" cy="3415622"/>
          </a:xfrm>
        </p:spPr>
        <p:txBody>
          <a:bodyPr>
            <a:normAutofit/>
          </a:bodyPr>
          <a:lstStyle/>
          <a:p>
            <a:pPr marL="95250" indent="0">
              <a:buNone/>
            </a:pPr>
            <a:endParaRPr lang="en-CA" sz="17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17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250" indent="0" algn="ctr">
              <a:buNone/>
            </a:pPr>
            <a:r>
              <a:rPr lang="en-C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Module </a:t>
            </a:r>
          </a:p>
          <a:p>
            <a:pPr marL="95250" indent="0" algn="ctr">
              <a:buNone/>
            </a:pPr>
            <a:r>
              <a:rPr lang="en-C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Complete</a:t>
            </a:r>
          </a:p>
          <a:p>
            <a:pPr marL="95250" indent="0">
              <a:buNone/>
            </a:pPr>
            <a:r>
              <a:rPr lang="en-CA" sz="1700" dirty="0">
                <a:solidFill>
                  <a:schemeClr val="bg1"/>
                </a:solidFill>
                <a:latin typeface="+mj-lt"/>
              </a:rPr>
              <a:t> </a:t>
            </a:r>
            <a:endParaRPr lang="en-CA" sz="17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52450" indent="-457200">
              <a:buAutoNum type="arabicPeriod"/>
            </a:pPr>
            <a:endParaRPr lang="en-CA" sz="17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US" sz="17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02431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77</Words>
  <Application>Microsoft Office PowerPoint</Application>
  <PresentationFormat>On-screen Show (4:3)</PresentationFormat>
  <Paragraphs>72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Nicole Wreaks</dc:creator>
  <cp:lastModifiedBy>Nicole Wreaks</cp:lastModifiedBy>
  <cp:revision>8</cp:revision>
  <dcterms:created xsi:type="dcterms:W3CDTF">2018-08-31T18:36:10Z</dcterms:created>
  <dcterms:modified xsi:type="dcterms:W3CDTF">2018-09-03T14:06:23Z</dcterms:modified>
</cp:coreProperties>
</file>