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467" r:id="rId2"/>
    <p:sldId id="483" r:id="rId3"/>
    <p:sldId id="479" r:id="rId4"/>
    <p:sldId id="482" r:id="rId5"/>
    <p:sldId id="480" r:id="rId6"/>
    <p:sldId id="458" r:id="rId7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907C8D10-7084-4583-BD99-CEBE5B640786}">
          <p14:sldIdLst>
            <p14:sldId id="467"/>
            <p14:sldId id="483"/>
            <p14:sldId id="479"/>
            <p14:sldId id="482"/>
            <p14:sldId id="480"/>
            <p14:sldId id="4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E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5" autoAdjust="0"/>
    <p:restoredTop sz="85451" autoAdjust="0"/>
  </p:normalViewPr>
  <p:slideViewPr>
    <p:cSldViewPr snapToGrid="0">
      <p:cViewPr varScale="1">
        <p:scale>
          <a:sx n="62" d="100"/>
          <a:sy n="62" d="100"/>
        </p:scale>
        <p:origin x="7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415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8950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9080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241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8091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341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1045B59B-615E-4718-A150-42DE5D03E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6CF29CD-38B8-4924-BA11-6D6051748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9144000" cy="261518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1032234" y="4562906"/>
            <a:ext cx="7070105" cy="1821726"/>
          </a:xfrm>
          <a:prstGeom prst="rect">
            <a:avLst/>
          </a:prstGeom>
        </p:spPr>
        <p:txBody>
          <a:bodyPr spcFirstLastPara="1" lIns="91425" tIns="91425" rIns="91425" bIns="91425" anchorCtr="0">
            <a:normAutofit/>
          </a:bodyPr>
          <a:lstStyle/>
          <a:p>
            <a:pPr lvl="0"/>
            <a:r>
              <a:rPr lang="en-CA" sz="2800" b="1" i="0" u="none" strike="noStrike" cap="none" dirty="0">
                <a:solidFill>
                  <a:srgbClr val="E7E6E6"/>
                </a:solidFill>
                <a:latin typeface="Arial"/>
                <a:ea typeface="Arial"/>
                <a:cs typeface="Arial"/>
                <a:sym typeface="Arial"/>
              </a:rPr>
              <a:t>Inactive Client Calls </a:t>
            </a:r>
          </a:p>
          <a:p>
            <a:pPr lvl="0"/>
            <a:r>
              <a:rPr lang="en-CA" sz="2800" b="1" i="0" u="none" strike="noStrike" cap="none" dirty="0">
                <a:solidFill>
                  <a:srgbClr val="E7E6E6"/>
                </a:solidFill>
                <a:latin typeface="Arial"/>
                <a:ea typeface="Arial"/>
                <a:cs typeface="Arial"/>
                <a:sym typeface="Arial"/>
              </a:rPr>
              <a:t>Studio Basics </a:t>
            </a:r>
            <a:endParaRPr lang="en-CA" sz="2800" b="0" i="0" u="none" strike="noStrike" cap="none" dirty="0">
              <a:solidFill>
                <a:srgbClr val="E7E6E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1221AB92-28D6-449D-A9E4-217D4D3D0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331" y="643464"/>
            <a:ext cx="7045113" cy="327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70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4810" y="1747434"/>
            <a:ext cx="5525166" cy="3363132"/>
          </a:xfrm>
        </p:spPr>
        <p:txBody>
          <a:bodyPr/>
          <a:lstStyle/>
          <a:p>
            <a:pPr marL="95250" lvl="0" indent="0">
              <a:lnSpc>
                <a:spcPct val="100000"/>
              </a:lnSpc>
              <a:buNone/>
            </a:pPr>
            <a:endParaRPr lang="en-CA" sz="2000" dirty="0">
              <a:latin typeface="+mn-lt"/>
              <a:ea typeface="Arial"/>
              <a:cs typeface="Arial"/>
              <a:sym typeface="Arial"/>
            </a:endParaRPr>
          </a:p>
          <a:p>
            <a:pPr marL="95250" lvl="0" indent="0">
              <a:lnSpc>
                <a:spcPct val="100000"/>
              </a:lnSpc>
              <a:buNone/>
            </a:pPr>
            <a:r>
              <a:rPr lang="en-CA" sz="2000" dirty="0">
                <a:latin typeface="+mn-lt"/>
                <a:ea typeface="Arial"/>
                <a:cs typeface="Arial"/>
                <a:sym typeface="Arial"/>
              </a:rPr>
              <a:t>An </a:t>
            </a:r>
            <a:r>
              <a:rPr lang="en-CA" sz="2000" b="1" dirty="0">
                <a:latin typeface="+mn-lt"/>
                <a:ea typeface="Arial"/>
                <a:cs typeface="Arial"/>
                <a:sym typeface="Arial"/>
              </a:rPr>
              <a:t>Inactive Client </a:t>
            </a:r>
            <a:r>
              <a:rPr lang="en-CA" sz="2000" dirty="0">
                <a:latin typeface="+mn-lt"/>
                <a:ea typeface="Arial"/>
                <a:cs typeface="Arial"/>
                <a:sym typeface="Arial"/>
              </a:rPr>
              <a:t>is a Care Call client who has not been in to the studio for 2 weeks. Clients stop visiting the studio because: </a:t>
            </a:r>
          </a:p>
          <a:p>
            <a:pPr marL="95250" lvl="0" indent="0">
              <a:lnSpc>
                <a:spcPct val="100000"/>
              </a:lnSpc>
              <a:buNone/>
            </a:pPr>
            <a:endParaRPr lang="en-CA" sz="2000" dirty="0">
              <a:latin typeface="+mn-lt"/>
              <a:ea typeface="Arial"/>
              <a:cs typeface="Arial"/>
              <a:sym typeface="Arial"/>
            </a:endParaRPr>
          </a:p>
          <a:p>
            <a:pPr lvl="1">
              <a:lnSpc>
                <a:spcPct val="100000"/>
              </a:lnSpc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Feelings of deprivation</a:t>
            </a:r>
          </a:p>
          <a:p>
            <a:pPr lvl="1">
              <a:lnSpc>
                <a:spcPct val="100000"/>
              </a:lnSpc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Non-compliancy/lack of commitment</a:t>
            </a:r>
          </a:p>
          <a:p>
            <a:pPr lvl="1">
              <a:lnSpc>
                <a:spcPct val="100000"/>
              </a:lnSpc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Poor results/dissatisfied with service</a:t>
            </a:r>
            <a:endParaRPr lang="en-CA" sz="2000" dirty="0">
              <a:solidFill>
                <a:schemeClr val="tx1"/>
              </a:solidFill>
              <a:latin typeface="+mn-lt"/>
            </a:endParaRPr>
          </a:p>
          <a:p>
            <a:pPr lvl="1" indent="-228600">
              <a:buNone/>
            </a:pPr>
            <a:endParaRPr lang="en-CA" sz="2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5250" indent="0">
              <a:buNone/>
            </a:pPr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77BFCA-0A03-4CC4-9049-CB925FD88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051" y="2745000"/>
            <a:ext cx="2329301" cy="136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2F36F5-9177-487E-AEDF-AF4FAC7A6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50" y="6056352"/>
            <a:ext cx="1148603" cy="540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4952470-639E-4BF6-BAC2-76ABA8C96E2E}"/>
              </a:ext>
            </a:extLst>
          </p:cNvPr>
          <p:cNvSpPr/>
          <p:nvPr/>
        </p:nvSpPr>
        <p:spPr>
          <a:xfrm>
            <a:off x="6261194" y="2221780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lvl="0"/>
            <a:r>
              <a:rPr lang="en-CA" sz="2800" dirty="0">
                <a:solidFill>
                  <a:schemeClr val="bg1"/>
                </a:solidFill>
              </a:rPr>
              <a:t>Inactive Clients</a:t>
            </a:r>
          </a:p>
        </p:txBody>
      </p:sp>
    </p:spTree>
    <p:extLst>
      <p:ext uri="{BB962C8B-B14F-4D97-AF65-F5344CB8AC3E}">
        <p14:creationId xmlns:p14="http://schemas.microsoft.com/office/powerpoint/2010/main" val="423635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749" y="902776"/>
            <a:ext cx="5525166" cy="5052447"/>
          </a:xfrm>
        </p:spPr>
        <p:txBody>
          <a:bodyPr/>
          <a:lstStyle/>
          <a:p>
            <a:pPr marL="571500" indent="-457200">
              <a:lnSpc>
                <a:spcPct val="100000"/>
              </a:lnSpc>
              <a:buFont typeface="+mj-lt"/>
              <a:buAutoNum type="arabicPeriod"/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To reactivate the client.</a:t>
            </a:r>
          </a:p>
          <a:p>
            <a:pPr marL="571500" indent="-457200">
              <a:lnSpc>
                <a:spcPct val="100000"/>
              </a:lnSpc>
              <a:buFont typeface="+mj-lt"/>
              <a:buAutoNum type="arabicPeriod"/>
            </a:pPr>
            <a:endParaRPr lang="en-CA" sz="20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571500" indent="-457200">
              <a:lnSpc>
                <a:spcPct val="100000"/>
              </a:lnSpc>
              <a:buFont typeface="+mj-lt"/>
              <a:buAutoNum type="arabicPeriod"/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To charge an appropriate reactivation fee. </a:t>
            </a:r>
          </a:p>
          <a:p>
            <a:pPr marL="571500" indent="-457200">
              <a:lnSpc>
                <a:spcPct val="100000"/>
              </a:lnSpc>
              <a:buFont typeface="+mj-lt"/>
              <a:buAutoNum type="arabicPeriod"/>
            </a:pPr>
            <a:endParaRPr lang="en-CA" sz="20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571500" indent="-457200">
              <a:lnSpc>
                <a:spcPct val="100000"/>
              </a:lnSpc>
              <a:buFont typeface="+mj-lt"/>
              <a:buAutoNum type="arabicPeriod"/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To develop your call approach by doing a pre-call file assessment. </a:t>
            </a:r>
          </a:p>
          <a:p>
            <a:pPr marL="1314450" lvl="2" indent="-285750">
              <a:lnSpc>
                <a:spcPct val="100000"/>
              </a:lnSpc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 Investigate the file, how do we help this client.</a:t>
            </a:r>
          </a:p>
          <a:p>
            <a:pPr marL="1314450" lvl="2" indent="-285750">
              <a:lnSpc>
                <a:spcPct val="100000"/>
              </a:lnSpc>
            </a:pPr>
            <a:endParaRPr lang="en-CA" sz="20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571500" indent="-457200">
              <a:lnSpc>
                <a:spcPct val="100000"/>
              </a:lnSpc>
              <a:buFont typeface="+mj-lt"/>
              <a:buAutoNum type="arabicPeriod"/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To book same or next day appointments.</a:t>
            </a:r>
          </a:p>
          <a:p>
            <a:pPr marL="1314450" lvl="2" indent="-285750">
              <a:lnSpc>
                <a:spcPct val="100000"/>
              </a:lnSpc>
            </a:pPr>
            <a:r>
              <a:rPr lang="en-CA" sz="2000" dirty="0">
                <a:solidFill>
                  <a:schemeClr val="tx1"/>
                </a:solidFill>
                <a:latin typeface="+mn-lt"/>
                <a:ea typeface="Arial"/>
                <a:cs typeface="Arial"/>
                <a:sym typeface="Arial"/>
              </a:rPr>
              <a:t>Don’t let their interest fizzle out! </a:t>
            </a:r>
          </a:p>
          <a:p>
            <a:pPr marL="1314450" lvl="2" indent="-285750">
              <a:lnSpc>
                <a:spcPct val="100000"/>
              </a:lnSpc>
            </a:pPr>
            <a:endParaRPr lang="en-CA" sz="20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114300" indent="0">
              <a:lnSpc>
                <a:spcPct val="100000"/>
              </a:lnSpc>
              <a:buNone/>
            </a:pPr>
            <a:endParaRPr lang="en-CA" sz="20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114300" indent="0">
              <a:lnSpc>
                <a:spcPct val="100000"/>
              </a:lnSpc>
              <a:buNone/>
            </a:pPr>
            <a:endParaRPr lang="en-CA" sz="20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628650" indent="-514350">
              <a:lnSpc>
                <a:spcPct val="100000"/>
              </a:lnSpc>
              <a:buFont typeface="+mj-lt"/>
              <a:buAutoNum type="arabicPeriod"/>
            </a:pPr>
            <a:endParaRPr lang="en-CA" sz="26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628650" indent="-514350">
              <a:lnSpc>
                <a:spcPct val="100000"/>
              </a:lnSpc>
              <a:buFont typeface="+mj-lt"/>
              <a:buAutoNum type="arabicPeriod"/>
            </a:pPr>
            <a:endParaRPr lang="en-CA" sz="26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lvl="1" indent="-228600">
              <a:buNone/>
            </a:pPr>
            <a:endParaRPr lang="en-CA" sz="20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5250" indent="0">
              <a:buNone/>
            </a:pPr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77BFCA-0A03-4CC4-9049-CB925FD88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051" y="2774254"/>
            <a:ext cx="2329301" cy="136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2F36F5-9177-487E-AEDF-AF4FAC7A6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50" y="6056352"/>
            <a:ext cx="1148603" cy="540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25451E0-6000-4412-94B1-0B760F4C14A7}"/>
              </a:ext>
            </a:extLst>
          </p:cNvPr>
          <p:cNvSpPr/>
          <p:nvPr/>
        </p:nvSpPr>
        <p:spPr>
          <a:xfrm>
            <a:off x="6601030" y="2251034"/>
            <a:ext cx="2039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0" lvl="0"/>
            <a:r>
              <a:rPr lang="en-CA" sz="2800" dirty="0">
                <a:solidFill>
                  <a:schemeClr val="bg1"/>
                </a:solidFill>
              </a:rPr>
              <a:t>Call Goals </a:t>
            </a:r>
          </a:p>
        </p:txBody>
      </p:sp>
    </p:spTree>
    <p:extLst>
      <p:ext uri="{BB962C8B-B14F-4D97-AF65-F5344CB8AC3E}">
        <p14:creationId xmlns:p14="http://schemas.microsoft.com/office/powerpoint/2010/main" val="1865132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911" y="897886"/>
            <a:ext cx="5480861" cy="5062228"/>
          </a:xfrm>
        </p:spPr>
        <p:txBody>
          <a:bodyPr/>
          <a:lstStyle/>
          <a:p>
            <a:pPr marL="114300" lvl="0" indent="0">
              <a:lnSpc>
                <a:spcPct val="100000"/>
              </a:lnSpc>
              <a:buNone/>
            </a:pPr>
            <a:endParaRPr lang="en-CA" sz="2400" dirty="0">
              <a:latin typeface="Arial"/>
              <a:ea typeface="Arial"/>
              <a:cs typeface="Arial"/>
              <a:sym typeface="Arial"/>
            </a:endParaRPr>
          </a:p>
          <a:p>
            <a:pPr marL="95250" lvl="0" indent="0">
              <a:lnSpc>
                <a:spcPct val="100000"/>
              </a:lnSpc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After 2 weeks of a client not showing up for their routine visit remove their folder from the care call rotation; place them into a weekly call status. </a:t>
            </a:r>
            <a:endParaRPr lang="en-CA" sz="2000" dirty="0"/>
          </a:p>
          <a:p>
            <a:pPr marL="95250" lvl="0" indent="0"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95250" lvl="0" indent="0"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If no contact has been made within 30 days, move the client’s file to the inactive file cabinet and place in a 3-month call rotation.</a:t>
            </a:r>
            <a:endParaRPr lang="en-CA" sz="2000" dirty="0"/>
          </a:p>
          <a:p>
            <a:pPr marL="95250" indent="0">
              <a:buNone/>
            </a:pPr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324EDF-3710-4BAF-A19E-284E29580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5644" y="2745000"/>
            <a:ext cx="2329301" cy="136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FEC7EF-0BD9-41D2-B5B1-B8087C5993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50" y="6056352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28E580F-B9F8-4696-AA5A-9CC3DE9BC5F5}"/>
              </a:ext>
            </a:extLst>
          </p:cNvPr>
          <p:cNvSpPr/>
          <p:nvPr/>
        </p:nvSpPr>
        <p:spPr>
          <a:xfrm>
            <a:off x="6400787" y="2221780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/>
            <a:r>
              <a:rPr lang="en-CA" sz="2800" dirty="0">
                <a:solidFill>
                  <a:schemeClr val="bg1"/>
                </a:solidFill>
              </a:rPr>
              <a:t>Call Schedule  </a:t>
            </a:r>
          </a:p>
        </p:txBody>
      </p:sp>
    </p:spTree>
    <p:extLst>
      <p:ext uri="{BB962C8B-B14F-4D97-AF65-F5344CB8AC3E}">
        <p14:creationId xmlns:p14="http://schemas.microsoft.com/office/powerpoint/2010/main" val="21001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404" y="0"/>
            <a:ext cx="3046596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3A95EA-E25B-41BB-84B4-327F07143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987" y="542441"/>
            <a:ext cx="5252770" cy="5062228"/>
          </a:xfrm>
        </p:spPr>
        <p:txBody>
          <a:bodyPr/>
          <a:lstStyle/>
          <a:p>
            <a:pPr marL="171450" lvl="0" indent="6350">
              <a:buSzPts val="2800"/>
              <a:buNone/>
            </a:pPr>
            <a:endParaRPr lang="en-CA" sz="24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The phone is the most effective approach. Contact client establish a base and invite them into the studio. Chart all client communication. </a:t>
            </a:r>
            <a:endParaRPr lang="en-CA" sz="2000" dirty="0"/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endParaRPr lang="en-CA" sz="2000" dirty="0">
              <a:latin typeface="Arial"/>
              <a:ea typeface="Arial"/>
              <a:cs typeface="Arial"/>
              <a:sym typeface="Arial"/>
            </a:endParaRPr>
          </a:p>
          <a:p>
            <a:pPr marL="171450" lvl="0" indent="6350">
              <a:buSzPts val="2800"/>
              <a:buNone/>
            </a:pPr>
            <a:r>
              <a:rPr lang="en-CA" sz="2000" dirty="0">
                <a:latin typeface="Arial"/>
                <a:ea typeface="Arial"/>
                <a:cs typeface="Arial"/>
                <a:sym typeface="Arial"/>
              </a:rPr>
              <a:t>If unable to contact the client by phone, you can send an email inviting them into the studio. Mailers can also be sent; however, this is not the most effect method of Inactive communication. </a:t>
            </a:r>
            <a:endParaRPr lang="en-CA" sz="2000" dirty="0"/>
          </a:p>
          <a:p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22FA7A-5914-4639-93F7-D5FBA6848B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042" y="2745000"/>
            <a:ext cx="2329301" cy="1368000"/>
          </a:xfrm>
          <a:prstGeom prst="rect">
            <a:avLst/>
          </a:prstGeom>
        </p:spPr>
      </p:pic>
      <p:sp>
        <p:nvSpPr>
          <p:cNvPr id="7" name="Shape 639">
            <a:extLst>
              <a:ext uri="{FF2B5EF4-FFF2-40B4-BE49-F238E27FC236}">
                <a16:creationId xmlns:a16="http://schemas.microsoft.com/office/drawing/2014/main" id="{ADEDA88F-2DC3-4D87-BEE2-D3205F18A994}"/>
              </a:ext>
            </a:extLst>
          </p:cNvPr>
          <p:cNvSpPr/>
          <p:nvPr/>
        </p:nvSpPr>
        <p:spPr>
          <a:xfrm>
            <a:off x="583906" y="2483330"/>
            <a:ext cx="5056932" cy="1406746"/>
          </a:xfrm>
          <a:prstGeom prst="wedgeRoundRectCallout">
            <a:avLst>
              <a:gd name="adj1" fmla="val 27224"/>
              <a:gd name="adj2" fmla="val 48566"/>
              <a:gd name="adj3" fmla="val 16667"/>
            </a:avLst>
          </a:prstGeom>
          <a:solidFill>
            <a:srgbClr val="F5FCB6"/>
          </a:solidFill>
          <a:ln w="25400" cap="flat" cmpd="sng">
            <a:solidFill>
              <a:srgbClr val="F5FC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000" b="1" i="0" u="sng" strike="noStrike" cap="none" dirty="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April 16/18 IA Call @5pm.  Suzy has been thinking about coming back! Booked to restart will be in @6:30 pm today (JB)  </a:t>
            </a:r>
            <a:endParaRPr sz="2000" b="1" i="0" u="sng" strike="noStrike" cap="none" dirty="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marL="171450" marR="0" lvl="0" indent="6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400" b="1" i="0" u="sng" strike="noStrike" cap="none" dirty="0">
              <a:solidFill>
                <a:schemeClr val="lt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E55278-4E82-4E8E-877F-1201971C08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50" y="6056352"/>
            <a:ext cx="1148603" cy="540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BCD9F62-5856-40A0-8BED-964C01D219B9}"/>
              </a:ext>
            </a:extLst>
          </p:cNvPr>
          <p:cNvSpPr/>
          <p:nvPr/>
        </p:nvSpPr>
        <p:spPr>
          <a:xfrm>
            <a:off x="6760437" y="1667782"/>
            <a:ext cx="223651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/>
            <a:r>
              <a:rPr lang="en-CA" sz="3200" dirty="0">
                <a:solidFill>
                  <a:schemeClr val="bg1"/>
                </a:solidFill>
              </a:rPr>
              <a:t>Calling an </a:t>
            </a:r>
          </a:p>
          <a:p>
            <a:pPr marL="114300" lvl="0"/>
            <a:r>
              <a:rPr lang="en-CA" sz="3200" dirty="0">
                <a:solidFill>
                  <a:schemeClr val="bg1"/>
                </a:solidFill>
              </a:rPr>
              <a:t>Inactive </a:t>
            </a:r>
          </a:p>
        </p:txBody>
      </p:sp>
    </p:spTree>
    <p:extLst>
      <p:ext uri="{BB962C8B-B14F-4D97-AF65-F5344CB8AC3E}">
        <p14:creationId xmlns:p14="http://schemas.microsoft.com/office/powerpoint/2010/main" val="1371307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46420" y="0"/>
            <a:ext cx="349072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A6C3471F-209B-47B9-BE8C-124CE1297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72" y="2258589"/>
            <a:ext cx="4688077" cy="2179955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130291" y="1640755"/>
            <a:ext cx="2522980" cy="3415622"/>
          </a:xfrm>
        </p:spPr>
        <p:txBody>
          <a:bodyPr>
            <a:normAutofit/>
          </a:bodyPr>
          <a:lstStyle/>
          <a:p>
            <a:pPr marL="95250" indent="0">
              <a:buNone/>
            </a:pPr>
            <a:endParaRPr lang="en-CA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CA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 algn="ctr">
              <a:buNone/>
            </a:pPr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</a:t>
            </a:r>
          </a:p>
          <a:p>
            <a:pPr marL="95250" indent="0" algn="ctr">
              <a:buNone/>
            </a:pPr>
            <a:r>
              <a:rPr lang="en-C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</a:t>
            </a:r>
          </a:p>
          <a:p>
            <a:pPr marL="95250" indent="0">
              <a:buNone/>
            </a:pPr>
            <a:r>
              <a:rPr lang="en-CA" sz="1700" dirty="0">
                <a:solidFill>
                  <a:schemeClr val="bg1"/>
                </a:solidFill>
                <a:latin typeface="+mj-lt"/>
              </a:rPr>
              <a:t> </a:t>
            </a:r>
            <a:endParaRPr lang="en-CA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457200">
              <a:buAutoNum type="arabicPeriod"/>
            </a:pPr>
            <a:endParaRPr lang="en-CA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0">
              <a:buNone/>
            </a:pPr>
            <a:endParaRPr lang="en-US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24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263</Words>
  <Application>Microsoft Office PowerPoint</Application>
  <PresentationFormat>On-screen Show (4:3)</PresentationFormat>
  <Paragraphs>50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Architects Daughter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Wreaks</dc:creator>
  <cp:lastModifiedBy>Nicole Wreaks</cp:lastModifiedBy>
  <cp:revision>11</cp:revision>
  <dcterms:created xsi:type="dcterms:W3CDTF">2018-08-31T19:00:08Z</dcterms:created>
  <dcterms:modified xsi:type="dcterms:W3CDTF">2018-09-03T16:41:06Z</dcterms:modified>
</cp:coreProperties>
</file>