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8"/>
  </p:notesMasterIdLst>
  <p:sldIdLst>
    <p:sldId id="467" r:id="rId2"/>
    <p:sldId id="479" r:id="rId3"/>
    <p:sldId id="480" r:id="rId4"/>
    <p:sldId id="482" r:id="rId5"/>
    <p:sldId id="481" r:id="rId6"/>
    <p:sldId id="458" r:id="rId7"/>
  </p:sldIdLst>
  <p:sldSz cx="9144000" cy="6858000" type="screen4x3"/>
  <p:notesSz cx="6797675" cy="9926638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521415D9-36F7-43E2-AB2F-B90AF26B5E84}">
      <p14:sectionLst xmlns:p14="http://schemas.microsoft.com/office/powerpoint/2010/main">
        <p14:section name="Default Section" id="{907C8D10-7084-4583-BD99-CEBE5B640786}">
          <p14:sldIdLst>
            <p14:sldId id="467"/>
            <p14:sldId id="479"/>
            <p14:sldId id="480"/>
            <p14:sldId id="482"/>
            <p14:sldId id="481"/>
            <p14:sldId id="458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5E11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045" autoAdjust="0"/>
    <p:restoredTop sz="85451" autoAdjust="0"/>
  </p:normalViewPr>
  <p:slideViewPr>
    <p:cSldViewPr snapToGrid="0">
      <p:cViewPr varScale="1">
        <p:scale>
          <a:sx n="62" d="100"/>
          <a:sy n="62" d="100"/>
        </p:scale>
        <p:origin x="792" y="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45659" cy="496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4" name="Shape 4"/>
          <p:cNvSpPr txBox="1">
            <a:spLocks noGrp="1"/>
          </p:cNvSpPr>
          <p:nvPr>
            <p:ph type="dt" idx="10"/>
          </p:nvPr>
        </p:nvSpPr>
        <p:spPr>
          <a:xfrm>
            <a:off x="3850443" y="0"/>
            <a:ext cx="2945659" cy="496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5" name="Shape 5"/>
          <p:cNvSpPr>
            <a:spLocks noGrp="1" noRot="1" noChangeAspect="1"/>
          </p:cNvSpPr>
          <p:nvPr>
            <p:ph type="sldImg" idx="3"/>
          </p:nvPr>
        </p:nvSpPr>
        <p:spPr>
          <a:xfrm>
            <a:off x="917575" y="744538"/>
            <a:ext cx="4962525" cy="3722687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Shape 6"/>
          <p:cNvSpPr txBox="1">
            <a:spLocks noGrp="1"/>
          </p:cNvSpPr>
          <p:nvPr>
            <p:ph type="body" idx="1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ftr" idx="11"/>
          </p:nvPr>
        </p:nvSpPr>
        <p:spPr>
          <a:xfrm>
            <a:off x="0" y="9428583"/>
            <a:ext cx="2945659" cy="496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8" name="Shape 8"/>
          <p:cNvSpPr txBox="1">
            <a:spLocks noGrp="1"/>
          </p:cNvSpPr>
          <p:nvPr>
            <p:ph type="sldNum" idx="12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CA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Shape 74"/>
          <p:cNvSpPr txBox="1">
            <a:spLocks noGrp="1"/>
          </p:cNvSpPr>
          <p:nvPr>
            <p:ph type="body" idx="1"/>
          </p:nvPr>
        </p:nvSpPr>
        <p:spPr>
          <a:xfrm>
            <a:off x="710248" y="4459526"/>
            <a:ext cx="5681980" cy="42248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75" name="Shape 75"/>
          <p:cNvSpPr>
            <a:spLocks noGrp="1" noRot="1" noChangeAspect="1"/>
          </p:cNvSpPr>
          <p:nvPr>
            <p:ph type="sldImg" idx="2"/>
          </p:nvPr>
        </p:nvSpPr>
        <p:spPr>
          <a:xfrm>
            <a:off x="1204913" y="704850"/>
            <a:ext cx="4692650" cy="351948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14041530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CA" sz="1200" b="0" i="0" u="none" strike="noStrike" cap="none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</a:t>
            </a:fld>
            <a:endParaRPr lang="en-CA" sz="12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04908096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CA" sz="1200" b="0" i="0" u="none" strike="noStrike" cap="none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</a:t>
            </a:fld>
            <a:endParaRPr lang="en-CA" sz="12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09809101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CA" sz="1200" b="0" i="0" u="none" strike="noStrike" cap="none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4</a:t>
            </a:fld>
            <a:endParaRPr lang="en-CA" sz="12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05324174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CA" sz="1200" b="0" i="0" u="none" strike="noStrike" cap="none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5</a:t>
            </a:fld>
            <a:endParaRPr lang="en-CA" sz="12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7416736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CA" sz="1200" b="0" i="0" u="none" strike="noStrike" cap="none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6</a:t>
            </a:fld>
            <a:endParaRPr lang="en-CA" sz="12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7034144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hape 21"/>
          <p:cNvSpPr txBox="1"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  <a:defRPr sz="3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22" name="Shape 22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3619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  <a:defRPr sz="2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238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3" name="Shape 23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24" name="Shape 24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25" name="Shape 25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CA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Shape 38"/>
          <p:cNvSpPr txBox="1"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/>
          <a:lstStyle>
            <a:lvl1pPr marR="0"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Calibri"/>
              <a:buNone/>
              <a:defRPr sz="4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39" name="Shape 39"/>
          <p:cNvSpPr txBox="1"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ctr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ctr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ctr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ctr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ctr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ctr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ctr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ctr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ctr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0" name="Shape 40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9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41" name="Shape 41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9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42" name="Shape 42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9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9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9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9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9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9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9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9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9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CA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Shape 44"/>
          <p:cNvSpPr txBox="1"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/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Calibri"/>
              <a:buNone/>
              <a:defRPr sz="4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45" name="Shape 45"/>
          <p:cNvSpPr txBox="1"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22860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500"/>
              <a:buFont typeface="Arial"/>
              <a:buNone/>
              <a:defRPr sz="15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350"/>
              <a:buFont typeface="Arial"/>
              <a:buNone/>
              <a:defRPr sz="135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6" name="Shape 46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9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47" name="Shape 47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9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48" name="Shape 48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9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9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9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9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9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9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9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9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9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CA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Shape 50"/>
          <p:cNvSpPr txBox="1"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  <a:defRPr sz="3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51" name="Shape 51"/>
          <p:cNvSpPr txBox="1"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/>
          <a:lstStyle>
            <a:lvl1pPr marL="457200" marR="0" lvl="0" indent="-22860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5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None/>
              <a:defRPr sz="135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2" name="Shape 52"/>
          <p:cNvSpPr txBox="1">
            <a:spLocks noGrp="1"/>
          </p:cNvSpPr>
          <p:nvPr>
            <p:ph type="body" idx="2"/>
          </p:nvPr>
        </p:nvSpPr>
        <p:spPr>
          <a:xfrm>
            <a:off x="629842" y="2505075"/>
            <a:ext cx="3868340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3619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  <a:defRPr sz="2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238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3" name="Shape 53"/>
          <p:cNvSpPr txBox="1">
            <a:spLocks noGrp="1"/>
          </p:cNvSpPr>
          <p:nvPr>
            <p:ph type="body" idx="3"/>
          </p:nvPr>
        </p:nvSpPr>
        <p:spPr>
          <a:xfrm>
            <a:off x="4629150" y="1681163"/>
            <a:ext cx="3887391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/>
          <a:lstStyle>
            <a:lvl1pPr marL="457200" marR="0" lvl="0" indent="-22860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5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None/>
              <a:defRPr sz="135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4" name="Shape 54"/>
          <p:cNvSpPr txBox="1">
            <a:spLocks noGrp="1"/>
          </p:cNvSpPr>
          <p:nvPr>
            <p:ph type="body" idx="4"/>
          </p:nvPr>
        </p:nvSpPr>
        <p:spPr>
          <a:xfrm>
            <a:off x="4629150" y="2505075"/>
            <a:ext cx="3887391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3619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  <a:defRPr sz="2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238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5" name="Shape 55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9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56" name="Shape 56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9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57" name="Shape 57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9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9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9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9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9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9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9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9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9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CA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Shape 59"/>
          <p:cNvSpPr txBox="1"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/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60" name="Shape 60"/>
          <p:cNvSpPr txBox="1">
            <a:spLocks noGrp="1"/>
          </p:cNvSpPr>
          <p:nvPr>
            <p:ph type="body" idx="1"/>
          </p:nvPr>
        </p:nvSpPr>
        <p:spPr>
          <a:xfrm>
            <a:off x="3887391" y="987426"/>
            <a:ext cx="462915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38100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619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  <a:defRPr sz="2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238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238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238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238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238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238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1" name="Shape 61"/>
          <p:cNvSpPr txBox="1">
            <a:spLocks noGrp="1"/>
          </p:cNvSpPr>
          <p:nvPr>
            <p:ph type="body" idx="2"/>
          </p:nvPr>
        </p:nvSpPr>
        <p:spPr>
          <a:xfrm>
            <a:off x="629841" y="2057400"/>
            <a:ext cx="2949178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22860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050"/>
              <a:buFont typeface="Arial"/>
              <a:buNone/>
              <a:defRPr sz="10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Font typeface="Arial"/>
              <a:buNone/>
              <a:defRPr sz="7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Font typeface="Arial"/>
              <a:buNone/>
              <a:defRPr sz="7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Font typeface="Arial"/>
              <a:buNone/>
              <a:defRPr sz="7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Font typeface="Arial"/>
              <a:buNone/>
              <a:defRPr sz="7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Font typeface="Arial"/>
              <a:buNone/>
              <a:defRPr sz="7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Font typeface="Arial"/>
              <a:buNone/>
              <a:defRPr sz="7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2" name="Shape 62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9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63" name="Shape 63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9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64" name="Shape 64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9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9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9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9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9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9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9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9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9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CA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Shape 66"/>
          <p:cNvSpPr txBox="1"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/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67" name="Shape 67"/>
          <p:cNvSpPr>
            <a:spLocks noGrp="1"/>
          </p:cNvSpPr>
          <p:nvPr>
            <p:ph type="pic" idx="2"/>
          </p:nvPr>
        </p:nvSpPr>
        <p:spPr>
          <a:xfrm>
            <a:off x="3887391" y="987426"/>
            <a:ext cx="462915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None/>
              <a:defRPr sz="2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68" name="Shape 68"/>
          <p:cNvSpPr txBox="1">
            <a:spLocks noGrp="1"/>
          </p:cNvSpPr>
          <p:nvPr>
            <p:ph type="body" idx="1"/>
          </p:nvPr>
        </p:nvSpPr>
        <p:spPr>
          <a:xfrm>
            <a:off x="629841" y="2057400"/>
            <a:ext cx="2949178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22860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050"/>
              <a:buFont typeface="Arial"/>
              <a:buNone/>
              <a:defRPr sz="10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Font typeface="Arial"/>
              <a:buNone/>
              <a:defRPr sz="7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Font typeface="Arial"/>
              <a:buNone/>
              <a:defRPr sz="7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Font typeface="Arial"/>
              <a:buNone/>
              <a:defRPr sz="7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Font typeface="Arial"/>
              <a:buNone/>
              <a:defRPr sz="7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Font typeface="Arial"/>
              <a:buNone/>
              <a:defRPr sz="7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Font typeface="Arial"/>
              <a:buNone/>
              <a:defRPr sz="7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9" name="Shape 69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9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70" name="Shape 70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9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71" name="Shape 71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9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9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9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9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9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9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9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9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9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CA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Shape 73"/>
          <p:cNvSpPr txBox="1"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  <a:defRPr sz="3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4" name="Shape 74"/>
          <p:cNvSpPr txBox="1">
            <a:spLocks noGrp="1"/>
          </p:cNvSpPr>
          <p:nvPr>
            <p:ph type="body" idx="1"/>
          </p:nvPr>
        </p:nvSpPr>
        <p:spPr>
          <a:xfrm rot="5400000">
            <a:off x="2396331" y="57944"/>
            <a:ext cx="4351338" cy="7886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3619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  <a:defRPr sz="2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238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5" name="Shape 75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9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76" name="Shape 76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9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77" name="Shape 77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9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9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9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9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9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9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9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9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9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CA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Shape 79"/>
          <p:cNvSpPr txBox="1">
            <a:spLocks noGrp="1"/>
          </p:cNvSpPr>
          <p:nvPr>
            <p:ph type="title"/>
          </p:nvPr>
        </p:nvSpPr>
        <p:spPr>
          <a:xfrm rot="5400000">
            <a:off x="4623593" y="2285206"/>
            <a:ext cx="5811838" cy="19716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  <a:defRPr sz="3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80" name="Shape 80"/>
          <p:cNvSpPr txBox="1">
            <a:spLocks noGrp="1"/>
          </p:cNvSpPr>
          <p:nvPr>
            <p:ph type="body" idx="1"/>
          </p:nvPr>
        </p:nvSpPr>
        <p:spPr>
          <a:xfrm rot="5400000">
            <a:off x="623093" y="370681"/>
            <a:ext cx="5811838" cy="5800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3619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  <a:defRPr sz="2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238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1" name="Shape 81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9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82" name="Shape 82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9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83" name="Shape 83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9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9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9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9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9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9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9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9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9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CA"/>
              <a:t>‹#›</a:t>
            </a:fld>
            <a:endParaRPr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 txBox="1"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  <a:defRPr sz="3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Shape 11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3619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  <a:defRPr sz="2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238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Shape 12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13" name="Shape 13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14" name="Shape 14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CA"/>
              <a:t>‹#›</a:t>
            </a:fld>
            <a:endParaRPr dirty="0"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sv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Rectangle 82">
            <a:extLst>
              <a:ext uri="{FF2B5EF4-FFF2-40B4-BE49-F238E27FC236}">
                <a16:creationId xmlns:a16="http://schemas.microsoft.com/office/drawing/2014/main" id="{1045B59B-615E-4718-A150-42DE5D03E1C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5" name="Rectangle 84">
            <a:extLst>
              <a:ext uri="{FF2B5EF4-FFF2-40B4-BE49-F238E27FC236}">
                <a16:creationId xmlns:a16="http://schemas.microsoft.com/office/drawing/2014/main" id="{D6CF29CD-38B8-4924-BA11-6D60517487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4242816"/>
            <a:ext cx="9144000" cy="2615184"/>
          </a:xfrm>
          <a:prstGeom prst="rect">
            <a:avLst/>
          </a:prstGeom>
          <a:solidFill>
            <a:srgbClr val="4040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" name="Shape 78"/>
          <p:cNvSpPr txBox="1">
            <a:spLocks noGrp="1"/>
          </p:cNvSpPr>
          <p:nvPr>
            <p:ph type="subTitle" idx="1"/>
          </p:nvPr>
        </p:nvSpPr>
        <p:spPr>
          <a:xfrm>
            <a:off x="1028339" y="4242816"/>
            <a:ext cx="7070105" cy="1821726"/>
          </a:xfrm>
          <a:prstGeom prst="rect">
            <a:avLst/>
          </a:prstGeom>
        </p:spPr>
        <p:txBody>
          <a:bodyPr spcFirstLastPara="1" lIns="91425" tIns="91425" rIns="91425" bIns="91425" anchorCtr="0">
            <a:normAutofit/>
          </a:bodyPr>
          <a:lstStyle/>
          <a:p>
            <a:pPr lvl="0"/>
            <a:r>
              <a:rPr lang="en-CA" sz="2800" b="1" i="0" u="none" strike="noStrike" cap="none" dirty="0">
                <a:solidFill>
                  <a:srgbClr val="E7E6E6"/>
                </a:solidFill>
                <a:latin typeface="Arial"/>
                <a:ea typeface="Arial"/>
                <a:cs typeface="Arial"/>
                <a:sym typeface="Arial"/>
              </a:rPr>
              <a:t>Client Care Calls</a:t>
            </a:r>
          </a:p>
          <a:p>
            <a:pPr lvl="0"/>
            <a:r>
              <a:rPr lang="en-CA" sz="2800" b="1" i="0" u="none" strike="noStrike" cap="none" dirty="0">
                <a:solidFill>
                  <a:srgbClr val="E7E6E6"/>
                </a:solidFill>
                <a:latin typeface="Arial"/>
                <a:ea typeface="Arial"/>
                <a:cs typeface="Arial"/>
                <a:sym typeface="Arial"/>
              </a:rPr>
              <a:t>Studio Basics</a:t>
            </a:r>
            <a:endParaRPr lang="en-CA" sz="2800" b="0" i="0" u="none" strike="noStrike" cap="none" dirty="0">
              <a:solidFill>
                <a:srgbClr val="E7E6E6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5" name="Picture 4" descr="A picture containing clipart&#10;&#10;Description generated with very high confidence">
            <a:extLst>
              <a:ext uri="{FF2B5EF4-FFF2-40B4-BE49-F238E27FC236}">
                <a16:creationId xmlns:a16="http://schemas.microsoft.com/office/drawing/2014/main" id="{1221AB92-28D6-449D-A9E4-217D4D3D0F9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53331" y="643464"/>
            <a:ext cx="7045113" cy="32759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97035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id="{F5493CFF-E43B-4B10-ACE1-C8A1246629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097404" y="0"/>
            <a:ext cx="3046596" cy="685800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33A95EA-E25B-41BB-84B4-327F0714392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32075" y="1324089"/>
            <a:ext cx="5533785" cy="4209822"/>
          </a:xfrm>
        </p:spPr>
        <p:txBody>
          <a:bodyPr/>
          <a:lstStyle/>
          <a:p>
            <a:pPr marL="0" lvl="0" indent="0">
              <a:spcBef>
                <a:spcPts val="0"/>
              </a:spcBef>
              <a:buSzPts val="2800"/>
              <a:buNone/>
            </a:pPr>
            <a:r>
              <a:rPr lang="en-CA" sz="2000" dirty="0">
                <a:latin typeface="Arial"/>
                <a:ea typeface="Arial"/>
                <a:cs typeface="Arial"/>
                <a:sym typeface="Arial"/>
              </a:rPr>
              <a:t>Client</a:t>
            </a:r>
            <a:r>
              <a:rPr lang="en-CA" sz="2400" dirty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CA" sz="2000" dirty="0">
                <a:latin typeface="Arial"/>
                <a:ea typeface="Arial"/>
                <a:cs typeface="Arial"/>
                <a:sym typeface="Arial"/>
              </a:rPr>
              <a:t>Care Calls refer to the calls made to active clients who have missed a studio visit.</a:t>
            </a:r>
            <a:endParaRPr lang="en-CA" sz="2000" dirty="0"/>
          </a:p>
          <a:p>
            <a:pPr marL="0" lvl="0" indent="0">
              <a:spcBef>
                <a:spcPts val="0"/>
              </a:spcBef>
              <a:buSzPts val="2800"/>
              <a:buNone/>
            </a:pPr>
            <a:endParaRPr lang="en-CA" sz="2000" dirty="0">
              <a:latin typeface="Arial"/>
              <a:ea typeface="Arial"/>
              <a:cs typeface="Arial"/>
              <a:sym typeface="Arial"/>
            </a:endParaRPr>
          </a:p>
          <a:p>
            <a:pPr marL="0" lvl="0" indent="0">
              <a:spcBef>
                <a:spcPts val="0"/>
              </a:spcBef>
              <a:buSzPts val="2800"/>
              <a:buNone/>
            </a:pPr>
            <a:endParaRPr lang="en-CA" sz="2000" dirty="0">
              <a:latin typeface="Arial"/>
              <a:ea typeface="Arial"/>
              <a:cs typeface="Arial"/>
              <a:sym typeface="Arial"/>
            </a:endParaRPr>
          </a:p>
          <a:p>
            <a:pPr marL="0" lvl="0" indent="0">
              <a:spcBef>
                <a:spcPts val="0"/>
              </a:spcBef>
              <a:buSzPts val="2800"/>
              <a:buNone/>
            </a:pPr>
            <a:r>
              <a:rPr lang="en-CA" sz="2000" dirty="0">
                <a:latin typeface="Arial"/>
                <a:ea typeface="Arial"/>
                <a:cs typeface="Arial"/>
                <a:sym typeface="Arial"/>
              </a:rPr>
              <a:t>Daily Care Calls provide early detection if a client is losing motivation. </a:t>
            </a:r>
          </a:p>
          <a:p>
            <a:pPr marL="0" lvl="0" indent="0">
              <a:spcBef>
                <a:spcPts val="0"/>
              </a:spcBef>
              <a:buSzPts val="2800"/>
              <a:buNone/>
            </a:pPr>
            <a:endParaRPr lang="en-CA" sz="2000" dirty="0">
              <a:latin typeface="Arial"/>
              <a:ea typeface="Arial"/>
              <a:cs typeface="Arial"/>
              <a:sym typeface="Arial"/>
            </a:endParaRPr>
          </a:p>
          <a:p>
            <a:pPr marL="0" lvl="0" indent="0">
              <a:spcBef>
                <a:spcPts val="0"/>
              </a:spcBef>
              <a:buSzPts val="2800"/>
              <a:buNone/>
            </a:pPr>
            <a:endParaRPr lang="en-CA" sz="2000" dirty="0">
              <a:latin typeface="Arial"/>
              <a:ea typeface="Arial"/>
              <a:cs typeface="Arial"/>
              <a:sym typeface="Arial"/>
            </a:endParaRPr>
          </a:p>
          <a:p>
            <a:pPr marL="0" lvl="0" indent="0">
              <a:spcBef>
                <a:spcPts val="0"/>
              </a:spcBef>
              <a:buSzPts val="2800"/>
              <a:buNone/>
            </a:pPr>
            <a:r>
              <a:rPr lang="en-CA" sz="2000" dirty="0">
                <a:latin typeface="Arial"/>
                <a:ea typeface="Arial"/>
                <a:cs typeface="Arial"/>
                <a:sym typeface="Arial"/>
              </a:rPr>
              <a:t>Care Calls are made by all studio staff members. </a:t>
            </a:r>
          </a:p>
          <a:p>
            <a:endParaRPr lang="en-CA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6EB60EDE-CA7F-439B-B343-9C96E3DB85C5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11000" t="21034" b="10233"/>
          <a:stretch/>
        </p:blipFill>
        <p:spPr>
          <a:xfrm>
            <a:off x="6629479" y="2529000"/>
            <a:ext cx="1982446" cy="1800000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BCD249F6-435B-4919-84C4-2A42D1C2F02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57387" y="6092335"/>
            <a:ext cx="1148603" cy="540000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E1EA8215-33A3-4537-93C5-1250EC6C6997}"/>
              </a:ext>
            </a:extLst>
          </p:cNvPr>
          <p:cNvSpPr/>
          <p:nvPr/>
        </p:nvSpPr>
        <p:spPr>
          <a:xfrm>
            <a:off x="6128947" y="2005780"/>
            <a:ext cx="298350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buSzPts val="2800"/>
            </a:pPr>
            <a:r>
              <a:rPr lang="en-CA" sz="2800" dirty="0">
                <a:solidFill>
                  <a:schemeClr val="bg1"/>
                </a:solidFill>
              </a:rPr>
              <a:t>Client Care Calls </a:t>
            </a:r>
          </a:p>
        </p:txBody>
      </p:sp>
    </p:spTree>
    <p:extLst>
      <p:ext uri="{BB962C8B-B14F-4D97-AF65-F5344CB8AC3E}">
        <p14:creationId xmlns:p14="http://schemas.microsoft.com/office/powerpoint/2010/main" val="18651322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id="{F5493CFF-E43B-4B10-ACE1-C8A1246629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097404" y="0"/>
            <a:ext cx="3046596" cy="685800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33A95EA-E25B-41BB-84B4-327F0714392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85987" y="1452966"/>
            <a:ext cx="5590982" cy="3952068"/>
          </a:xfrm>
        </p:spPr>
        <p:txBody>
          <a:bodyPr/>
          <a:lstStyle/>
          <a:p>
            <a:pPr marL="0" lvl="0" indent="0">
              <a:buSzPts val="2800"/>
              <a:buNone/>
            </a:pPr>
            <a:r>
              <a:rPr lang="en-CA" sz="2000" dirty="0">
                <a:latin typeface="Arial"/>
                <a:ea typeface="Arial"/>
                <a:cs typeface="Arial"/>
                <a:sym typeface="Arial"/>
              </a:rPr>
              <a:t>To ensure your clients visit the studio as outlined in their Service Agreement, staff must pull all files of expected clients daily.</a:t>
            </a:r>
            <a:endParaRPr lang="en-CA" sz="2000" dirty="0"/>
          </a:p>
          <a:p>
            <a:pPr marL="0" lvl="0" indent="0">
              <a:buSzPts val="2800"/>
              <a:buNone/>
            </a:pPr>
            <a:endParaRPr lang="en-CA" sz="2000" dirty="0">
              <a:latin typeface="Arial"/>
              <a:ea typeface="Arial"/>
              <a:cs typeface="Arial"/>
              <a:sym typeface="Arial"/>
            </a:endParaRPr>
          </a:p>
          <a:p>
            <a:pPr marL="0" indent="0">
              <a:spcBef>
                <a:spcPts val="0"/>
              </a:spcBef>
              <a:buSzPts val="2800"/>
              <a:buNone/>
            </a:pPr>
            <a:endParaRPr lang="en-CA" sz="2000" b="1" dirty="0">
              <a:latin typeface="Arial"/>
              <a:ea typeface="Arial"/>
              <a:cs typeface="Arial"/>
              <a:sym typeface="Arial"/>
            </a:endParaRPr>
          </a:p>
          <a:p>
            <a:pPr indent="-457200">
              <a:spcBef>
                <a:spcPts val="0"/>
              </a:spcBef>
              <a:buSzPct val="100000"/>
              <a:buFont typeface="+mj-lt"/>
              <a:buAutoNum type="arabicPeriod"/>
            </a:pPr>
            <a:r>
              <a:rPr lang="en-CA" sz="2000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To successfully re-motivate the client and get them into the studio. </a:t>
            </a:r>
            <a:endParaRPr lang="en-CA" sz="2000" dirty="0">
              <a:solidFill>
                <a:schemeClr val="tx1"/>
              </a:solidFill>
            </a:endParaRPr>
          </a:p>
          <a:p>
            <a:pPr indent="-457200">
              <a:spcBef>
                <a:spcPts val="0"/>
              </a:spcBef>
              <a:buSzPct val="100000"/>
              <a:buFont typeface="+mj-lt"/>
              <a:buAutoNum type="arabicPeriod"/>
            </a:pPr>
            <a:endParaRPr lang="en-CA" sz="2000" dirty="0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457200">
              <a:spcBef>
                <a:spcPts val="0"/>
              </a:spcBef>
              <a:buSzPct val="100000"/>
              <a:buFont typeface="+mj-lt"/>
              <a:buAutoNum type="arabicPeriod"/>
            </a:pPr>
            <a:r>
              <a:rPr lang="en-CA" sz="2000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To get the client in before the end of the day or the next day at the latest.</a:t>
            </a:r>
            <a:endParaRPr lang="en-CA" sz="2000" dirty="0">
              <a:solidFill>
                <a:schemeClr val="tx1"/>
              </a:solidFill>
            </a:endParaRPr>
          </a:p>
          <a:p>
            <a:pPr marL="95250" lvl="0" indent="0">
              <a:buNone/>
            </a:pPr>
            <a:endParaRPr lang="en-CA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803DE278-EC4B-4DD5-BEDA-AE3F0D510500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11000" t="21034" b="10233"/>
          <a:stretch/>
        </p:blipFill>
        <p:spPr>
          <a:xfrm>
            <a:off x="6629478" y="2529000"/>
            <a:ext cx="1982446" cy="180000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3BBB2F22-9768-4E1E-8817-5F8D07308AE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57387" y="6092335"/>
            <a:ext cx="1148603" cy="540000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61D10B7D-F0BA-4237-AF60-287E87520683}"/>
              </a:ext>
            </a:extLst>
          </p:cNvPr>
          <p:cNvSpPr/>
          <p:nvPr/>
        </p:nvSpPr>
        <p:spPr>
          <a:xfrm>
            <a:off x="6609045" y="2005780"/>
            <a:ext cx="202331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171450" lvl="0" indent="6350" algn="ctr">
              <a:buSzPts val="2800"/>
              <a:buNone/>
            </a:pPr>
            <a:r>
              <a:rPr lang="en-CA" sz="2800" dirty="0">
                <a:solidFill>
                  <a:schemeClr val="bg1"/>
                </a:solidFill>
              </a:rPr>
              <a:t>Call Goals</a:t>
            </a:r>
          </a:p>
        </p:txBody>
      </p:sp>
    </p:spTree>
    <p:extLst>
      <p:ext uri="{BB962C8B-B14F-4D97-AF65-F5344CB8AC3E}">
        <p14:creationId xmlns:p14="http://schemas.microsoft.com/office/powerpoint/2010/main" val="13713079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id="{F5493CFF-E43B-4B10-ACE1-C8A1246629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097404" y="0"/>
            <a:ext cx="3046596" cy="685800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33A95EA-E25B-41BB-84B4-327F0714392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85986" y="542441"/>
            <a:ext cx="5570946" cy="5062228"/>
          </a:xfrm>
        </p:spPr>
        <p:txBody>
          <a:bodyPr/>
          <a:lstStyle/>
          <a:p>
            <a:pPr marL="171450" lvl="0" indent="6350">
              <a:buSzPts val="2800"/>
              <a:buNone/>
            </a:pPr>
            <a:r>
              <a:rPr lang="en-CA" sz="2000" dirty="0">
                <a:latin typeface="Arial"/>
                <a:ea typeface="Arial"/>
                <a:cs typeface="Arial"/>
                <a:sym typeface="Arial"/>
              </a:rPr>
              <a:t>Client Care Calls are done three times daily.</a:t>
            </a:r>
          </a:p>
          <a:p>
            <a:pPr marL="171450" lvl="0" indent="6350">
              <a:buSzPts val="2800"/>
              <a:buNone/>
            </a:pPr>
            <a:endParaRPr lang="en-CA" sz="2000" dirty="0">
              <a:latin typeface="Arial"/>
              <a:ea typeface="Arial"/>
              <a:cs typeface="Arial"/>
              <a:sym typeface="Arial"/>
            </a:endParaRPr>
          </a:p>
          <a:p>
            <a:pPr marL="628650" indent="-457200" algn="ctr">
              <a:buSzPct val="100000"/>
              <a:buFont typeface="+mj-lt"/>
              <a:buAutoNum type="arabicPeriod"/>
            </a:pPr>
            <a:r>
              <a:rPr lang="en-CA" sz="2000" dirty="0">
                <a:latin typeface="Arial"/>
                <a:ea typeface="Arial"/>
                <a:cs typeface="Arial"/>
                <a:sym typeface="Arial"/>
              </a:rPr>
              <a:t>Morning</a:t>
            </a:r>
          </a:p>
          <a:p>
            <a:pPr marL="628650" indent="-457200" algn="ctr">
              <a:buSzPct val="100000"/>
              <a:buFont typeface="+mj-lt"/>
              <a:buAutoNum type="arabicPeriod"/>
            </a:pPr>
            <a:r>
              <a:rPr lang="en-CA" sz="2000" dirty="0">
                <a:latin typeface="Arial"/>
                <a:ea typeface="Arial"/>
                <a:cs typeface="Arial"/>
                <a:sym typeface="Arial"/>
              </a:rPr>
              <a:t>Afternoon</a:t>
            </a:r>
          </a:p>
          <a:p>
            <a:pPr marL="628650" indent="-457200" algn="ctr">
              <a:buSzPct val="100000"/>
              <a:buFont typeface="+mj-lt"/>
              <a:buAutoNum type="arabicPeriod"/>
            </a:pPr>
            <a:r>
              <a:rPr lang="en-CA" sz="2000" dirty="0">
                <a:latin typeface="Arial"/>
                <a:ea typeface="Arial"/>
                <a:cs typeface="Arial"/>
                <a:sym typeface="Arial"/>
              </a:rPr>
              <a:t>Eventing</a:t>
            </a:r>
          </a:p>
          <a:p>
            <a:pPr marL="1085850" lvl="1" indent="-457200">
              <a:buSzPct val="100000"/>
              <a:buFont typeface="+mj-lt"/>
              <a:buAutoNum type="arabicPeriod"/>
            </a:pPr>
            <a:endParaRPr lang="en-CA" sz="2000" dirty="0">
              <a:latin typeface="Arial"/>
              <a:ea typeface="Arial"/>
              <a:cs typeface="Arial"/>
              <a:sym typeface="Arial"/>
            </a:endParaRPr>
          </a:p>
          <a:p>
            <a:pPr marL="171450" lvl="0" indent="6350">
              <a:buSzPts val="2800"/>
              <a:buNone/>
            </a:pPr>
            <a:r>
              <a:rPr lang="en-CA" sz="2000" dirty="0">
                <a:latin typeface="Arial"/>
                <a:ea typeface="Arial"/>
                <a:cs typeface="Arial"/>
                <a:sym typeface="Arial"/>
              </a:rPr>
              <a:t>Toward the end of the day clients who have not come in as expected are included with the evening calls. Keep trying care calls until the client is reached. </a:t>
            </a:r>
          </a:p>
          <a:p>
            <a:pPr marL="171450" lvl="0" indent="6350" algn="r">
              <a:buSzPts val="2800"/>
              <a:buNone/>
            </a:pPr>
            <a:endParaRPr lang="en-CA" sz="2000" dirty="0">
              <a:latin typeface="Arial"/>
              <a:ea typeface="Arial"/>
              <a:cs typeface="Arial"/>
              <a:sym typeface="Arial"/>
            </a:endParaRPr>
          </a:p>
          <a:p>
            <a:pPr marL="171450" lvl="0" indent="6350" algn="r">
              <a:buSzPts val="2800"/>
              <a:buNone/>
            </a:pPr>
            <a:r>
              <a:rPr lang="en-CA" sz="2000" dirty="0">
                <a:latin typeface="Arial"/>
                <a:ea typeface="Arial"/>
                <a:cs typeface="Arial"/>
                <a:sym typeface="Arial"/>
              </a:rPr>
              <a:t>Document each call in the client file. </a:t>
            </a:r>
            <a:endParaRPr lang="en-CA" sz="2000" dirty="0"/>
          </a:p>
          <a:p>
            <a:endParaRPr lang="en-CA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E394B4FE-AF46-49CF-AB53-31A1F893EC8E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11000" t="21034" b="10233"/>
          <a:stretch/>
        </p:blipFill>
        <p:spPr>
          <a:xfrm>
            <a:off x="6629478" y="2529000"/>
            <a:ext cx="1982446" cy="1800000"/>
          </a:xfrm>
          <a:prstGeom prst="rect">
            <a:avLst/>
          </a:prstGeom>
        </p:spPr>
      </p:pic>
      <p:sp>
        <p:nvSpPr>
          <p:cNvPr id="9" name="Shape 595">
            <a:extLst>
              <a:ext uri="{FF2B5EF4-FFF2-40B4-BE49-F238E27FC236}">
                <a16:creationId xmlns:a16="http://schemas.microsoft.com/office/drawing/2014/main" id="{4D110BF3-E225-4B62-B979-F950DB4F9B14}"/>
              </a:ext>
            </a:extLst>
          </p:cNvPr>
          <p:cNvSpPr/>
          <p:nvPr/>
        </p:nvSpPr>
        <p:spPr>
          <a:xfrm>
            <a:off x="1839025" y="4896827"/>
            <a:ext cx="5781675" cy="1393345"/>
          </a:xfrm>
          <a:prstGeom prst="wedgeRoundRectCallout">
            <a:avLst>
              <a:gd name="adj1" fmla="val 27224"/>
              <a:gd name="adj2" fmla="val 48566"/>
              <a:gd name="adj3" fmla="val 16667"/>
            </a:avLst>
          </a:prstGeom>
          <a:solidFill>
            <a:srgbClr val="F5FCB6"/>
          </a:solidFill>
          <a:ln w="25400" cap="flat" cmpd="sng">
            <a:solidFill>
              <a:srgbClr val="F5FCB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171450" marR="0" lvl="0" indent="63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endParaRPr sz="2000" b="0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171450" marR="0" lvl="0" indent="63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en-US" sz="2000" b="1" i="0" u="sng" strike="noStrike" cap="none" dirty="0">
                <a:solidFill>
                  <a:schemeClr val="dk1"/>
                </a:solidFill>
                <a:latin typeface="Architects Daughter"/>
                <a:ea typeface="Architects Daughter"/>
                <a:cs typeface="Architects Daughter"/>
                <a:sym typeface="Architects Daughter"/>
              </a:rPr>
              <a:t>April 9/18 Missed visit CC@ 3:00 pm. NA (JB)   </a:t>
            </a:r>
            <a:endParaRPr sz="2000" b="1" i="0" u="sng" strike="noStrike" cap="none" dirty="0">
              <a:solidFill>
                <a:schemeClr val="dk1"/>
              </a:solidFill>
              <a:latin typeface="Architects Daughter"/>
              <a:ea typeface="Architects Daughter"/>
              <a:cs typeface="Architects Daughter"/>
              <a:sym typeface="Architects Daughter"/>
            </a:endParaRPr>
          </a:p>
          <a:p>
            <a:pPr marL="171450" marR="0" lvl="0" indent="63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endParaRPr sz="2000" b="1" i="0" u="sng" strike="noStrike" cap="none" dirty="0">
              <a:solidFill>
                <a:schemeClr val="dk1"/>
              </a:solidFill>
              <a:latin typeface="Architects Daughter"/>
              <a:ea typeface="Architects Daughter"/>
              <a:cs typeface="Architects Daughter"/>
              <a:sym typeface="Architects Daughter"/>
            </a:endParaRPr>
          </a:p>
          <a:p>
            <a:pPr marL="171450" marR="0" lvl="0" indent="63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en-US" sz="2000" b="1" i="0" u="sng" strike="noStrike" cap="none" dirty="0">
                <a:solidFill>
                  <a:schemeClr val="dk1"/>
                </a:solidFill>
                <a:latin typeface="Architects Daughter"/>
                <a:ea typeface="Architects Daughter"/>
                <a:cs typeface="Architects Daughter"/>
                <a:sym typeface="Architects Daughter"/>
              </a:rPr>
              <a:t>April 9/18 CC@ 5:00 pm.  Suzy will be in before 7 pm (JB) . </a:t>
            </a:r>
            <a:endParaRPr sz="2000" b="1" i="0" u="sng" strike="noStrike" cap="none" dirty="0">
              <a:solidFill>
                <a:schemeClr val="dk1"/>
              </a:solidFill>
              <a:latin typeface="Architects Daughter"/>
              <a:ea typeface="Architects Daughter"/>
              <a:cs typeface="Architects Daughter"/>
              <a:sym typeface="Architects Daughter"/>
            </a:endParaRPr>
          </a:p>
          <a:p>
            <a:pPr marL="171450" marR="0" lvl="0" indent="63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endParaRPr sz="2400" b="1" i="0" u="sng" strike="noStrike" cap="none" dirty="0">
              <a:solidFill>
                <a:schemeClr val="lt1"/>
              </a:solidFill>
              <a:latin typeface="Architects Daughter"/>
              <a:ea typeface="Architects Daughter"/>
              <a:cs typeface="Architects Daughter"/>
              <a:sym typeface="Architects Daughter"/>
            </a:endParaRP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595A11B2-62CA-40A6-A0A4-F456B36EF37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57387" y="6092335"/>
            <a:ext cx="1148603" cy="540000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BA1AEC65-547F-4AFE-AF02-3958E0E486E6}"/>
              </a:ext>
            </a:extLst>
          </p:cNvPr>
          <p:cNvSpPr/>
          <p:nvPr/>
        </p:nvSpPr>
        <p:spPr>
          <a:xfrm>
            <a:off x="6589008" y="2048869"/>
            <a:ext cx="2063385" cy="4801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171450" lvl="0" indent="6350">
              <a:lnSpc>
                <a:spcPct val="90000"/>
              </a:lnSpc>
              <a:spcBef>
                <a:spcPts val="750"/>
              </a:spcBef>
              <a:buSzPts val="2800"/>
            </a:pPr>
            <a:r>
              <a:rPr lang="en-CA" sz="2800" dirty="0">
                <a:solidFill>
                  <a:srgbClr val="FFFFFF"/>
                </a:solidFill>
              </a:rPr>
              <a:t>Call Times</a:t>
            </a:r>
            <a:endParaRPr lang="en-CA" sz="2800" dirty="0">
              <a:solidFill>
                <a:srgbClr val="FFFFFF"/>
              </a:solidFill>
              <a:latin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100170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id="{F5493CFF-E43B-4B10-ACE1-C8A1246629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097404" y="0"/>
            <a:ext cx="3046596" cy="685800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33A95EA-E25B-41BB-84B4-327F0714392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4276" y="1334145"/>
            <a:ext cx="5560120" cy="5062228"/>
          </a:xfrm>
        </p:spPr>
        <p:txBody>
          <a:bodyPr/>
          <a:lstStyle/>
          <a:p>
            <a:pPr marL="171450" lvl="0" indent="6350">
              <a:buSzPts val="2800"/>
              <a:buNone/>
            </a:pPr>
            <a:r>
              <a:rPr lang="en-CA" sz="2000" dirty="0">
                <a:latin typeface="Arial"/>
                <a:ea typeface="Arial"/>
                <a:cs typeface="Arial"/>
                <a:sym typeface="Arial"/>
              </a:rPr>
              <a:t>The phone is the most effective approach. Contact client establish a base and invite them into the studio. </a:t>
            </a:r>
          </a:p>
          <a:p>
            <a:pPr marL="171450" lvl="0" indent="6350">
              <a:buSzPts val="2800"/>
              <a:buNone/>
            </a:pPr>
            <a:endParaRPr lang="en-CA" sz="2000" dirty="0">
              <a:latin typeface="Arial"/>
              <a:ea typeface="Arial"/>
              <a:cs typeface="Arial"/>
              <a:sym typeface="Arial"/>
            </a:endParaRPr>
          </a:p>
          <a:p>
            <a:pPr marL="171450" lvl="0" indent="6350">
              <a:buSzPts val="2800"/>
              <a:buNone/>
            </a:pPr>
            <a:endParaRPr lang="en-CA" dirty="0"/>
          </a:p>
        </p:txBody>
      </p:sp>
      <p:sp>
        <p:nvSpPr>
          <p:cNvPr id="6" name="Shape 586">
            <a:extLst>
              <a:ext uri="{FF2B5EF4-FFF2-40B4-BE49-F238E27FC236}">
                <a16:creationId xmlns:a16="http://schemas.microsoft.com/office/drawing/2014/main" id="{097CDB52-D3BF-4FEC-9313-E27429B54B94}"/>
              </a:ext>
            </a:extLst>
          </p:cNvPr>
          <p:cNvSpPr/>
          <p:nvPr/>
        </p:nvSpPr>
        <p:spPr>
          <a:xfrm>
            <a:off x="452027" y="2529000"/>
            <a:ext cx="5501193" cy="2389710"/>
          </a:xfrm>
          <a:prstGeom prst="wedgeEllipseCallout">
            <a:avLst>
              <a:gd name="adj1" fmla="val 20454"/>
              <a:gd name="adj2" fmla="val 68482"/>
            </a:avLst>
          </a:prstGeom>
          <a:noFill/>
          <a:ln w="25400" cap="flat" cmpd="sng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171450" marR="0" lvl="0" indent="-17145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0" i="0" u="none" strike="noStrike" cap="none" dirty="0">
                <a:solidFill>
                  <a:sysClr val="windowText" lastClr="000000"/>
                </a:solidFill>
                <a:latin typeface="Arial"/>
                <a:ea typeface="Arial"/>
                <a:cs typeface="Arial"/>
                <a:sym typeface="Arial"/>
              </a:rPr>
              <a:t>“Hi, Suzy!  It’s Amy calling from EWYN®. We missed you this morning and we were concerned. Will we see you before 7 pm, or tomorrow morning?”</a:t>
            </a:r>
            <a:endParaRPr sz="2000" b="0" i="0" u="none" strike="noStrike" cap="none" dirty="0">
              <a:solidFill>
                <a:sysClr val="windowText" lastClr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760EC2FE-CD8B-443F-B454-CC9F0DEB7434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11000" t="21034" b="10233"/>
          <a:stretch/>
        </p:blipFill>
        <p:spPr>
          <a:xfrm>
            <a:off x="6629479" y="2529000"/>
            <a:ext cx="1982446" cy="180000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F82F36F5-9177-487E-AEDF-AF4FAC7A6EA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57387" y="6092335"/>
            <a:ext cx="1148603" cy="540000"/>
          </a:xfrm>
          <a:prstGeom prst="rect">
            <a:avLst/>
          </a:prstGeom>
        </p:spPr>
      </p:pic>
      <p:pic>
        <p:nvPicPr>
          <p:cNvPr id="3" name="Graphic 2" descr="Call center">
            <a:extLst>
              <a:ext uri="{FF2B5EF4-FFF2-40B4-BE49-F238E27FC236}">
                <a16:creationId xmlns:a16="http://schemas.microsoft.com/office/drawing/2014/main" id="{C4319601-F293-41EE-BDA4-EEC79FCF3703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4051298" y="5592863"/>
            <a:ext cx="1041404" cy="1041404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3EEE0656-47E7-4484-9F9C-671565633401}"/>
              </a:ext>
            </a:extLst>
          </p:cNvPr>
          <p:cNvSpPr/>
          <p:nvPr/>
        </p:nvSpPr>
        <p:spPr>
          <a:xfrm>
            <a:off x="6178640" y="2005780"/>
            <a:ext cx="288412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171450" lvl="0" indent="6350">
              <a:buSzPts val="2800"/>
              <a:buNone/>
            </a:pPr>
            <a:r>
              <a:rPr lang="en-CA" sz="2800" dirty="0">
                <a:solidFill>
                  <a:schemeClr val="bg1"/>
                </a:solidFill>
              </a:rPr>
              <a:t>Calling a Client </a:t>
            </a:r>
          </a:p>
        </p:txBody>
      </p:sp>
    </p:spTree>
    <p:extLst>
      <p:ext uri="{BB962C8B-B14F-4D97-AF65-F5344CB8AC3E}">
        <p14:creationId xmlns:p14="http://schemas.microsoft.com/office/powerpoint/2010/main" val="33655953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867D4867-5BA7-4462-B2F6-A23F4A622AA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46420" y="0"/>
            <a:ext cx="3490722" cy="685800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 descr="A picture containing clipart&#10;&#10;Description generated with very high confidence">
            <a:extLst>
              <a:ext uri="{FF2B5EF4-FFF2-40B4-BE49-F238E27FC236}">
                <a16:creationId xmlns:a16="http://schemas.microsoft.com/office/drawing/2014/main" id="{A6C3471F-209B-47B9-BE8C-124CE12970D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7172" y="2258589"/>
            <a:ext cx="4688077" cy="2179955"/>
          </a:xfrm>
          <a:prstGeom prst="rect">
            <a:avLst/>
          </a:prstGeom>
        </p:spPr>
      </p:pic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>
          <a:xfrm>
            <a:off x="6130291" y="1640755"/>
            <a:ext cx="2522980" cy="3415622"/>
          </a:xfrm>
        </p:spPr>
        <p:txBody>
          <a:bodyPr>
            <a:normAutofit/>
          </a:bodyPr>
          <a:lstStyle/>
          <a:p>
            <a:pPr marL="95250" indent="0">
              <a:buNone/>
            </a:pPr>
            <a:endParaRPr lang="en-CA" sz="17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95250" indent="0">
              <a:buNone/>
            </a:pPr>
            <a:endParaRPr lang="en-CA" sz="17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95250" indent="0" algn="ctr">
              <a:buNone/>
            </a:pPr>
            <a:r>
              <a:rPr lang="en-CA" sz="3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Module </a:t>
            </a:r>
          </a:p>
          <a:p>
            <a:pPr marL="95250" indent="0" algn="ctr">
              <a:buNone/>
            </a:pPr>
            <a:r>
              <a:rPr lang="en-CA" sz="3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Complete</a:t>
            </a:r>
          </a:p>
          <a:p>
            <a:pPr marL="95250" indent="0">
              <a:buNone/>
            </a:pPr>
            <a:r>
              <a:rPr lang="en-CA" sz="1700" dirty="0">
                <a:solidFill>
                  <a:schemeClr val="bg1"/>
                </a:solidFill>
                <a:latin typeface="+mj-lt"/>
              </a:rPr>
              <a:t> </a:t>
            </a:r>
            <a:endParaRPr lang="en-CA" sz="17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52450" indent="-457200">
              <a:buAutoNum type="arabicPeriod"/>
            </a:pPr>
            <a:endParaRPr lang="en-CA" sz="17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95250" indent="0">
              <a:buNone/>
            </a:pPr>
            <a:endParaRPr lang="en-US" sz="17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6024318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56</TotalTime>
  <Words>254</Words>
  <Application>Microsoft Office PowerPoint</Application>
  <PresentationFormat>On-screen Show (4:3)</PresentationFormat>
  <Paragraphs>44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Architects Daughter</vt:lpstr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Nicole Wreaks</dc:creator>
  <cp:lastModifiedBy>Nicole Wreaks</cp:lastModifiedBy>
  <cp:revision>10</cp:revision>
  <dcterms:created xsi:type="dcterms:W3CDTF">2018-08-31T19:00:08Z</dcterms:created>
  <dcterms:modified xsi:type="dcterms:W3CDTF">2018-09-03T14:52:57Z</dcterms:modified>
</cp:coreProperties>
</file>