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467" r:id="rId2"/>
    <p:sldId id="479" r:id="rId3"/>
    <p:sldId id="480" r:id="rId4"/>
    <p:sldId id="481" r:id="rId5"/>
    <p:sldId id="266" r:id="rId6"/>
    <p:sldId id="487" r:id="rId7"/>
    <p:sldId id="488" r:id="rId8"/>
    <p:sldId id="489" r:id="rId9"/>
    <p:sldId id="490" r:id="rId10"/>
    <p:sldId id="491" r:id="rId11"/>
    <p:sldId id="458" r:id="rId1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07C8D10-7084-4583-BD99-CEBE5B640786}">
          <p14:sldIdLst>
            <p14:sldId id="467"/>
            <p14:sldId id="479"/>
            <p14:sldId id="480"/>
            <p14:sldId id="481"/>
            <p14:sldId id="266"/>
            <p14:sldId id="487"/>
            <p14:sldId id="488"/>
            <p14:sldId id="489"/>
            <p14:sldId id="490"/>
            <p14:sldId id="491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5" autoAdjust="0"/>
    <p:restoredTop sz="85451" autoAdjust="0"/>
  </p:normalViewPr>
  <p:slideViewPr>
    <p:cSldViewPr snapToGrid="0">
      <p:cViewPr varScale="1">
        <p:scale>
          <a:sx n="62" d="100"/>
          <a:sy n="62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41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068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CA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41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CA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08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CA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09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CA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6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131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975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37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94200" rIns="94200" bIns="942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0" tIns="47075" rIns="94200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4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1028339" y="4242816"/>
            <a:ext cx="7070105" cy="1821726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lvl="0"/>
            <a:r>
              <a:rPr lang="en-CA" sz="28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Facebook Inquiries </a:t>
            </a:r>
          </a:p>
          <a:p>
            <a:pPr lvl="0"/>
            <a:r>
              <a:rPr lang="en-CA" sz="2800" b="1" i="0" u="none" strike="noStrike" cap="none" dirty="0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Course Overview </a:t>
            </a:r>
            <a:endParaRPr lang="en-CA" sz="2800" b="0" i="0" u="none" strike="noStrike" cap="none" dirty="0">
              <a:solidFill>
                <a:srgbClr val="E7E6E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221AB92-28D6-449D-A9E4-217D4D3D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31" y="643464"/>
            <a:ext cx="7045113" cy="327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9DFC34-5E44-4021-B8AE-BAC162F57B4D}"/>
              </a:ext>
            </a:extLst>
          </p:cNvPr>
          <p:cNvSpPr/>
          <p:nvPr/>
        </p:nvSpPr>
        <p:spPr>
          <a:xfrm>
            <a:off x="6261315" y="470744"/>
            <a:ext cx="2644033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CA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Managing Appointments </a:t>
            </a:r>
          </a:p>
          <a:p>
            <a:pPr lvl="0">
              <a:buClr>
                <a:schemeClr val="dk1"/>
              </a:buClr>
              <a:buSzPts val="3000"/>
            </a:pPr>
            <a:endParaRPr lang="en-CA" sz="2000" dirty="0">
              <a:solidFill>
                <a:schemeClr val="dk1"/>
              </a:solidFill>
            </a:endParaRPr>
          </a:p>
          <a:p>
            <a:pPr>
              <a:buSzPts val="3000"/>
            </a:pPr>
            <a:r>
              <a:rPr lang="en-CA" sz="2000" dirty="0">
                <a:solidFill>
                  <a:schemeClr val="bg1"/>
                </a:solidFill>
              </a:rPr>
              <a:t>All confirmed appointments </a:t>
            </a:r>
          </a:p>
          <a:p>
            <a:pPr>
              <a:buSzPts val="3000"/>
            </a:pPr>
            <a:r>
              <a:rPr lang="en-CA" sz="2000" dirty="0">
                <a:solidFill>
                  <a:schemeClr val="bg1"/>
                </a:solidFill>
              </a:rPr>
              <a:t>can be easily found under the </a:t>
            </a:r>
            <a:r>
              <a:rPr lang="en-CA" sz="2400" b="1" dirty="0">
                <a:solidFill>
                  <a:schemeClr val="bg1"/>
                </a:solidFill>
              </a:rPr>
              <a:t>Appointments</a:t>
            </a:r>
            <a:r>
              <a:rPr lang="en-CA" sz="2000" dirty="0">
                <a:solidFill>
                  <a:schemeClr val="bg1"/>
                </a:solidFill>
              </a:rPr>
              <a:t> tab at the top of your studio Facebook page. </a:t>
            </a:r>
          </a:p>
          <a:p>
            <a:pPr marL="342900" indent="-342900">
              <a:buSzPts val="3000"/>
            </a:pPr>
            <a:endParaRPr lang="en-CA" sz="2000" dirty="0">
              <a:solidFill>
                <a:schemeClr val="bg1"/>
              </a:solidFill>
            </a:endParaRPr>
          </a:p>
          <a:p>
            <a:pPr lvl="0">
              <a:buClr>
                <a:schemeClr val="dk1"/>
              </a:buClr>
              <a:buSzPts val="3000"/>
            </a:pPr>
            <a:endParaRPr lang="en-CA" sz="2000" dirty="0">
              <a:solidFill>
                <a:schemeClr val="bg1"/>
              </a:solidFill>
            </a:endParaRPr>
          </a:p>
          <a:p>
            <a:pPr lvl="0">
              <a:buClr>
                <a:schemeClr val="dk1"/>
              </a:buClr>
              <a:buSzPts val="3000"/>
            </a:pPr>
            <a:r>
              <a:rPr lang="en-CA" sz="2000" dirty="0">
                <a:solidFill>
                  <a:schemeClr val="bg1"/>
                </a:solidFill>
              </a:rPr>
              <a:t>Studio Tip: Click on the </a:t>
            </a:r>
            <a:r>
              <a:rPr lang="en-CA" sz="2400" b="1" dirty="0">
                <a:solidFill>
                  <a:schemeClr val="bg1"/>
                </a:solidFill>
              </a:rPr>
              <a:t>Appointment </a:t>
            </a:r>
          </a:p>
          <a:p>
            <a:pPr lvl="0">
              <a:buClr>
                <a:schemeClr val="dk1"/>
              </a:buClr>
              <a:buSzPts val="3000"/>
            </a:pPr>
            <a:r>
              <a:rPr lang="en-CA" sz="2400" b="1" dirty="0">
                <a:solidFill>
                  <a:schemeClr val="bg1"/>
                </a:solidFill>
              </a:rPr>
              <a:t>tab </a:t>
            </a:r>
            <a:r>
              <a:rPr lang="en-CA" sz="2000" dirty="0">
                <a:solidFill>
                  <a:schemeClr val="bg1"/>
                </a:solidFill>
              </a:rPr>
              <a:t>to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000" dirty="0">
                <a:solidFill>
                  <a:schemeClr val="bg1"/>
                </a:solidFill>
              </a:rPr>
              <a:t>create private notes for staff.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3C139-A98E-485A-97EF-4336A748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33" y="1548600"/>
            <a:ext cx="4976019" cy="1532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E23EF-65EB-4DD5-875A-102C4FF8A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42" y="3378193"/>
            <a:ext cx="2183075" cy="2312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AE0149C-4A46-490B-9152-EE16DFFE0E0E}"/>
              </a:ext>
            </a:extLst>
          </p:cNvPr>
          <p:cNvSpPr/>
          <p:nvPr/>
        </p:nvSpPr>
        <p:spPr>
          <a:xfrm>
            <a:off x="2138766" y="1531283"/>
            <a:ext cx="1231976" cy="826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ADAF5A-1B25-4406-9F4A-94F7E6E29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0ADA3-74CC-44B4-9DC1-CF0EEADCF87F}"/>
              </a:ext>
            </a:extLst>
          </p:cNvPr>
          <p:cNvSpPr txBox="1"/>
          <p:nvPr/>
        </p:nvSpPr>
        <p:spPr>
          <a:xfrm>
            <a:off x="340963" y="329601"/>
            <a:ext cx="20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Let’s Review </a:t>
            </a:r>
          </a:p>
        </p:txBody>
      </p:sp>
    </p:spTree>
    <p:extLst>
      <p:ext uri="{BB962C8B-B14F-4D97-AF65-F5344CB8AC3E}">
        <p14:creationId xmlns:p14="http://schemas.microsoft.com/office/powerpoint/2010/main" val="43486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642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6C3471F-209B-47B9-BE8C-124CE1297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" y="2258589"/>
            <a:ext cx="4688077" cy="217995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30291" y="1640755"/>
            <a:ext cx="2522980" cy="3415622"/>
          </a:xfrm>
        </p:spPr>
        <p:txBody>
          <a:bodyPr>
            <a:normAutofit/>
          </a:bodyPr>
          <a:lstStyle/>
          <a:p>
            <a:pPr marL="95250" indent="0">
              <a:buNone/>
            </a:pPr>
            <a:endParaRPr lang="en-CA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>
              <a:buNone/>
            </a:pPr>
            <a:endParaRPr lang="en-CA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 algn="ctr">
              <a:buNone/>
            </a:pPr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</a:p>
          <a:p>
            <a:pPr marL="95250" indent="0" algn="ctr">
              <a:buNone/>
            </a:pPr>
            <a:r>
              <a:rPr lang="en-C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 marL="95250" indent="0">
              <a:buNone/>
            </a:pPr>
            <a:r>
              <a:rPr lang="en-CA" sz="1700" dirty="0">
                <a:solidFill>
                  <a:schemeClr val="bg1"/>
                </a:solidFill>
                <a:latin typeface="+mj-lt"/>
              </a:rPr>
              <a:t> </a:t>
            </a:r>
            <a:endParaRPr lang="en-CA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457200">
              <a:buAutoNum type="arabicPeriod"/>
            </a:pPr>
            <a:endParaRPr lang="en-CA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0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4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3A95EA-E25B-41BB-84B4-327F071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86" y="1253331"/>
            <a:ext cx="5611417" cy="4351338"/>
          </a:xfrm>
        </p:spPr>
        <p:txBody>
          <a:bodyPr/>
          <a:lstStyle/>
          <a:p>
            <a:pPr marL="95250" lvl="0" indent="0">
              <a:buNone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Facebook Inquiries or “FI” refers to a lead generated through the studios Facebook page.</a:t>
            </a:r>
            <a:endParaRPr lang="en-CA" dirty="0"/>
          </a:p>
          <a:p>
            <a:pPr marL="95250" lvl="0" indent="0">
              <a:buNone/>
            </a:pPr>
            <a:endParaRPr lang="en-CA" sz="2000" dirty="0">
              <a:latin typeface="Arial"/>
              <a:ea typeface="Arial"/>
              <a:cs typeface="Arial"/>
              <a:sym typeface="Arial"/>
            </a:endParaRPr>
          </a:p>
          <a:p>
            <a:pPr marL="95250" lvl="0" indent="0">
              <a:buNone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A prospective client may reach out in the following ways:</a:t>
            </a:r>
            <a:endParaRPr lang="en-CA" dirty="0"/>
          </a:p>
          <a:p>
            <a:pPr marL="95250" lvl="0" indent="0">
              <a:buNone/>
            </a:pPr>
            <a:endParaRPr lang="en-CA" sz="2000" dirty="0"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A private Facebook message</a:t>
            </a:r>
            <a:endParaRPr lang="en-CA" dirty="0"/>
          </a:p>
          <a:p>
            <a:pPr lvl="1" indent="-228600">
              <a:buNone/>
            </a:pPr>
            <a:endParaRPr lang="en-CA" sz="2000" dirty="0"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Responds to a post on the studios Facebook page</a:t>
            </a:r>
            <a:endParaRPr lang="en-CA" dirty="0"/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9F743-F229-45BC-A02E-C8460BE73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87" b="22540"/>
          <a:stretch/>
        </p:blipFill>
        <p:spPr>
          <a:xfrm>
            <a:off x="6285244" y="2565000"/>
            <a:ext cx="2670915" cy="172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F36F5-9177-487E-AEDF-AF4FAC7A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8D9B94-5053-4BBC-8FAA-B22362714B80}"/>
              </a:ext>
            </a:extLst>
          </p:cNvPr>
          <p:cNvSpPr/>
          <p:nvPr/>
        </p:nvSpPr>
        <p:spPr>
          <a:xfrm>
            <a:off x="6372014" y="2041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 lv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What is a FI</a:t>
            </a:r>
          </a:p>
        </p:txBody>
      </p:sp>
    </p:spTree>
    <p:extLst>
      <p:ext uri="{BB962C8B-B14F-4D97-AF65-F5344CB8AC3E}">
        <p14:creationId xmlns:p14="http://schemas.microsoft.com/office/powerpoint/2010/main" val="186513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3A95EA-E25B-41BB-84B4-327F0714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86" y="897886"/>
            <a:ext cx="5611417" cy="5062228"/>
          </a:xfrm>
        </p:spPr>
        <p:txBody>
          <a:bodyPr/>
          <a:lstStyle/>
          <a:p>
            <a:pPr marL="1009650" lvl="2" indent="0">
              <a:buNone/>
            </a:pPr>
            <a:endParaRPr lang="en-CA" sz="2400" u="sng" dirty="0"/>
          </a:p>
          <a:p>
            <a:pPr marL="342900">
              <a:lnSpc>
                <a:spcPct val="150000"/>
              </a:lnSpc>
              <a:buSzPts val="3000"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Respond Immediately </a:t>
            </a:r>
            <a:endParaRPr lang="en-CA" sz="2000" dirty="0"/>
          </a:p>
          <a:p>
            <a:pPr marL="342900">
              <a:lnSpc>
                <a:spcPct val="150000"/>
              </a:lnSpc>
              <a:buSzPts val="3000"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Be Polite, Professional &amp; Enthusiastic</a:t>
            </a:r>
            <a:endParaRPr lang="en-CA" sz="2000" dirty="0"/>
          </a:p>
          <a:p>
            <a:pPr marL="342900">
              <a:lnSpc>
                <a:spcPct val="150000"/>
              </a:lnSpc>
              <a:buSzPts val="3000"/>
            </a:pPr>
            <a:r>
              <a:rPr lang="en-CA" sz="2000" dirty="0">
                <a:latin typeface="Arial"/>
                <a:cs typeface="Arial"/>
                <a:sym typeface="Arial"/>
              </a:rPr>
              <a:t>Be Confident! They Called For Your Help </a:t>
            </a:r>
            <a:endParaRPr lang="en-CA" sz="2000" dirty="0"/>
          </a:p>
          <a:p>
            <a:pPr marL="342900">
              <a:lnSpc>
                <a:spcPct val="150000"/>
              </a:lnSpc>
              <a:buSzPts val="3000"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Only Give “Either or Choices”</a:t>
            </a:r>
            <a:endParaRPr lang="en-CA" sz="2000" dirty="0"/>
          </a:p>
          <a:p>
            <a:pPr marL="342900">
              <a:lnSpc>
                <a:spcPct val="150000"/>
              </a:lnSpc>
              <a:buSzPts val="3000"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Get Their Phone Number</a:t>
            </a:r>
            <a:endParaRPr lang="en-CA" sz="2000" dirty="0"/>
          </a:p>
          <a:p>
            <a:pPr marL="342900">
              <a:lnSpc>
                <a:spcPct val="150000"/>
              </a:lnSpc>
              <a:buSzPts val="3000"/>
            </a:pPr>
            <a:r>
              <a:rPr lang="en-CA" sz="2000" dirty="0">
                <a:latin typeface="Arial"/>
                <a:ea typeface="Arial"/>
                <a:cs typeface="Arial"/>
                <a:sym typeface="Arial"/>
              </a:rPr>
              <a:t>Confirm the Studio Address</a:t>
            </a:r>
            <a:endParaRPr lang="en-CA" sz="2000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3AE47-6B7D-43FE-9CC3-4DC1ED866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87" b="22540"/>
          <a:stretch/>
        </p:blipFill>
        <p:spPr>
          <a:xfrm>
            <a:off x="6285244" y="2565000"/>
            <a:ext cx="2670915" cy="17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236362-1BA4-4481-B1BE-61E2323FB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7CEEAB-1077-4824-A73F-4F7F36D12C39}"/>
              </a:ext>
            </a:extLst>
          </p:cNvPr>
          <p:cNvSpPr/>
          <p:nvPr/>
        </p:nvSpPr>
        <p:spPr>
          <a:xfrm>
            <a:off x="6097404" y="2032170"/>
            <a:ext cx="3046596" cy="53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FI Booking Steps</a:t>
            </a:r>
          </a:p>
        </p:txBody>
      </p:sp>
    </p:spTree>
    <p:extLst>
      <p:ext uri="{BB962C8B-B14F-4D97-AF65-F5344CB8AC3E}">
        <p14:creationId xmlns:p14="http://schemas.microsoft.com/office/powerpoint/2010/main" val="137130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C68160-AF38-4A06-A06C-93ACC25B7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87" b="22540"/>
          <a:stretch/>
        </p:blipFill>
        <p:spPr>
          <a:xfrm>
            <a:off x="6285244" y="2565000"/>
            <a:ext cx="2670915" cy="17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71F13-577B-4C6C-B899-2833C09B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535452-713F-45E4-BB77-D0221AF5670B}"/>
              </a:ext>
            </a:extLst>
          </p:cNvPr>
          <p:cNvSpPr/>
          <p:nvPr/>
        </p:nvSpPr>
        <p:spPr>
          <a:xfrm>
            <a:off x="6798549" y="2041780"/>
            <a:ext cx="2157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 indent="0">
              <a:buNone/>
            </a:pPr>
            <a:r>
              <a:rPr lang="en-CA" sz="2800" dirty="0">
                <a:solidFill>
                  <a:schemeClr val="bg1"/>
                </a:solidFill>
              </a:rPr>
              <a:t>FI Goals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531DD-65F8-4F26-9655-7F0E7EF8A681}"/>
              </a:ext>
            </a:extLst>
          </p:cNvPr>
          <p:cNvSpPr/>
          <p:nvPr/>
        </p:nvSpPr>
        <p:spPr>
          <a:xfrm>
            <a:off x="441701" y="1795507"/>
            <a:ext cx="5655702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ts val="3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To book the appointment as soon as possible. </a:t>
            </a:r>
          </a:p>
          <a:p>
            <a:pPr marL="342900" indent="-342900">
              <a:lnSpc>
                <a:spcPct val="150000"/>
              </a:lnSpc>
              <a:buSzPts val="3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To be in control of the conversation.</a:t>
            </a:r>
          </a:p>
          <a:p>
            <a:pPr marL="342900" indent="-342900">
              <a:lnSpc>
                <a:spcPct val="150000"/>
              </a:lnSpc>
              <a:buSzPts val="3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To have consistency in all studios</a:t>
            </a:r>
          </a:p>
          <a:p>
            <a:pPr marL="342900" indent="-342900">
              <a:lnSpc>
                <a:spcPct val="150000"/>
              </a:lnSpc>
              <a:buSzPts val="3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To be and sound confident with our responses.</a:t>
            </a:r>
          </a:p>
          <a:p>
            <a:pPr marL="342900" indent="-342900">
              <a:lnSpc>
                <a:spcPct val="150000"/>
              </a:lnSpc>
              <a:buSzPts val="3000"/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To create a desire to come in and join. </a:t>
            </a:r>
          </a:p>
        </p:txBody>
      </p:sp>
    </p:spTree>
    <p:extLst>
      <p:ext uri="{BB962C8B-B14F-4D97-AF65-F5344CB8AC3E}">
        <p14:creationId xmlns:p14="http://schemas.microsoft.com/office/powerpoint/2010/main" val="336559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878D43-26A6-4746-8DD9-23CC3A40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" y="1757025"/>
            <a:ext cx="6027002" cy="334395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097404" y="251316"/>
            <a:ext cx="2938107" cy="556405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000" b="0" i="0" u="sng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indent="0">
              <a:buClr>
                <a:schemeClr val="bg1"/>
              </a:buClr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Facebook Messenger  will provide prompts to help with booking an appointment. </a:t>
            </a:r>
          </a:p>
          <a:p>
            <a:pPr marL="95250" indent="0">
              <a:buClr>
                <a:schemeClr val="bg1"/>
              </a:buClr>
              <a:buNone/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 marL="95250" indent="0">
              <a:buClr>
                <a:schemeClr val="bg1"/>
              </a:buClr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Click the </a:t>
            </a:r>
            <a:r>
              <a:rPr lang="en-CA" sz="2400" b="1" dirty="0">
                <a:solidFill>
                  <a:schemeClr val="bg1"/>
                </a:solidFill>
                <a:latin typeface="+mn-lt"/>
              </a:rPr>
              <a:t>Create Appointment 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button when you are ready to book an appointment. </a:t>
            </a:r>
          </a:p>
          <a:p>
            <a:pPr marL="95250" indent="0">
              <a:buClr>
                <a:schemeClr val="bg1"/>
              </a:buClr>
              <a:buNone/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1"/>
              </a:buClr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endParaRPr lang="en-CA" sz="2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CA" sz="20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928D685-2002-407C-B237-B72045C0E14E}"/>
              </a:ext>
            </a:extLst>
          </p:cNvPr>
          <p:cNvSpPr/>
          <p:nvPr/>
        </p:nvSpPr>
        <p:spPr>
          <a:xfrm>
            <a:off x="3850385" y="4422750"/>
            <a:ext cx="2424306" cy="1037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59EBA-0571-4174-9600-4B0D5FCA1F82}"/>
              </a:ext>
            </a:extLst>
          </p:cNvPr>
          <p:cNvSpPr txBox="1"/>
          <p:nvPr/>
        </p:nvSpPr>
        <p:spPr>
          <a:xfrm>
            <a:off x="340963" y="329601"/>
            <a:ext cx="20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Let’s Review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ADA3DB-6E3E-49ED-A264-3FFEFAFDB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097404" y="251316"/>
            <a:ext cx="2938107" cy="556405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400" b="1" i="0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5250" indent="0"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Another way to create an appointment is to click the </a:t>
            </a:r>
            <a:r>
              <a:rPr lang="en-CA" sz="2400" b="1" dirty="0">
                <a:solidFill>
                  <a:srgbClr val="FF0000"/>
                </a:solidFill>
                <a:latin typeface="+mn-lt"/>
              </a:rPr>
              <a:t>red dot 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at the bottom of your responses.  </a:t>
            </a:r>
          </a:p>
          <a:p>
            <a:pPr marL="95250" indent="0">
              <a:buNone/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 marL="95250" indent="0"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Prompts will continue to be visible until an appointment is created. </a:t>
            </a:r>
          </a:p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000" b="0" i="0" u="sng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4EEB57-D190-4975-AF93-62026A5B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0" y="941741"/>
            <a:ext cx="5778285" cy="36562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666742-9C78-4649-97B9-C1925C9D6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02" t="82565" r="1341" b="-3419"/>
          <a:stretch/>
        </p:blipFill>
        <p:spPr>
          <a:xfrm>
            <a:off x="1871003" y="5637619"/>
            <a:ext cx="2700997" cy="858129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EF5F517-CB5F-43AC-B857-9BC08E4923B5}"/>
              </a:ext>
            </a:extLst>
          </p:cNvPr>
          <p:cNvSpPr/>
          <p:nvPr/>
        </p:nvSpPr>
        <p:spPr>
          <a:xfrm>
            <a:off x="3441969" y="5024971"/>
            <a:ext cx="2260062" cy="612648"/>
          </a:xfrm>
          <a:prstGeom prst="wedgeRectCallou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Create Appointment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82FC2-C0F9-406D-A785-C967817F4FF0}"/>
              </a:ext>
            </a:extLst>
          </p:cNvPr>
          <p:cNvSpPr txBox="1"/>
          <p:nvPr/>
        </p:nvSpPr>
        <p:spPr>
          <a:xfrm>
            <a:off x="340963" y="329601"/>
            <a:ext cx="20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Let’s Review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564A2E-B729-4AC0-BFD0-1612E4777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097404" y="251316"/>
            <a:ext cx="2938107" cy="556405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400" b="1" i="0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5250" indent="0">
              <a:buClr>
                <a:schemeClr val="bg1"/>
              </a:buClr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Once the potential client confirms an appointment time, you can click one of the two buttons to create a calendar Appointment.</a:t>
            </a:r>
          </a:p>
          <a:p>
            <a:pPr>
              <a:buClr>
                <a:schemeClr val="bg1"/>
              </a:buClr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 marL="95250" indent="0">
              <a:buClr>
                <a:schemeClr val="bg1"/>
              </a:buClr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Select the date and time in the </a:t>
            </a:r>
            <a:r>
              <a:rPr lang="en-CA" sz="2400" b="1" dirty="0">
                <a:solidFill>
                  <a:schemeClr val="bg1"/>
                </a:solidFill>
                <a:latin typeface="+mn-lt"/>
              </a:rPr>
              <a:t>Create Appointment 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pop-up</a:t>
            </a:r>
            <a:r>
              <a:rPr lang="en-CA" sz="2000" dirty="0">
                <a:solidFill>
                  <a:schemeClr val="bg1"/>
                </a:solidFill>
              </a:rPr>
              <a:t>. </a:t>
            </a:r>
          </a:p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000" b="0" i="0" u="sng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D8EEA-D28A-4F27-8F2B-1A943ACB8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27" b="75203"/>
          <a:stretch/>
        </p:blipFill>
        <p:spPr>
          <a:xfrm>
            <a:off x="137102" y="1100924"/>
            <a:ext cx="4807127" cy="1285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748429-27D5-46CD-A173-007EE3105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55" b="2478"/>
          <a:stretch/>
        </p:blipFill>
        <p:spPr>
          <a:xfrm>
            <a:off x="2691736" y="3187902"/>
            <a:ext cx="3071795" cy="2566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110578-5AA8-4F29-8C23-18E58D1FD7CF}"/>
              </a:ext>
            </a:extLst>
          </p:cNvPr>
          <p:cNvSpPr txBox="1"/>
          <p:nvPr/>
        </p:nvSpPr>
        <p:spPr>
          <a:xfrm>
            <a:off x="340963" y="329601"/>
            <a:ext cx="20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Let’s Review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4AED39-EA51-43F9-9F08-C98EA6922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7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097404" y="251316"/>
            <a:ext cx="2938107" cy="5564052"/>
          </a:xfrm>
          <a:prstGeom prst="rect">
            <a:avLst/>
          </a:prstGeom>
        </p:spPr>
        <p:txBody>
          <a:bodyPr spcFirstLastPara="1" lIns="91425" tIns="91425" rIns="91425" bIns="91425" anchorCtr="0">
            <a:noAutofit/>
          </a:bodyPr>
          <a:lstStyle/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400" b="1" i="0" strike="noStrike" cap="none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5250" indent="0">
              <a:buClr>
                <a:schemeClr val="bg1"/>
              </a:buClr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An  </a:t>
            </a:r>
            <a:r>
              <a:rPr lang="en-CA" sz="2400" b="1" dirty="0">
                <a:solidFill>
                  <a:schemeClr val="bg1"/>
                </a:solidFill>
                <a:latin typeface="+mn-lt"/>
              </a:rPr>
              <a:t>Appointment Confirmed </a:t>
            </a:r>
            <a:r>
              <a:rPr lang="en-CA" sz="2000" dirty="0">
                <a:solidFill>
                  <a:schemeClr val="bg1"/>
                </a:solidFill>
                <a:latin typeface="+mn-lt"/>
              </a:rPr>
              <a:t>pop-up message will display on the screen. </a:t>
            </a:r>
          </a:p>
          <a:p>
            <a:pPr>
              <a:buClr>
                <a:schemeClr val="bg1"/>
              </a:buClr>
            </a:pPr>
            <a:endParaRPr lang="en-CA" sz="2000" dirty="0">
              <a:solidFill>
                <a:schemeClr val="bg1"/>
              </a:solidFill>
              <a:latin typeface="+mn-lt"/>
            </a:endParaRPr>
          </a:p>
          <a:p>
            <a:pPr marL="95250" indent="0">
              <a:buClr>
                <a:schemeClr val="bg1"/>
              </a:buClr>
              <a:buNone/>
            </a:pPr>
            <a:r>
              <a:rPr lang="en-CA" sz="2000" dirty="0">
                <a:solidFill>
                  <a:schemeClr val="bg1"/>
                </a:solidFill>
                <a:latin typeface="+mn-lt"/>
              </a:rPr>
              <a:t>The appointment is confirmed in Facebook and the client receives subtle reminders in Messenger.</a:t>
            </a:r>
          </a:p>
          <a:p>
            <a:pPr marL="171450" indent="-171450">
              <a:spcBef>
                <a:spcPts val="0"/>
              </a:spcBef>
              <a:buSzPts val="3000"/>
              <a:buFont typeface="Arial"/>
              <a:buNone/>
            </a:pPr>
            <a:endParaRPr lang="en-CA" sz="2000" b="0" i="0" u="sng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388">
            <a:extLst>
              <a:ext uri="{FF2B5EF4-FFF2-40B4-BE49-F238E27FC236}">
                <a16:creationId xmlns:a16="http://schemas.microsoft.com/office/drawing/2014/main" id="{3F419835-3887-4274-9F9F-D8420B0217E4}"/>
              </a:ext>
            </a:extLst>
          </p:cNvPr>
          <p:cNvSpPr/>
          <p:nvPr/>
        </p:nvSpPr>
        <p:spPr>
          <a:xfrm>
            <a:off x="520161" y="1032909"/>
            <a:ext cx="3927853" cy="873383"/>
          </a:xfrm>
          <a:prstGeom prst="wedgeRoundRectCallout">
            <a:avLst>
              <a:gd name="adj1" fmla="val -49293"/>
              <a:gd name="adj2" fmla="val 22514"/>
              <a:gd name="adj3" fmla="val 16667"/>
            </a:avLst>
          </a:prstGeom>
          <a:solidFill>
            <a:srgbClr val="A5A5A5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5:30 would be best for my schedule. 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0E5E9-7534-48A3-B0D2-085E9D913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30" t="46154" r="4782" b="14871"/>
          <a:stretch/>
        </p:blipFill>
        <p:spPr>
          <a:xfrm>
            <a:off x="2435565" y="2513170"/>
            <a:ext cx="3235569" cy="3553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F2812-A0CE-42E8-A3A0-717E12893B32}"/>
              </a:ext>
            </a:extLst>
          </p:cNvPr>
          <p:cNvSpPr txBox="1"/>
          <p:nvPr/>
        </p:nvSpPr>
        <p:spPr>
          <a:xfrm>
            <a:off x="340963" y="329601"/>
            <a:ext cx="20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Let’s Review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6B96E-CA83-4F5B-8560-33584B543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404" y="0"/>
            <a:ext cx="30465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6F2812-A0CE-42E8-A3A0-717E12893B32}"/>
              </a:ext>
            </a:extLst>
          </p:cNvPr>
          <p:cNvSpPr txBox="1"/>
          <p:nvPr/>
        </p:nvSpPr>
        <p:spPr>
          <a:xfrm>
            <a:off x="340963" y="329601"/>
            <a:ext cx="2016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Let’s Review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AF569-E458-4B68-A49B-B3348AE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2" r="5678"/>
          <a:stretch/>
        </p:blipFill>
        <p:spPr>
          <a:xfrm>
            <a:off x="238652" y="1285155"/>
            <a:ext cx="6509288" cy="4287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6B968-611A-448A-BB33-C3927AED3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52" y="6066684"/>
            <a:ext cx="114860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318</Words>
  <Application>Microsoft Office PowerPoint</Application>
  <PresentationFormat>On-screen Show (4:3)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Wreaks</dc:creator>
  <cp:lastModifiedBy>Nicole Wreaks</cp:lastModifiedBy>
  <cp:revision>17</cp:revision>
  <dcterms:created xsi:type="dcterms:W3CDTF">2018-08-31T19:00:08Z</dcterms:created>
  <dcterms:modified xsi:type="dcterms:W3CDTF">2018-09-03T15:05:57Z</dcterms:modified>
</cp:coreProperties>
</file>