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467" r:id="rId2"/>
    <p:sldId id="472" r:id="rId3"/>
    <p:sldId id="257" r:id="rId4"/>
    <p:sldId id="473" r:id="rId5"/>
    <p:sldId id="475" r:id="rId6"/>
    <p:sldId id="458" r:id="rId7"/>
  </p:sldIdLst>
  <p:sldSz cx="9144000" cy="6858000" type="screen4x3"/>
  <p:notesSz cx="6797675" cy="9926638"/>
  <p:custDataLst>
    <p:tags r:id="rId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07C8D10-7084-4583-BD99-CEBE5B640786}">
          <p14:sldIdLst>
            <p14:sldId id="467"/>
            <p14:sldId id="472"/>
            <p14:sldId id="257"/>
            <p14:sldId id="473"/>
            <p14:sldId id="475"/>
            <p14:sldId id="4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Wreaks" initials="NW" lastIdx="1" clrIdx="0">
    <p:extLst>
      <p:ext uri="{19B8F6BF-5375-455C-9EA6-DF929625EA0E}">
        <p15:presenceInfo xmlns:p15="http://schemas.microsoft.com/office/powerpoint/2012/main" userId="00385c6b3ea5a4c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5" autoAdjust="0"/>
    <p:restoredTop sz="86004" autoAdjust="0"/>
  </p:normalViewPr>
  <p:slideViewPr>
    <p:cSldViewPr snapToGrid="0">
      <p:cViewPr varScale="1">
        <p:scale>
          <a:sx n="62" d="100"/>
          <a:sy n="62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415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298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00" tIns="94200" rIns="94200" bIns="942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00" tIns="47075" rIns="94200" bIns="47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-CA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/>
              <a:t>4</a:t>
            </a:fld>
            <a:endParaRPr lang="en-CA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1579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00" tIns="94200" rIns="94200" bIns="942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00" tIns="47075" rIns="94200" bIns="47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7055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341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F8B166-35F2-4502-B8AF-8BF7B75E18A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97DEB6-DA11-4885-9DB1-7A259A145E0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E5225-DFD2-40DF-99A9-73D6781F95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563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1045B59B-615E-4718-A150-42DE5D03E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6CF29CD-38B8-4924-BA11-6D6051748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9144000" cy="261518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1028339" y="4287098"/>
            <a:ext cx="7070105" cy="1821726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5 Points of Communication</a:t>
            </a:r>
          </a:p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Course Overview </a:t>
            </a:r>
            <a:endParaRPr lang="en-CA" sz="2800" b="0" i="0" u="none" strike="noStrike" cap="none" dirty="0">
              <a:solidFill>
                <a:srgbClr val="E7E6E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1221AB92-28D6-449D-A9E4-217D4D3D0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331" y="643464"/>
            <a:ext cx="7045113" cy="327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0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E0BB17B2-37B9-4A90-B0AF-E7D8CF5AA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00" y="2215023"/>
            <a:ext cx="5168390" cy="240330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30185" y="48187"/>
            <a:ext cx="2581033" cy="2556385"/>
          </a:xfrm>
        </p:spPr>
        <p:txBody>
          <a:bodyPr anchor="b">
            <a:normAutofit/>
          </a:bodyPr>
          <a:lstStyle/>
          <a:p>
            <a:br>
              <a:rPr lang="en-US" sz="26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Explaining the </a:t>
            </a:r>
            <a:r>
              <a:rPr lang="en-CA" sz="28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5 Points</a:t>
            </a:r>
            <a:br>
              <a:rPr lang="en-CA" sz="28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28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Course Overview </a:t>
            </a:r>
            <a:br>
              <a:rPr lang="en-US" sz="28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</a:br>
            <a:endParaRPr lang="en-US" sz="260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376987" y="2215023"/>
            <a:ext cx="2284413" cy="3891309"/>
          </a:xfrm>
        </p:spPr>
        <p:txBody>
          <a:bodyPr>
            <a:normAutofit lnSpcReduction="10000"/>
          </a:bodyPr>
          <a:lstStyle/>
          <a:p>
            <a:pPr marL="95250" indent="0">
              <a:buNone/>
            </a:pPr>
            <a:r>
              <a:rPr lang="en-US" sz="1800" dirty="0">
                <a:solidFill>
                  <a:schemeClr val="bg1"/>
                </a:solidFill>
                <a:latin typeface="+mn-lt"/>
              </a:rPr>
              <a:t>The following modules will provide an overview of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Arial"/>
                <a:sym typeface="Arial"/>
              </a:rPr>
              <a:t> t</a:t>
            </a:r>
            <a:r>
              <a:rPr lang="en-US" sz="1800" dirty="0">
                <a:solidFill>
                  <a:schemeClr val="bg1"/>
                </a:solidFill>
                <a:latin typeface="+mn-lt"/>
                <a:ea typeface="Arial"/>
                <a:cs typeface="Arial"/>
                <a:sym typeface="Arial"/>
              </a:rPr>
              <a:t>he </a:t>
            </a:r>
            <a:r>
              <a:rPr lang="en-CA" sz="1800" dirty="0">
                <a:solidFill>
                  <a:schemeClr val="bg1"/>
                </a:solidFill>
                <a:latin typeface="+mn-lt"/>
                <a:ea typeface="Arial"/>
                <a:cs typeface="Arial"/>
                <a:sym typeface="Arial"/>
              </a:rPr>
              <a:t>5 Points of Communication</a:t>
            </a:r>
          </a:p>
          <a:p>
            <a:pPr marL="95250" indent="0">
              <a:buNone/>
            </a:pPr>
            <a:endParaRPr lang="en-CA" sz="1800" dirty="0">
              <a:solidFill>
                <a:schemeClr val="bg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95250" indent="0">
              <a:buNone/>
            </a:pPr>
            <a:r>
              <a:rPr lang="en-US" sz="1800" dirty="0">
                <a:solidFill>
                  <a:schemeClr val="bg1"/>
                </a:solidFill>
                <a:latin typeface="+mn-lt"/>
                <a:ea typeface="Arial"/>
                <a:cs typeface="Arial"/>
                <a:sym typeface="Arial"/>
              </a:rPr>
              <a:t>Upon completion of this course the Health Coach will understand studio communication methods and expectations. </a:t>
            </a:r>
            <a:r>
              <a:rPr lang="en-CA" sz="1800" dirty="0">
                <a:solidFill>
                  <a:schemeClr val="bg1"/>
                </a:solidFill>
                <a:latin typeface="+mn-lt"/>
                <a:ea typeface="Arial"/>
                <a:cs typeface="Arial"/>
                <a:sym typeface="Arial"/>
              </a:rPr>
              <a:t> </a:t>
            </a:r>
            <a:endParaRPr lang="en-US" sz="1800" dirty="0">
              <a:solidFill>
                <a:schemeClr val="bg1"/>
              </a:solidFill>
              <a:latin typeface="+mn-lt"/>
            </a:endParaRPr>
          </a:p>
          <a:p>
            <a:pPr marL="95250" indent="0">
              <a:buNone/>
            </a:pP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879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31006" y="1128427"/>
            <a:ext cx="5666398" cy="3667553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CA" sz="20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Module 1: Telephone Information Calls </a:t>
            </a: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lang="en-CA" sz="2000" dirty="0">
              <a:solidFill>
                <a:schemeClr val="tx1"/>
              </a:solidFill>
            </a:endParaRP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CA" sz="20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Module 2: Facebook Inquiries</a:t>
            </a:r>
          </a:p>
          <a:p>
            <a:pPr marL="1047750" lvl="2" indent="0">
              <a:buNone/>
            </a:pPr>
            <a:endParaRPr lang="en-CA" sz="20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CA" sz="20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Module 3: Client Care Calls</a:t>
            </a:r>
          </a:p>
          <a:p>
            <a:pPr marL="1009650" lvl="2" indent="0">
              <a:spcBef>
                <a:spcPts val="750"/>
              </a:spcBef>
              <a:buSzPts val="2100"/>
              <a:buNone/>
            </a:pPr>
            <a:endParaRPr lang="en-CA" sz="2000" dirty="0">
              <a:solidFill>
                <a:srgbClr val="FF0000"/>
              </a:solidFill>
              <a:latin typeface="+mn-lt"/>
            </a:endParaRP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CA" sz="2000" b="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Module 4: Inactive Client Calls </a:t>
            </a: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lang="en-CA" sz="2000" dirty="0">
              <a:solidFill>
                <a:schemeClr val="tx1"/>
              </a:solidFill>
              <a:latin typeface="Arial"/>
              <a:cs typeface="Arial"/>
              <a:sym typeface="Arial"/>
            </a:endParaRPr>
          </a:p>
          <a:p>
            <a:pPr marL="95250" lvl="0" indent="0">
              <a:buNone/>
            </a:pPr>
            <a:r>
              <a:rPr lang="en-CA" sz="20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Module 5: Return No Sale </a:t>
            </a:r>
          </a:p>
          <a:p>
            <a:pPr marL="552450" marR="0" lvl="0" indent="-45720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endParaRPr lang="en-CA" dirty="0">
              <a:solidFill>
                <a:schemeClr val="tx1"/>
              </a:solidFill>
            </a:endParaRPr>
          </a:p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lang="en-CA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lang="en-CA" sz="12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B215DD-6B09-4AF5-A695-7ACB16147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006" y="6197769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1154A2A-A7A0-4FD9-ABCF-D9179F9014CC}"/>
              </a:ext>
            </a:extLst>
          </p:cNvPr>
          <p:cNvSpPr/>
          <p:nvPr/>
        </p:nvSpPr>
        <p:spPr>
          <a:xfrm>
            <a:off x="6403061" y="2962204"/>
            <a:ext cx="2435282" cy="933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lvl="0">
              <a:spcBef>
                <a:spcPts val="750"/>
              </a:spcBef>
              <a:buClr>
                <a:schemeClr val="dk1"/>
              </a:buClr>
              <a:buSzPts val="2100"/>
            </a:pPr>
            <a:r>
              <a:rPr lang="en-CA" sz="2400" dirty="0">
                <a:solidFill>
                  <a:schemeClr val="bg1"/>
                </a:solidFill>
              </a:rPr>
              <a:t>The 5 Points of </a:t>
            </a:r>
          </a:p>
          <a:p>
            <a:pPr marL="95250" lvl="0">
              <a:spcBef>
                <a:spcPts val="750"/>
              </a:spcBef>
              <a:buClr>
                <a:schemeClr val="dk1"/>
              </a:buClr>
              <a:buSzPts val="2100"/>
            </a:pPr>
            <a:r>
              <a:rPr lang="en-CA" sz="2400" dirty="0">
                <a:solidFill>
                  <a:schemeClr val="bg1"/>
                </a:solidFill>
              </a:rPr>
              <a:t>Communication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44822" y="1124102"/>
            <a:ext cx="7854355" cy="4609795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endParaRPr lang="en-CA" sz="2000" dirty="0">
              <a:latin typeface="+mn-lt"/>
              <a:cs typeface="Arial" panose="020B0604020202020204" pitchFamily="34" charset="0"/>
            </a:endParaRPr>
          </a:p>
          <a:p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2000" dirty="0">
              <a:latin typeface="+mn-lt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2400" dirty="0">
              <a:latin typeface="+mn-lt"/>
              <a:cs typeface="Arial" panose="020B0604020202020204" pitchFamily="34" charset="0"/>
            </a:endParaRPr>
          </a:p>
          <a:p>
            <a:pPr marL="1009650" lvl="2" indent="0">
              <a:buNone/>
            </a:pPr>
            <a:endParaRPr lang="en-US" sz="2400" u="sng" dirty="0"/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943FB6-B225-4311-AD51-6F81E28EE9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745" y="6066684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3CC15AB-42D9-4D52-94D2-9EC075E2E158}"/>
              </a:ext>
            </a:extLst>
          </p:cNvPr>
          <p:cNvSpPr/>
          <p:nvPr/>
        </p:nvSpPr>
        <p:spPr>
          <a:xfrm>
            <a:off x="3227521" y="1369276"/>
            <a:ext cx="2688956" cy="26812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00" b="1" dirty="0"/>
              <a:t>RNS Calls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3D1DC2-4668-4AE2-A3F4-1B1A4DCBF802}"/>
              </a:ext>
            </a:extLst>
          </p:cNvPr>
          <p:cNvSpPr/>
          <p:nvPr/>
        </p:nvSpPr>
        <p:spPr>
          <a:xfrm>
            <a:off x="644821" y="1348352"/>
            <a:ext cx="2448000" cy="268120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endParaRPr lang="en-CA" dirty="0"/>
          </a:p>
          <a:p>
            <a:pPr algn="ctr"/>
            <a:r>
              <a:rPr lang="en-CA" sz="1800" b="1" dirty="0"/>
              <a:t>Telephone Information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42F23F-D1BB-4198-B3DA-C246AEBEFB4B}"/>
              </a:ext>
            </a:extLst>
          </p:cNvPr>
          <p:cNvSpPr/>
          <p:nvPr/>
        </p:nvSpPr>
        <p:spPr>
          <a:xfrm>
            <a:off x="6046568" y="1369276"/>
            <a:ext cx="2329573" cy="268120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/>
          </a:p>
          <a:p>
            <a:pPr algn="ctr"/>
            <a:endParaRPr lang="en-CA" b="1" dirty="0"/>
          </a:p>
          <a:p>
            <a:pPr algn="ctr"/>
            <a:endParaRPr lang="en-CA" b="1" dirty="0"/>
          </a:p>
          <a:p>
            <a:pPr algn="ctr"/>
            <a:endParaRPr lang="en-CA" b="1" dirty="0"/>
          </a:p>
          <a:p>
            <a:pPr algn="ctr"/>
            <a:endParaRPr lang="en-CA" b="1" dirty="0"/>
          </a:p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r>
              <a:rPr lang="en-CA" sz="1800" b="1" dirty="0"/>
              <a:t>Client Care Calls </a:t>
            </a:r>
          </a:p>
          <a:p>
            <a:pPr algn="ctr"/>
            <a:endParaRPr lang="en-CA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987122-D843-4C11-B08A-8935FCCE8220}"/>
              </a:ext>
            </a:extLst>
          </p:cNvPr>
          <p:cNvSpPr/>
          <p:nvPr/>
        </p:nvSpPr>
        <p:spPr>
          <a:xfrm>
            <a:off x="644821" y="4158148"/>
            <a:ext cx="3797085" cy="180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r>
              <a:rPr lang="en-CA" sz="1800" b="1" dirty="0"/>
              <a:t>Inactive Client Calls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620DE5-F5E0-40A1-BB65-B5A667B0ECA1}"/>
              </a:ext>
            </a:extLst>
          </p:cNvPr>
          <p:cNvSpPr/>
          <p:nvPr/>
        </p:nvSpPr>
        <p:spPr>
          <a:xfrm>
            <a:off x="4571999" y="4148121"/>
            <a:ext cx="3797085" cy="180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endParaRPr lang="en-CA" sz="1800" b="1" dirty="0"/>
          </a:p>
          <a:p>
            <a:pPr algn="ctr"/>
            <a:r>
              <a:rPr lang="en-CA" sz="1800" b="1" dirty="0"/>
              <a:t>Facebook Inquiries</a:t>
            </a:r>
          </a:p>
        </p:txBody>
      </p:sp>
      <p:pic>
        <p:nvPicPr>
          <p:cNvPr id="12" name="Graphic 11" descr="Receiver">
            <a:extLst>
              <a:ext uri="{FF2B5EF4-FFF2-40B4-BE49-F238E27FC236}">
                <a16:creationId xmlns:a16="http://schemas.microsoft.com/office/drawing/2014/main" id="{0EFB9867-2B27-498A-8FAC-58FE9392B2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07677" y="2184672"/>
            <a:ext cx="914400" cy="914400"/>
          </a:xfrm>
          <a:prstGeom prst="rect">
            <a:avLst/>
          </a:prstGeom>
        </p:spPr>
      </p:pic>
      <p:pic>
        <p:nvPicPr>
          <p:cNvPr id="14" name="Graphic 13" descr="Folder">
            <a:extLst>
              <a:ext uri="{FF2B5EF4-FFF2-40B4-BE49-F238E27FC236}">
                <a16:creationId xmlns:a16="http://schemas.microsoft.com/office/drawing/2014/main" id="{225D89A5-40F8-4AE0-9948-014DA07BD5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17979" y="2373737"/>
            <a:ext cx="914400" cy="914400"/>
          </a:xfrm>
          <a:prstGeom prst="rect">
            <a:avLst/>
          </a:prstGeom>
        </p:spPr>
      </p:pic>
      <p:pic>
        <p:nvPicPr>
          <p:cNvPr id="16" name="Graphic 15" descr="Call center">
            <a:extLst>
              <a:ext uri="{FF2B5EF4-FFF2-40B4-BE49-F238E27FC236}">
                <a16:creationId xmlns:a16="http://schemas.microsoft.com/office/drawing/2014/main" id="{33823A8B-1EA4-4C16-A55D-675954E990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01528" y="4486041"/>
            <a:ext cx="914400" cy="914400"/>
          </a:xfrm>
          <a:prstGeom prst="rect">
            <a:avLst/>
          </a:prstGeom>
        </p:spPr>
      </p:pic>
      <p:pic>
        <p:nvPicPr>
          <p:cNvPr id="18" name="Graphic 17" descr="Laptop">
            <a:extLst>
              <a:ext uri="{FF2B5EF4-FFF2-40B4-BE49-F238E27FC236}">
                <a16:creationId xmlns:a16="http://schemas.microsoft.com/office/drawing/2014/main" id="{500BC994-31F2-46EF-8E67-2D15227D98E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77599" y="4587021"/>
            <a:ext cx="914400" cy="91440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10AB9D0E-D8C3-4F51-A584-2D648DF4CACB}"/>
              </a:ext>
            </a:extLst>
          </p:cNvPr>
          <p:cNvSpPr/>
          <p:nvPr/>
        </p:nvSpPr>
        <p:spPr>
          <a:xfrm>
            <a:off x="3222914" y="2814833"/>
            <a:ext cx="2693562" cy="268120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562F4C-A6C7-4790-97C4-4F1E47BA1E68}"/>
              </a:ext>
            </a:extLst>
          </p:cNvPr>
          <p:cNvSpPr/>
          <p:nvPr/>
        </p:nvSpPr>
        <p:spPr>
          <a:xfrm>
            <a:off x="3288501" y="2896178"/>
            <a:ext cx="2579030" cy="25657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0" name="Graphic 19" descr="Users">
            <a:extLst>
              <a:ext uri="{FF2B5EF4-FFF2-40B4-BE49-F238E27FC236}">
                <a16:creationId xmlns:a16="http://schemas.microsoft.com/office/drawing/2014/main" id="{652FF7CD-6DCE-4805-99D9-5D35AE9A214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83589" y="3099072"/>
            <a:ext cx="2160000" cy="216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A1563F-F3A7-46DA-BA4B-6EC924956708}"/>
              </a:ext>
            </a:extLst>
          </p:cNvPr>
          <p:cNvSpPr txBox="1"/>
          <p:nvPr/>
        </p:nvSpPr>
        <p:spPr>
          <a:xfrm>
            <a:off x="1658378" y="696792"/>
            <a:ext cx="5827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>
                <a:solidFill>
                  <a:schemeClr val="tx1"/>
                </a:solidFill>
              </a:rPr>
              <a:t>5 Points of Communication </a:t>
            </a:r>
          </a:p>
        </p:txBody>
      </p:sp>
      <p:pic>
        <p:nvPicPr>
          <p:cNvPr id="11" name="Graphic 10" descr="Document">
            <a:extLst>
              <a:ext uri="{FF2B5EF4-FFF2-40B4-BE49-F238E27FC236}">
                <a16:creationId xmlns:a16="http://schemas.microsoft.com/office/drawing/2014/main" id="{CC5329F2-5018-40DA-8940-BE2EE5E5031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106389" y="15755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5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8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31006" y="1128427"/>
            <a:ext cx="5666398" cy="3667553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95250" marR="0" lvl="0" indent="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lang="en-CA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lang="en-CA" sz="12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B215DD-6B09-4AF5-A695-7ACB16147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006" y="6197769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1154A2A-A7A0-4FD9-ABCF-D9179F9014CC}"/>
              </a:ext>
            </a:extLst>
          </p:cNvPr>
          <p:cNvSpPr/>
          <p:nvPr/>
        </p:nvSpPr>
        <p:spPr>
          <a:xfrm>
            <a:off x="6403061" y="2962204"/>
            <a:ext cx="2435282" cy="1405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lvl="0">
              <a:spcBef>
                <a:spcPts val="750"/>
              </a:spcBef>
              <a:buClr>
                <a:schemeClr val="dk1"/>
              </a:buClr>
              <a:buSzPts val="2100"/>
            </a:pPr>
            <a:r>
              <a:rPr lang="en-CA" sz="2400" dirty="0">
                <a:solidFill>
                  <a:schemeClr val="bg1"/>
                </a:solidFill>
              </a:rPr>
              <a:t>The 5 Points of </a:t>
            </a:r>
          </a:p>
          <a:p>
            <a:pPr marL="95250" lvl="0">
              <a:spcBef>
                <a:spcPts val="750"/>
              </a:spcBef>
              <a:buClr>
                <a:schemeClr val="dk1"/>
              </a:buClr>
              <a:buSzPts val="2100"/>
            </a:pPr>
            <a:r>
              <a:rPr lang="en-CA" sz="2400" dirty="0">
                <a:solidFill>
                  <a:schemeClr val="bg1"/>
                </a:solidFill>
              </a:rPr>
              <a:t>Communication</a:t>
            </a:r>
          </a:p>
          <a:p>
            <a:pPr marL="95250" lvl="0">
              <a:spcBef>
                <a:spcPts val="750"/>
              </a:spcBef>
              <a:buClr>
                <a:schemeClr val="dk1"/>
              </a:buClr>
              <a:buSzPts val="2100"/>
            </a:pPr>
            <a:r>
              <a:rPr lang="en-CA" sz="2400" dirty="0">
                <a:solidFill>
                  <a:schemeClr val="bg1"/>
                </a:solidFill>
              </a:rPr>
              <a:t>Details </a:t>
            </a:r>
          </a:p>
        </p:txBody>
      </p:sp>
      <p:sp>
        <p:nvSpPr>
          <p:cNvPr id="6" name="Shape 86">
            <a:extLst>
              <a:ext uri="{FF2B5EF4-FFF2-40B4-BE49-F238E27FC236}">
                <a16:creationId xmlns:a16="http://schemas.microsoft.com/office/drawing/2014/main" id="{C999A8D7-7B79-4C71-9DC6-E643687F1AB6}"/>
              </a:ext>
            </a:extLst>
          </p:cNvPr>
          <p:cNvSpPr txBox="1">
            <a:spLocks/>
          </p:cNvSpPr>
          <p:nvPr/>
        </p:nvSpPr>
        <p:spPr>
          <a:xfrm>
            <a:off x="431006" y="780461"/>
            <a:ext cx="5666398" cy="5297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95250" indent="0">
              <a:buFont typeface="Arial"/>
              <a:buNone/>
            </a:pPr>
            <a:endParaRPr lang="en-CA" sz="120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2450" indent="-457200">
              <a:buFont typeface="+mj-lt"/>
              <a:buAutoNum type="arabicPeriod"/>
            </a:pPr>
            <a:r>
              <a:rPr lang="en-CA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Telephone Information Calls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sz="2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Referred to as a TI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CA" sz="2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New Client Inquiry</a:t>
            </a:r>
          </a:p>
          <a:p>
            <a:pPr marL="552450" indent="-457200">
              <a:buFont typeface="Arial"/>
              <a:buAutoNum type="arabicPeriod"/>
            </a:pPr>
            <a:endParaRPr lang="en-CA" dirty="0">
              <a:solidFill>
                <a:schemeClr val="tx1"/>
              </a:solidFill>
            </a:endParaRPr>
          </a:p>
          <a:p>
            <a:pPr marL="552450" indent="-457200">
              <a:buFont typeface="Arial"/>
              <a:buAutoNum type="arabicPeriod"/>
            </a:pPr>
            <a:r>
              <a:rPr lang="en-CA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Facebook Inquiries</a:t>
            </a:r>
          </a:p>
          <a:p>
            <a:pPr marL="1466850" lvl="2" indent="-457200">
              <a:spcBef>
                <a:spcPts val="750"/>
              </a:spcBef>
              <a:buSzPts val="2100"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Referred to as a FI</a:t>
            </a:r>
          </a:p>
          <a:p>
            <a:pPr marL="1466850" lvl="2" indent="-457200">
              <a:spcBef>
                <a:spcPts val="750"/>
              </a:spcBef>
              <a:buSzPts val="2100"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New Client Inquiry</a:t>
            </a:r>
          </a:p>
          <a:p>
            <a:pPr marL="1047750" lvl="2" indent="0">
              <a:buFont typeface="Arial"/>
              <a:buNone/>
            </a:pPr>
            <a:endParaRPr lang="en-CA" sz="180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2450" indent="-457200">
              <a:buFont typeface="Arial"/>
              <a:buAutoNum type="arabicPeriod"/>
            </a:pPr>
            <a:r>
              <a:rPr lang="en-CA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Client Care Calls</a:t>
            </a:r>
          </a:p>
          <a:p>
            <a:pPr marL="1466850" lvl="2" indent="-457200">
              <a:spcBef>
                <a:spcPts val="750"/>
              </a:spcBef>
              <a:buSzPts val="2100"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Active Client Call-Out</a:t>
            </a:r>
          </a:p>
          <a:p>
            <a:pPr marL="1009650" lvl="2" indent="0">
              <a:spcBef>
                <a:spcPts val="750"/>
              </a:spcBef>
              <a:buSzPts val="2100"/>
              <a:buFont typeface="Arial"/>
              <a:buNone/>
            </a:pPr>
            <a:endParaRPr lang="en-CA" sz="2200" dirty="0">
              <a:solidFill>
                <a:srgbClr val="FF0000"/>
              </a:solidFill>
              <a:latin typeface="+mn-lt"/>
            </a:endParaRPr>
          </a:p>
          <a:p>
            <a:pPr marL="552450" indent="-457200">
              <a:buFont typeface="Arial"/>
              <a:buAutoNum type="arabicPeriod"/>
            </a:pPr>
            <a:r>
              <a:rPr lang="en-CA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Inactive Client Calls </a:t>
            </a:r>
          </a:p>
          <a:p>
            <a:pPr marL="1466850" lvl="2" indent="-457200">
              <a:spcBef>
                <a:spcPts val="750"/>
              </a:spcBef>
              <a:buSzPts val="2100"/>
            </a:pPr>
            <a:r>
              <a:rPr lang="en-CA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Past Client Call-Out</a:t>
            </a:r>
          </a:p>
          <a:p>
            <a:pPr marL="552450" indent="-457200">
              <a:buFont typeface="Arial"/>
              <a:buAutoNum type="arabicPeriod"/>
            </a:pPr>
            <a:endParaRPr lang="en-CA" dirty="0">
              <a:solidFill>
                <a:schemeClr val="tx1"/>
              </a:solidFill>
              <a:latin typeface="Arial"/>
              <a:cs typeface="Arial"/>
              <a:sym typeface="Arial"/>
            </a:endParaRPr>
          </a:p>
          <a:p>
            <a:pPr marL="552450" indent="-457200">
              <a:buFont typeface="Arial"/>
              <a:buAutoNum type="arabicPeriod"/>
            </a:pPr>
            <a:r>
              <a:rPr lang="en-CA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Return No Sale </a:t>
            </a:r>
          </a:p>
          <a:p>
            <a:pPr lvl="2"/>
            <a:r>
              <a:rPr lang="en-CA" sz="2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Referred to as a RNS </a:t>
            </a:r>
          </a:p>
          <a:p>
            <a:pPr lvl="2"/>
            <a:r>
              <a:rPr lang="en-CA" sz="2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New Client Call-Out</a:t>
            </a:r>
          </a:p>
          <a:p>
            <a:pPr marL="552450" indent="-457200">
              <a:buFont typeface="Arial"/>
              <a:buAutoNum type="arabicPeriod"/>
            </a:pPr>
            <a:endParaRPr lang="en-CA" dirty="0">
              <a:solidFill>
                <a:schemeClr val="tx1"/>
              </a:solidFill>
            </a:endParaRPr>
          </a:p>
          <a:p>
            <a:pPr marL="95250" indent="0">
              <a:buFont typeface="Arial"/>
              <a:buNone/>
            </a:pPr>
            <a:endParaRPr lang="en-CA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>
              <a:buFont typeface="Arial"/>
              <a:buNone/>
            </a:pPr>
            <a:endParaRPr lang="en-CA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48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46420" y="0"/>
            <a:ext cx="349072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A6C3471F-209B-47B9-BE8C-124CE1297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72" y="2258589"/>
            <a:ext cx="4688077" cy="2179955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130291" y="1640755"/>
            <a:ext cx="2522980" cy="3415622"/>
          </a:xfrm>
        </p:spPr>
        <p:txBody>
          <a:bodyPr>
            <a:normAutofit/>
          </a:bodyPr>
          <a:lstStyle/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Overview </a:t>
            </a: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</a:p>
          <a:p>
            <a:pPr marL="95250" indent="0">
              <a:buNone/>
            </a:pPr>
            <a:r>
              <a:rPr lang="en-CA" sz="1700" dirty="0">
                <a:solidFill>
                  <a:schemeClr val="bg1"/>
                </a:solidFill>
                <a:latin typeface="+mj-lt"/>
              </a:rPr>
              <a:t> </a:t>
            </a: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4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1.2"/>
  <p:tag name="ISPRING_ULTRA_SCORM_COURSE_ID" val="9DA61E2E-761C-4FF1-AF8C-2E94F04930AF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kzT{7AEA1339-2005-421E-91BE-2DE0E3F9F881}&quot;,&quot;C:\\Users\\nicolewreaks\\Desktop\\Training\\360 LMS\\Studio Basics\\5 Points ofCommuniction&quot;]]"/>
  <p:tag name="ISPRING_SCORM_RATE_SLIDES" val="0"/>
  <p:tag name="ISPRING_SCORM_PASSING_SCORE" val="0.000000"/>
  <p:tag name="ISPRING_CURRENT_PLAYER_ID" val="universal"/>
  <p:tag name="ISPRING_PRESENTATION_TITLE" val="5 Points of Communication Course Overview"/>
  <p:tag name="ISPRING_FIRST_PUBLISH" val="1"/>
  <p:tag name="ISPRING_SCORM_RATE_QUIZZES" val="0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144</Words>
  <Application>Microsoft Office PowerPoint</Application>
  <PresentationFormat>On-screen Show (4:3)</PresentationFormat>
  <Paragraphs>91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 Explaining the 5 Points Course Overview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Points of Communication Course Overview</dc:title>
  <dc:creator>Nicole Wreaks</dc:creator>
  <cp:lastModifiedBy>Nicole Wreaks</cp:lastModifiedBy>
  <cp:revision>12</cp:revision>
  <dcterms:created xsi:type="dcterms:W3CDTF">2018-08-31T18:36:10Z</dcterms:created>
  <dcterms:modified xsi:type="dcterms:W3CDTF">2018-09-03T20:29:37Z</dcterms:modified>
</cp:coreProperties>
</file>