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sldIdLst>
    <p:sldId id="256" r:id="rId2"/>
    <p:sldId id="257" r:id="rId3"/>
    <p:sldId id="258" r:id="rId4"/>
    <p:sldId id="260" r:id="rId5"/>
    <p:sldId id="261" r:id="rId6"/>
    <p:sldId id="262" r:id="rId7"/>
    <p:sldId id="263" r:id="rId8"/>
    <p:sldId id="264"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95" d="100"/>
          <a:sy n="95" d="100"/>
        </p:scale>
        <p:origin x="200"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DA51639-B2D6-4652-B8C3-1B4C224A7BAF}" type="datetimeFigureOut">
              <a:rPr lang="en-US" smtClean="0"/>
              <a:t>10/19/17</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4681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36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119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817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44961B7-6B89-48AB-966F-622E2788EECC}" type="datetimeFigureOut">
              <a:rPr lang="en-US" smtClean="0"/>
              <a:t>10/19/17</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27488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496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631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711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10/19/17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382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smtClean="0"/>
              <a:t>10/19/17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280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10/19/17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9723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10/19/17</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007753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epmgaa.media.clients.ellingtoncms.com/img/photos/2017/06/29/Touch.jpg" TargetMode="External"/><Relationship Id="rId4" Type="http://schemas.openxmlformats.org/officeDocument/2006/relationships/hyperlink" Target="http://media.mlive.com/mid-michigan-business_impact/photo/hobbylobbyclosedsundayjpg-1032bb82e8798c88.jpg" TargetMode="External"/><Relationship Id="rId5" Type="http://schemas.openxmlformats.org/officeDocument/2006/relationships/hyperlink" Target="http://www.giantsforgod.com/david-green/" TargetMode="External"/><Relationship Id="rId6" Type="http://schemas.openxmlformats.org/officeDocument/2006/relationships/hyperlink" Target="http://www.thinke.org/blog/what-will-your-legacy-be" TargetMode="External"/><Relationship Id="rId7" Type="http://schemas.openxmlformats.org/officeDocument/2006/relationships/hyperlink" Target="http://www.familysecuritymatters.org/publications/detail/the-hobby-lobby-ceo-letter-everybodys-talking-about" TargetMode="External"/><Relationship Id="rId1" Type="http://schemas.openxmlformats.org/officeDocument/2006/relationships/slideLayout" Target="../slideLayouts/slideLayout7.xml"/><Relationship Id="rId2" Type="http://schemas.openxmlformats.org/officeDocument/2006/relationships/hyperlink" Target="http://smartandrelentless.com/wp-content/uploads/2016/07/David-Green-Fortune-500.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126084" cy="3228882"/>
          </a:xfrm>
        </p:spPr>
        <p:txBody>
          <a:bodyPr/>
          <a:lstStyle/>
          <a:p>
            <a:r>
              <a:rPr lang="en-US" sz="1800" dirty="0"/>
              <a:t> </a:t>
            </a:r>
            <a:br>
              <a:rPr lang="en-US" sz="1800" dirty="0"/>
            </a:br>
            <a:r>
              <a:rPr lang="en-US" sz="1800" dirty="0"/>
              <a:t> </a:t>
            </a:r>
            <a:br>
              <a:rPr lang="en-US" sz="1800" dirty="0"/>
            </a:br>
            <a:r>
              <a:rPr lang="en-US" sz="1800" dirty="0" smtClean="0"/>
              <a:t/>
            </a:r>
            <a:br>
              <a:rPr lang="en-US" sz="1800" dirty="0" smtClean="0"/>
            </a:br>
            <a:r>
              <a:rPr lang="en-US" sz="1600" b="1" dirty="0" smtClean="0"/>
              <a:t>Week 5 </a:t>
            </a:r>
            <a:r>
              <a:rPr lang="en-US" sz="1600" b="1" dirty="0"/>
              <a:t>Assignment </a:t>
            </a:r>
            <a:r>
              <a:rPr lang="en-US" sz="1600" b="1" dirty="0" smtClean="0"/>
              <a:t>A</a:t>
            </a:r>
            <a:br>
              <a:rPr lang="en-US" sz="1600" b="1" dirty="0" smtClean="0"/>
            </a:br>
            <a:r>
              <a:rPr lang="en-US" sz="1600" b="1" dirty="0"/>
              <a:t/>
            </a:r>
            <a:br>
              <a:rPr lang="en-US" sz="1600" b="1" dirty="0"/>
            </a:br>
            <a:r>
              <a:rPr lang="en-US" sz="1600" b="1" dirty="0"/>
              <a:t>Lauren </a:t>
            </a:r>
            <a:r>
              <a:rPr lang="en-US" sz="1600" b="1" dirty="0" smtClean="0"/>
              <a:t>Solis</a:t>
            </a:r>
            <a:br>
              <a:rPr lang="en-US" sz="1600" b="1" dirty="0" smtClean="0"/>
            </a:br>
            <a:r>
              <a:rPr lang="en-US" sz="1600" b="1" dirty="0"/>
              <a:t/>
            </a:r>
            <a:br>
              <a:rPr lang="en-US" sz="1600" b="1" dirty="0"/>
            </a:br>
            <a:r>
              <a:rPr lang="en-US" sz="1600" b="1" dirty="0"/>
              <a:t>San Diego Christian </a:t>
            </a:r>
            <a:r>
              <a:rPr lang="en-US" sz="1600" b="1" dirty="0" smtClean="0"/>
              <a:t>College</a:t>
            </a:r>
            <a:br>
              <a:rPr lang="en-US" sz="1600" b="1" dirty="0" smtClean="0"/>
            </a:br>
            <a:r>
              <a:rPr lang="en-US" sz="1600" b="1" dirty="0"/>
              <a:t/>
            </a:r>
            <a:br>
              <a:rPr lang="en-US" sz="1600" b="1" dirty="0"/>
            </a:br>
            <a:r>
              <a:rPr lang="en-US" sz="1600" b="1" dirty="0"/>
              <a:t>BI </a:t>
            </a:r>
            <a:r>
              <a:rPr lang="en-US" sz="1600" b="1" dirty="0" smtClean="0"/>
              <a:t>392</a:t>
            </a:r>
            <a:br>
              <a:rPr lang="en-US" sz="1600" b="1" dirty="0" smtClean="0"/>
            </a:br>
            <a:r>
              <a:rPr lang="en-US" sz="1600" b="1" dirty="0"/>
              <a:t/>
            </a:r>
            <a:br>
              <a:rPr lang="en-US" sz="1600" b="1" dirty="0"/>
            </a:br>
            <a:r>
              <a:rPr lang="en-US" sz="1600" b="1" dirty="0"/>
              <a:t>October </a:t>
            </a:r>
            <a:r>
              <a:rPr lang="en-US" sz="1600" b="1" dirty="0" smtClean="0"/>
              <a:t>22, 2017</a:t>
            </a:r>
            <a:br>
              <a:rPr lang="en-US" sz="1600" b="1" dirty="0" smtClean="0"/>
            </a:br>
            <a:r>
              <a:rPr lang="en-US" sz="1600" b="1" dirty="0"/>
              <a:t/>
            </a:r>
            <a:br>
              <a:rPr lang="en-US" sz="1600" b="1" dirty="0"/>
            </a:br>
            <a:r>
              <a:rPr lang="en-US" sz="1600" b="1" dirty="0"/>
              <a:t>Professor </a:t>
            </a:r>
            <a:r>
              <a:rPr lang="en-US" sz="1600" b="1" dirty="0"/>
              <a:t>Devereaux</a:t>
            </a:r>
            <a:r>
              <a:rPr lang="en-US" sz="1600" b="1" dirty="0"/>
              <a:t> Lloyd</a:t>
            </a:r>
            <a:r>
              <a:rPr lang="en-US" b="1" dirty="0"/>
              <a:t/>
            </a:r>
            <a:br>
              <a:rPr lang="en-US" b="1" dirty="0"/>
            </a:br>
            <a:endParaRPr lang="en-US" dirty="0"/>
          </a:p>
        </p:txBody>
      </p:sp>
    </p:spTree>
    <p:extLst>
      <p:ext uri="{BB962C8B-B14F-4D97-AF65-F5344CB8AC3E}">
        <p14:creationId xmlns:p14="http://schemas.microsoft.com/office/powerpoint/2010/main" val="189961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Condensed Light" charset="0"/>
                <a:ea typeface="American Typewriter Condensed Light" charset="0"/>
                <a:cs typeface="American Typewriter Condensed Light" charset="0"/>
              </a:rPr>
              <a:t>David green</a:t>
            </a:r>
            <a:endParaRPr lang="en-US" dirty="0">
              <a:latin typeface="American Typewriter Condensed Light" charset="0"/>
              <a:ea typeface="American Typewriter Condensed Light" charset="0"/>
              <a:cs typeface="American Typewriter Condensed Light" charset="0"/>
            </a:endParaRPr>
          </a:p>
        </p:txBody>
      </p:sp>
      <p:sp>
        <p:nvSpPr>
          <p:cNvPr id="3" name="Text Placeholder 2"/>
          <p:cNvSpPr>
            <a:spLocks noGrp="1"/>
          </p:cNvSpPr>
          <p:nvPr>
            <p:ph type="body" idx="1"/>
          </p:nvPr>
        </p:nvSpPr>
        <p:spPr/>
        <p:txBody>
          <a:bodyPr/>
          <a:lstStyle/>
          <a:p>
            <a:r>
              <a:rPr lang="en-US" dirty="0" smtClean="0"/>
              <a:t>CEO &amp; FOUNDER OF HOBBY LOBBY</a:t>
            </a:r>
            <a:endParaRPr lang="en-US" dirty="0"/>
          </a:p>
        </p:txBody>
      </p:sp>
    </p:spTree>
    <p:extLst>
      <p:ext uri="{BB962C8B-B14F-4D97-AF65-F5344CB8AC3E}">
        <p14:creationId xmlns:p14="http://schemas.microsoft.com/office/powerpoint/2010/main" val="44714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1371" y="602252"/>
            <a:ext cx="7969624" cy="567641"/>
          </a:xfrm>
        </p:spPr>
        <p:txBody>
          <a:bodyPr>
            <a:normAutofit fontScale="90000"/>
          </a:bodyPr>
          <a:lstStyle/>
          <a:p>
            <a:pPr algn="ctr"/>
            <a:r>
              <a:rPr lang="en-US" sz="6600" dirty="0" smtClean="0">
                <a:solidFill>
                  <a:schemeClr val="accent5">
                    <a:lumMod val="75000"/>
                  </a:schemeClr>
                </a:solidFill>
                <a:latin typeface="Modern No. 20" charset="0"/>
                <a:ea typeface="Modern No. 20" charset="0"/>
                <a:cs typeface="Modern No. 20" charset="0"/>
              </a:rPr>
              <a:t>The Servant Billionaire</a:t>
            </a:r>
            <a:endParaRPr lang="en-US" sz="6600" dirty="0">
              <a:solidFill>
                <a:schemeClr val="accent5">
                  <a:lumMod val="75000"/>
                </a:schemeClr>
              </a:solidFill>
              <a:latin typeface="Modern No. 20" charset="0"/>
              <a:ea typeface="Modern No. 20" charset="0"/>
              <a:cs typeface="Modern No. 20" charset="0"/>
            </a:endParaRPr>
          </a:p>
        </p:txBody>
      </p:sp>
      <p:pic>
        <p:nvPicPr>
          <p:cNvPr id="6" name="Picture 5"/>
          <p:cNvPicPr>
            <a:picLocks noChangeAspect="1"/>
          </p:cNvPicPr>
          <p:nvPr/>
        </p:nvPicPr>
        <p:blipFill>
          <a:blip r:embed="rId3"/>
          <a:stretch>
            <a:fillRect/>
          </a:stretch>
        </p:blipFill>
        <p:spPr>
          <a:xfrm>
            <a:off x="945777" y="1492622"/>
            <a:ext cx="10080812" cy="4713867"/>
          </a:xfrm>
          <a:prstGeom prst="rect">
            <a:avLst/>
          </a:prstGeom>
        </p:spPr>
      </p:pic>
    </p:spTree>
    <p:extLst>
      <p:ext uri="{BB962C8B-B14F-4D97-AF65-F5344CB8AC3E}">
        <p14:creationId xmlns:p14="http://schemas.microsoft.com/office/powerpoint/2010/main" val="184838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Humble Beginnings</a:t>
            </a:r>
            <a:endParaRPr lang="en-US"/>
          </a:p>
        </p:txBody>
      </p:sp>
      <p:sp>
        <p:nvSpPr>
          <p:cNvPr id="3" name="TextBox 2"/>
          <p:cNvSpPr txBox="1"/>
          <p:nvPr/>
        </p:nvSpPr>
        <p:spPr>
          <a:xfrm>
            <a:off x="1066800" y="1734671"/>
            <a:ext cx="10322859" cy="4801314"/>
          </a:xfrm>
          <a:prstGeom prst="rect">
            <a:avLst/>
          </a:prstGeom>
          <a:noFill/>
        </p:spPr>
        <p:txBody>
          <a:bodyPr wrap="square" rtlCol="0">
            <a:spAutoFit/>
          </a:bodyPr>
          <a:lstStyle/>
          <a:p>
            <a:pPr algn="ctr">
              <a:lnSpc>
                <a:spcPct val="200000"/>
              </a:lnSpc>
            </a:pPr>
            <a:r>
              <a:rPr lang="en-US" b="1" dirty="0"/>
              <a:t>	</a:t>
            </a:r>
            <a:r>
              <a:rPr lang="en-US" dirty="0"/>
              <a:t>David Green grew up in rural Oklahoma with very humble beginnings. His family was not necessarily financial rich, but spiritually wealthy in that they gleaned the meaning of life through the advancement of God’s kingdom. It has been noted that David was constantly encouraged by his parent’s faith and that remained a part of his life as his business grew. David’s mother often mentioned in light of David’s success, “…but what are you doing for the Lord?” Within his home one could find the words, “</a:t>
            </a:r>
            <a:r>
              <a:rPr lang="en-US" i="1" dirty="0"/>
              <a:t>Only one life; ’twill soon be past.  Only what’s done for Christ will last</a:t>
            </a:r>
            <a:r>
              <a:rPr lang="en-US" dirty="0"/>
              <a:t>.” The company was started by David and Barbara with a humble six-hundred-dollar loan to make picture frames in 1970. The company now estimates two billion dollars in retail annually and exceeds up to 434 stores (David Green, </a:t>
            </a:r>
            <a:r>
              <a:rPr lang="en-US" dirty="0" err="1"/>
              <a:t>n.d.</a:t>
            </a:r>
            <a:r>
              <a:rPr lang="en-US" dirty="0"/>
              <a:t>).</a:t>
            </a:r>
          </a:p>
          <a:p>
            <a:endParaRPr lang="en-US" dirty="0"/>
          </a:p>
        </p:txBody>
      </p:sp>
    </p:spTree>
    <p:extLst>
      <p:ext uri="{BB962C8B-B14F-4D97-AF65-F5344CB8AC3E}">
        <p14:creationId xmlns:p14="http://schemas.microsoft.com/office/powerpoint/2010/main" val="80464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32012" y="699248"/>
            <a:ext cx="11040036" cy="1015663"/>
          </a:xfrm>
          <a:prstGeom prst="rect">
            <a:avLst/>
          </a:prstGeom>
          <a:noFill/>
        </p:spPr>
        <p:txBody>
          <a:bodyPr wrap="square" rtlCol="0">
            <a:spAutoFit/>
          </a:bodyPr>
          <a:lstStyle/>
          <a:p>
            <a:pPr algn="ctr"/>
            <a:r>
              <a:rPr lang="en-US" sz="6000" i="1" dirty="0" smtClean="0">
                <a:solidFill>
                  <a:schemeClr val="accent2">
                    <a:lumMod val="50000"/>
                  </a:schemeClr>
                </a:solidFill>
                <a:effectLst>
                  <a:glow rad="114300">
                    <a:schemeClr val="accent6">
                      <a:alpha val="40000"/>
                    </a:schemeClr>
                  </a:glow>
                </a:effectLst>
                <a:latin typeface="Bodoni 72 Oldstyle Book" charset="0"/>
                <a:ea typeface="Bodoni 72 Oldstyle Book" charset="0"/>
                <a:cs typeface="Bodoni 72 Oldstyle Book" charset="0"/>
              </a:rPr>
              <a:t>His Heart, His Vision, </a:t>
            </a:r>
            <a:r>
              <a:rPr lang="en-US" sz="6000" i="1" smtClean="0">
                <a:solidFill>
                  <a:schemeClr val="accent2">
                    <a:lumMod val="50000"/>
                  </a:schemeClr>
                </a:solidFill>
                <a:effectLst>
                  <a:glow rad="114300">
                    <a:schemeClr val="accent6">
                      <a:alpha val="40000"/>
                    </a:schemeClr>
                  </a:glow>
                </a:effectLst>
                <a:latin typeface="Bodoni 72 Oldstyle Book" charset="0"/>
                <a:ea typeface="Bodoni 72 Oldstyle Book" charset="0"/>
                <a:cs typeface="Bodoni 72 Oldstyle Book" charset="0"/>
              </a:rPr>
              <a:t>His Legacy…</a:t>
            </a:r>
            <a:endParaRPr lang="en-US" sz="6000" i="1" dirty="0">
              <a:solidFill>
                <a:schemeClr val="accent2">
                  <a:lumMod val="50000"/>
                </a:schemeClr>
              </a:solidFill>
              <a:effectLst>
                <a:glow rad="114300">
                  <a:schemeClr val="accent6">
                    <a:alpha val="40000"/>
                  </a:schemeClr>
                </a:glow>
              </a:effectLst>
              <a:latin typeface="Bodoni 72 Oldstyle Book" charset="0"/>
              <a:ea typeface="Bodoni 72 Oldstyle Book" charset="0"/>
              <a:cs typeface="Bodoni 72 Oldstyle Book" charset="0"/>
            </a:endParaRPr>
          </a:p>
        </p:txBody>
      </p:sp>
      <p:sp>
        <p:nvSpPr>
          <p:cNvPr id="3" name="TextBox 2"/>
          <p:cNvSpPr txBox="1"/>
          <p:nvPr/>
        </p:nvSpPr>
        <p:spPr>
          <a:xfrm>
            <a:off x="1445559" y="1714911"/>
            <a:ext cx="9412942" cy="3754874"/>
          </a:xfrm>
          <a:prstGeom prst="rect">
            <a:avLst/>
          </a:prstGeom>
          <a:noFill/>
        </p:spPr>
        <p:txBody>
          <a:bodyPr wrap="square" rtlCol="0">
            <a:spAutoFit/>
          </a:bodyPr>
          <a:lstStyle/>
          <a:p>
            <a:pPr algn="ctr"/>
            <a:r>
              <a:rPr lang="en-US" sz="3200" dirty="0" smtClean="0"/>
              <a:t>“I </a:t>
            </a:r>
            <a:r>
              <a:rPr lang="en-US" sz="3200" dirty="0"/>
              <a:t>believe that God has placed us on this earth to work, to earn, and to care for those he has entrusted to us. Yet I also believe that we are put on this earth to give, to devote ourselves to a radical brand of generosity that changes lives and leaves a legacy. To paraphrase God’s words to patriarch Abraham, we are blessed so that we can be a </a:t>
            </a:r>
            <a:r>
              <a:rPr lang="en-US" sz="3200" dirty="0" smtClean="0"/>
              <a:t>blessing”</a:t>
            </a:r>
          </a:p>
          <a:p>
            <a:pPr algn="ctr"/>
            <a:r>
              <a:rPr lang="en-US" sz="1400" dirty="0" smtClean="0"/>
              <a:t>(High, 2017)</a:t>
            </a:r>
            <a:endParaRPr lang="en-US" sz="1400" dirty="0"/>
          </a:p>
        </p:txBody>
      </p:sp>
      <p:pic>
        <p:nvPicPr>
          <p:cNvPr id="4" name="Picture 3"/>
          <p:cNvPicPr>
            <a:picLocks noChangeAspect="1"/>
          </p:cNvPicPr>
          <p:nvPr/>
        </p:nvPicPr>
        <p:blipFill>
          <a:blip r:embed="rId3">
            <a:alphaModFix amt="23000"/>
          </a:blip>
          <a:stretch>
            <a:fillRect/>
          </a:stretch>
        </p:blipFill>
        <p:spPr>
          <a:xfrm>
            <a:off x="0" y="0"/>
            <a:ext cx="12192000" cy="6678672"/>
          </a:xfrm>
          <a:prstGeom prst="rect">
            <a:avLst/>
          </a:prstGeom>
        </p:spPr>
      </p:pic>
    </p:spTree>
    <p:extLst>
      <p:ext uri="{BB962C8B-B14F-4D97-AF65-F5344CB8AC3E}">
        <p14:creationId xmlns:p14="http://schemas.microsoft.com/office/powerpoint/2010/main" val="67042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304365" y="658907"/>
            <a:ext cx="9762563" cy="8002191"/>
          </a:xfrm>
          <a:prstGeom prst="rect">
            <a:avLst/>
          </a:prstGeom>
          <a:noFill/>
        </p:spPr>
        <p:txBody>
          <a:bodyPr wrap="square" rtlCol="0">
            <a:spAutoFit/>
          </a:bodyPr>
          <a:lstStyle/>
          <a:p>
            <a:pPr algn="ctr"/>
            <a:r>
              <a:rPr lang="en-US" sz="6600" dirty="0" smtClean="0">
                <a:solidFill>
                  <a:schemeClr val="accent5">
                    <a:lumMod val="75000"/>
                  </a:schemeClr>
                </a:solidFill>
                <a:effectLst>
                  <a:glow rad="165100">
                    <a:schemeClr val="accent1">
                      <a:alpha val="40000"/>
                    </a:schemeClr>
                  </a:glow>
                </a:effectLst>
                <a:latin typeface="American Typewriter Condensed Light" charset="0"/>
                <a:ea typeface="American Typewriter Condensed Light" charset="0"/>
                <a:cs typeface="American Typewriter Condensed Light" charset="0"/>
              </a:rPr>
              <a:t>David Green </a:t>
            </a:r>
          </a:p>
          <a:p>
            <a:pPr algn="ctr"/>
            <a:r>
              <a:rPr lang="en-US" sz="3200" dirty="0" smtClean="0">
                <a:latin typeface="Xingkai SC Light" charset="-122"/>
                <a:ea typeface="Xingkai SC Light" charset="-122"/>
                <a:cs typeface="Xingkai SC Light" charset="-122"/>
              </a:rPr>
              <a:t>encompasses the characteristics of a servant leader through:</a:t>
            </a:r>
          </a:p>
          <a:p>
            <a:endParaRPr lang="en-US" sz="3200" dirty="0">
              <a:latin typeface="Xingkai SC Light" charset="-122"/>
              <a:ea typeface="Xingkai SC Light" charset="-122"/>
              <a:cs typeface="Xingkai SC Light" charset="-122"/>
            </a:endParaRPr>
          </a:p>
          <a:p>
            <a:pPr marL="457200" indent="-457200">
              <a:buFont typeface="Wingdings" charset="2"/>
              <a:buChar char="ü"/>
            </a:pPr>
            <a:r>
              <a:rPr lang="en-US" sz="3200" dirty="0" smtClean="0">
                <a:latin typeface="American Typewriter Condensed Light" charset="0"/>
                <a:ea typeface="American Typewriter Condensed Light" charset="0"/>
                <a:cs typeface="American Typewriter Condensed Light" charset="0"/>
              </a:rPr>
              <a:t>Leading with integrity</a:t>
            </a:r>
          </a:p>
          <a:p>
            <a:pPr marL="457200" indent="-457200">
              <a:buFont typeface="Wingdings" charset="2"/>
              <a:buChar char="ü"/>
            </a:pPr>
            <a:r>
              <a:rPr lang="en-US" sz="3200" dirty="0" smtClean="0">
                <a:latin typeface="American Typewriter Condensed Light" charset="0"/>
                <a:ea typeface="American Typewriter Condensed Light" charset="0"/>
                <a:cs typeface="American Typewriter Condensed Light" charset="0"/>
              </a:rPr>
              <a:t>Holding to his values, vision and legacy</a:t>
            </a:r>
          </a:p>
          <a:p>
            <a:pPr marL="457200" indent="-457200">
              <a:buFont typeface="Wingdings" charset="2"/>
              <a:buChar char="ü"/>
            </a:pPr>
            <a:r>
              <a:rPr lang="en-US" sz="3200" dirty="0" smtClean="0">
                <a:latin typeface="American Typewriter Condensed Light" charset="0"/>
                <a:ea typeface="American Typewriter Condensed Light" charset="0"/>
                <a:cs typeface="American Typewriter Condensed Light" charset="0"/>
              </a:rPr>
              <a:t>Serves initially, gives exceedingly</a:t>
            </a:r>
          </a:p>
          <a:p>
            <a:pPr marL="457200" indent="-457200">
              <a:buFont typeface="Wingdings" charset="2"/>
              <a:buChar char="ü"/>
            </a:pPr>
            <a:r>
              <a:rPr lang="en-US" sz="3200" dirty="0" smtClean="0">
                <a:latin typeface="American Typewriter Condensed Light" charset="0"/>
                <a:ea typeface="American Typewriter Condensed Light" charset="0"/>
                <a:cs typeface="American Typewriter Condensed Light" charset="0"/>
              </a:rPr>
              <a:t>Upholds the value and well being of his employees</a:t>
            </a:r>
          </a:p>
          <a:p>
            <a:pPr marL="457200" indent="-457200">
              <a:buFont typeface="Wingdings" charset="2"/>
              <a:buChar char="ü"/>
            </a:pPr>
            <a:r>
              <a:rPr lang="en-US" sz="3200" dirty="0" smtClean="0">
                <a:latin typeface="American Typewriter Condensed Light" charset="0"/>
                <a:ea typeface="American Typewriter Condensed Light" charset="0"/>
                <a:cs typeface="American Typewriter Condensed Light" charset="0"/>
              </a:rPr>
              <a:t>The health and structure of family comes before profit</a:t>
            </a:r>
          </a:p>
          <a:p>
            <a:pPr marL="457200" indent="-457200">
              <a:buFont typeface="Wingdings" charset="2"/>
              <a:buChar char="ü"/>
            </a:pPr>
            <a:r>
              <a:rPr lang="en-US" sz="3200" dirty="0" smtClean="0">
                <a:latin typeface="American Typewriter Condensed Light" charset="0"/>
                <a:ea typeface="American Typewriter Condensed Light" charset="0"/>
                <a:cs typeface="American Typewriter Condensed Light" charset="0"/>
              </a:rPr>
              <a:t>Strives to cultivate a better society and the next generation</a:t>
            </a:r>
          </a:p>
          <a:p>
            <a:pPr marL="457200" indent="-457200">
              <a:buFont typeface="Wingdings" charset="2"/>
              <a:buChar char="ü"/>
            </a:pPr>
            <a:r>
              <a:rPr lang="en-US" sz="3200" dirty="0" smtClean="0">
                <a:latin typeface="American Typewriter Condensed Light" charset="0"/>
                <a:ea typeface="American Typewriter Condensed Light" charset="0"/>
                <a:cs typeface="American Typewriter Condensed Light" charset="0"/>
              </a:rPr>
              <a:t>Challenges ordinary concepts</a:t>
            </a:r>
            <a:endParaRPr lang="en-US" sz="3200" dirty="0">
              <a:latin typeface="American Typewriter Condensed Light" charset="0"/>
              <a:ea typeface="American Typewriter Condensed Light" charset="0"/>
              <a:cs typeface="American Typewriter Condensed Light" charset="0"/>
            </a:endParaRPr>
          </a:p>
          <a:p>
            <a:endParaRPr lang="en-US" sz="3200" dirty="0" smtClean="0"/>
          </a:p>
          <a:p>
            <a:endParaRPr lang="en-US" sz="3200" dirty="0"/>
          </a:p>
          <a:p>
            <a:endParaRPr lang="en-US" sz="3200" dirty="0" smtClean="0"/>
          </a:p>
          <a:p>
            <a:endParaRPr lang="en-US" sz="3200" dirty="0"/>
          </a:p>
          <a:p>
            <a:endParaRPr lang="en-US" sz="3200" dirty="0"/>
          </a:p>
        </p:txBody>
      </p:sp>
    </p:spTree>
    <p:extLst>
      <p:ext uri="{BB962C8B-B14F-4D97-AF65-F5344CB8AC3E}">
        <p14:creationId xmlns:p14="http://schemas.microsoft.com/office/powerpoint/2010/main" val="171488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048" t="9677" r="13764" b="13979"/>
          <a:stretch/>
        </p:blipFill>
        <p:spPr>
          <a:xfrm>
            <a:off x="652543" y="712694"/>
            <a:ext cx="6197958" cy="5177118"/>
          </a:xfrm>
          <a:prstGeom prst="rect">
            <a:avLst/>
          </a:prstGeom>
        </p:spPr>
      </p:pic>
      <p:sp>
        <p:nvSpPr>
          <p:cNvPr id="3" name="TextBox 2"/>
          <p:cNvSpPr txBox="1"/>
          <p:nvPr/>
        </p:nvSpPr>
        <p:spPr>
          <a:xfrm>
            <a:off x="7113494" y="712694"/>
            <a:ext cx="4289612" cy="6370975"/>
          </a:xfrm>
          <a:prstGeom prst="rect">
            <a:avLst/>
          </a:prstGeom>
          <a:noFill/>
        </p:spPr>
        <p:txBody>
          <a:bodyPr wrap="square" rtlCol="0">
            <a:spAutoFit/>
          </a:bodyPr>
          <a:lstStyle/>
          <a:p>
            <a:r>
              <a:rPr lang="en-US" dirty="0" smtClean="0"/>
              <a:t>“We're </a:t>
            </a:r>
            <a:r>
              <a:rPr lang="en-US" dirty="0"/>
              <a:t>Christians, and we run our business on Christian principles. I've always said that the first two goals of our business are (1) </a:t>
            </a:r>
            <a:r>
              <a:rPr lang="en-US" b="1" dirty="0"/>
              <a:t>to run our business in harmony with God's laws</a:t>
            </a:r>
            <a:r>
              <a:rPr lang="en-US" dirty="0"/>
              <a:t>, and (2) </a:t>
            </a:r>
            <a:r>
              <a:rPr lang="en-US" b="1" dirty="0"/>
              <a:t>to focus on people more than money</a:t>
            </a:r>
            <a:r>
              <a:rPr lang="en-US" dirty="0"/>
              <a:t>. And that's what we've tried to do. We close early so our employees can see their families at night. We keep our stores closed on Sundays, one of the week's biggest shopping days, so that our workers and their families can enjoy a day of rest. We believe that it is by God's grace that Hobby Lobby has endured, and he has blessed us and our employees. We've not only added jobs in a weak economy, we've raised wages for the past four years in a row. Our full-time employees start at 80% above minimum </a:t>
            </a:r>
            <a:r>
              <a:rPr lang="en-US" dirty="0" smtClean="0"/>
              <a:t>wage.”</a:t>
            </a:r>
          </a:p>
          <a:p>
            <a:r>
              <a:rPr lang="en-US" dirty="0" smtClean="0"/>
              <a:t>-David Green</a:t>
            </a:r>
          </a:p>
          <a:p>
            <a:endParaRPr lang="en-US" dirty="0" smtClean="0"/>
          </a:p>
          <a:p>
            <a:r>
              <a:rPr lang="en-US" sz="1200" dirty="0" smtClean="0"/>
              <a:t>(McKay, 2012)</a:t>
            </a:r>
            <a:endParaRPr lang="en-US" sz="1200" dirty="0"/>
          </a:p>
          <a:p>
            <a:r>
              <a:rPr lang="en-US" dirty="0"/>
              <a:t/>
            </a:r>
            <a:br>
              <a:rPr lang="en-US" dirty="0"/>
            </a:br>
            <a:endParaRPr lang="en-US" dirty="0"/>
          </a:p>
        </p:txBody>
      </p:sp>
    </p:spTree>
    <p:extLst>
      <p:ext uri="{BB962C8B-B14F-4D97-AF65-F5344CB8AC3E}">
        <p14:creationId xmlns:p14="http://schemas.microsoft.com/office/powerpoint/2010/main" val="46459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035423" y="497541"/>
            <a:ext cx="10327341" cy="7540526"/>
          </a:xfrm>
          <a:prstGeom prst="rect">
            <a:avLst/>
          </a:prstGeom>
          <a:noFill/>
        </p:spPr>
        <p:txBody>
          <a:bodyPr wrap="square" rtlCol="0">
            <a:spAutoFit/>
          </a:bodyPr>
          <a:lstStyle/>
          <a:p>
            <a:pPr algn="ctr"/>
            <a:r>
              <a:rPr lang="en-US" sz="4000" dirty="0">
                <a:latin typeface="Engravers MT" charset="0"/>
                <a:ea typeface="Engravers MT" charset="0"/>
                <a:cs typeface="Engravers MT" charset="0"/>
              </a:rPr>
              <a:t>Burwell v. Hobby Lobby Stores, Inc</a:t>
            </a:r>
            <a:r>
              <a:rPr lang="en-US" i="1" dirty="0" smtClean="0"/>
              <a:t>.</a:t>
            </a:r>
          </a:p>
          <a:p>
            <a:endParaRPr lang="en-US" sz="3200" i="1" dirty="0" smtClean="0">
              <a:solidFill>
                <a:schemeClr val="tx2">
                  <a:lumMod val="50000"/>
                </a:schemeClr>
              </a:solidFill>
            </a:endParaRPr>
          </a:p>
          <a:p>
            <a:pPr marL="285750" indent="-285750">
              <a:buFont typeface="Wingdings" charset="2"/>
              <a:buChar char="Ø"/>
            </a:pPr>
            <a:r>
              <a:rPr lang="en-US" sz="2800" i="1" dirty="0" smtClean="0">
                <a:solidFill>
                  <a:schemeClr val="tx2">
                    <a:lumMod val="50000"/>
                  </a:schemeClr>
                </a:solidFill>
              </a:rPr>
              <a:t>A fight against the health mandate created by Obamacare to force organizations to offer contraceptive pills to their employees, including the “morning-after pill”.</a:t>
            </a:r>
          </a:p>
          <a:p>
            <a:endParaRPr lang="en-US" sz="2800" b="1" i="1" dirty="0"/>
          </a:p>
          <a:p>
            <a:pPr algn="ctr"/>
            <a:r>
              <a:rPr lang="en-US" sz="2800" dirty="0" smtClean="0"/>
              <a:t>“If </a:t>
            </a:r>
            <a:r>
              <a:rPr lang="en-US" sz="2800" dirty="0"/>
              <a:t>we refuse to comply, we could face $1.3 million PER DAY in government </a:t>
            </a:r>
            <a:r>
              <a:rPr lang="en-US" sz="2800" dirty="0" smtClean="0"/>
              <a:t>fines. Our </a:t>
            </a:r>
            <a:r>
              <a:rPr lang="en-US" sz="2800" dirty="0"/>
              <a:t>government threatens to fine job creators in a bad economy. Our government threatens to fine a company that's raised wages four years running. Our government threatens to fine a family for running its business according to its beliefs. It's not </a:t>
            </a:r>
            <a:r>
              <a:rPr lang="en-US" sz="2800" dirty="0" smtClean="0"/>
              <a:t>right.” </a:t>
            </a:r>
          </a:p>
          <a:p>
            <a:pPr algn="ctr"/>
            <a:r>
              <a:rPr lang="en-US" sz="2800" dirty="0" smtClean="0"/>
              <a:t>–David Green</a:t>
            </a:r>
          </a:p>
          <a:p>
            <a:pPr algn="r"/>
            <a:r>
              <a:rPr lang="en-US" sz="1600" dirty="0" smtClean="0"/>
              <a:t>(McKay, 2012)</a:t>
            </a:r>
            <a:endParaRPr lang="en-US" sz="1600" dirty="0"/>
          </a:p>
          <a:p>
            <a:r>
              <a:rPr lang="en-US" sz="1600" dirty="0"/>
              <a:t/>
            </a:r>
            <a:br>
              <a:rPr lang="en-US" sz="1600" dirty="0"/>
            </a:br>
            <a:r>
              <a:rPr lang="en-US" sz="2800" dirty="0"/>
              <a:t/>
            </a:r>
            <a:br>
              <a:rPr lang="en-US" sz="2800" dirty="0"/>
            </a:br>
            <a:endParaRPr lang="en-US" sz="3200" i="1" dirty="0" smtClean="0"/>
          </a:p>
          <a:p>
            <a:endParaRPr lang="en-US" sz="3200" dirty="0"/>
          </a:p>
        </p:txBody>
      </p:sp>
    </p:spTree>
    <p:extLst>
      <p:ext uri="{BB962C8B-B14F-4D97-AF65-F5344CB8AC3E}">
        <p14:creationId xmlns:p14="http://schemas.microsoft.com/office/powerpoint/2010/main" val="3922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012" y="605118"/>
            <a:ext cx="11053482" cy="5078313"/>
          </a:xfrm>
          <a:prstGeom prst="rect">
            <a:avLst/>
          </a:prstGeom>
          <a:noFill/>
        </p:spPr>
        <p:txBody>
          <a:bodyPr wrap="square" rtlCol="0">
            <a:spAutoFit/>
          </a:bodyPr>
          <a:lstStyle/>
          <a:p>
            <a:pPr algn="ctr"/>
            <a:r>
              <a:rPr lang="en-US" dirty="0" smtClean="0"/>
              <a:t>References</a:t>
            </a:r>
          </a:p>
          <a:p>
            <a:pPr algn="ctr"/>
            <a:endParaRPr lang="en-US" dirty="0" smtClean="0"/>
          </a:p>
          <a:p>
            <a:pPr algn="ctr"/>
            <a:endParaRPr lang="en-US" dirty="0"/>
          </a:p>
          <a:p>
            <a:r>
              <a:rPr lang="en-US" dirty="0" smtClean="0"/>
              <a:t>Figure 1. David Green. </a:t>
            </a:r>
            <a:r>
              <a:rPr lang="en-US" dirty="0"/>
              <a:t>Retrieved from </a:t>
            </a:r>
            <a:r>
              <a:rPr lang="en-US" dirty="0">
                <a:hlinkClick r:id="rId2"/>
              </a:rPr>
              <a:t>http://</a:t>
            </a:r>
            <a:r>
              <a:rPr lang="en-US" dirty="0" smtClean="0">
                <a:hlinkClick r:id="rId2"/>
              </a:rPr>
              <a:t>smartandrelentless.com/wp-content/uploads/2016/07/David-Green-Fortune-500.jpg</a:t>
            </a:r>
            <a:r>
              <a:rPr lang="en-US" dirty="0" smtClean="0"/>
              <a:t> </a:t>
            </a:r>
          </a:p>
          <a:p>
            <a:r>
              <a:rPr lang="en-US" dirty="0" smtClean="0"/>
              <a:t>Figure 2. Hands holding. </a:t>
            </a:r>
            <a:r>
              <a:rPr lang="en-US" dirty="0"/>
              <a:t>Retrieved from </a:t>
            </a:r>
            <a:r>
              <a:rPr lang="en-US" dirty="0">
                <a:hlinkClick r:id="rId3"/>
              </a:rPr>
              <a:t>http://</a:t>
            </a:r>
            <a:r>
              <a:rPr lang="en-US" dirty="0" smtClean="0">
                <a:hlinkClick r:id="rId3"/>
              </a:rPr>
              <a:t>epmgaa.media.clients.ellingtoncms.com/img/photos/2017/06/29/Touch.jpg</a:t>
            </a:r>
            <a:r>
              <a:rPr lang="en-US" dirty="0" smtClean="0"/>
              <a:t> </a:t>
            </a:r>
          </a:p>
          <a:p>
            <a:r>
              <a:rPr lang="en-US" dirty="0" smtClean="0"/>
              <a:t>Figure 3. Hobby Lobby Store Hours. </a:t>
            </a:r>
            <a:r>
              <a:rPr lang="en-US" dirty="0"/>
              <a:t>Retrieved from </a:t>
            </a:r>
            <a:r>
              <a:rPr lang="en-US" dirty="0">
                <a:hlinkClick r:id="rId4"/>
              </a:rPr>
              <a:t>http://</a:t>
            </a:r>
            <a:r>
              <a:rPr lang="en-US" dirty="0" smtClean="0">
                <a:hlinkClick r:id="rId4"/>
              </a:rPr>
              <a:t>media.mlive.com/mid-michigan-business_impact/photo/hobbylobbyclosedsundayjpg-1032bb82e8798c88.jpg</a:t>
            </a:r>
            <a:r>
              <a:rPr lang="en-US" dirty="0" smtClean="0"/>
              <a:t> </a:t>
            </a:r>
          </a:p>
          <a:p>
            <a:endParaRPr lang="en-US" dirty="0"/>
          </a:p>
          <a:p>
            <a:r>
              <a:rPr lang="en-US" dirty="0"/>
              <a:t>David Green – Hobby Lobby. (</a:t>
            </a:r>
            <a:r>
              <a:rPr lang="en-US" dirty="0" err="1"/>
              <a:t>n.d.</a:t>
            </a:r>
            <a:r>
              <a:rPr lang="en-US" dirty="0"/>
              <a:t>). Retrieved from </a:t>
            </a:r>
            <a:r>
              <a:rPr lang="en-US" u="sng" dirty="0">
                <a:hlinkClick r:id="rId5"/>
              </a:rPr>
              <a:t>http://www.giantsforgod.com/david-green/</a:t>
            </a:r>
            <a:r>
              <a:rPr lang="en-US" dirty="0"/>
              <a:t> </a:t>
            </a:r>
            <a:endParaRPr lang="en-US" dirty="0" smtClean="0"/>
          </a:p>
          <a:p>
            <a:endParaRPr lang="en-US" dirty="0"/>
          </a:p>
          <a:p>
            <a:r>
              <a:rPr lang="en-US" dirty="0"/>
              <a:t>High, B. (2017). What Will Your Legacy Be? Retrieved from </a:t>
            </a:r>
            <a:r>
              <a:rPr lang="en-US" dirty="0">
                <a:hlinkClick r:id="rId6"/>
              </a:rPr>
              <a:t>http://www.thinke.org/blog/what-will-your-legacy-be</a:t>
            </a:r>
            <a:endParaRPr lang="en-US" dirty="0"/>
          </a:p>
          <a:p>
            <a:endParaRPr lang="en-US" dirty="0" smtClean="0"/>
          </a:p>
          <a:p>
            <a:endParaRPr lang="en-US" dirty="0"/>
          </a:p>
          <a:p>
            <a:r>
              <a:rPr lang="en-US" dirty="0"/>
              <a:t>McKay, S. (2012, December 1). The Hobby Lobby CEO Letter Everybody’s Talking About. Retrieved from </a:t>
            </a:r>
            <a:r>
              <a:rPr lang="en-US" dirty="0">
                <a:hlinkClick r:id="rId7"/>
              </a:rPr>
              <a:t>http://</a:t>
            </a:r>
            <a:r>
              <a:rPr lang="en-US" dirty="0" smtClean="0">
                <a:hlinkClick r:id="rId7"/>
              </a:rPr>
              <a:t>www.familysecuritymatters.org/publications/detail/the-hobby-lobby-ceo-letter-everybodys-talking-about</a:t>
            </a:r>
            <a:r>
              <a:rPr lang="en-US" dirty="0" smtClean="0"/>
              <a:t> </a:t>
            </a:r>
            <a:endParaRPr lang="en-US" dirty="0"/>
          </a:p>
          <a:p>
            <a:endParaRPr lang="en-US" dirty="0"/>
          </a:p>
        </p:txBody>
      </p:sp>
    </p:spTree>
    <p:extLst>
      <p:ext uri="{BB962C8B-B14F-4D97-AF65-F5344CB8AC3E}">
        <p14:creationId xmlns:p14="http://schemas.microsoft.com/office/powerpoint/2010/main" val="39297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Savon</Template>
  <TotalTime>383</TotalTime>
  <Words>529</Words>
  <Application>Microsoft Macintosh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American Typewriter Condensed Light</vt:lpstr>
      <vt:lpstr>Bodoni 72 Oldstyle Book</vt:lpstr>
      <vt:lpstr>Engravers MT</vt:lpstr>
      <vt:lpstr>Garamond</vt:lpstr>
      <vt:lpstr>Modern No. 20</vt:lpstr>
      <vt:lpstr>Wingdings</vt:lpstr>
      <vt:lpstr>Xingkai SC Light</vt:lpstr>
      <vt:lpstr>Savon</vt:lpstr>
      <vt:lpstr>     Week 5 Assignment A  Lauren Solis  San Diego Christian College  BI 392  October 22, 2017  Professor Devereaux Lloyd </vt:lpstr>
      <vt:lpstr>David green</vt:lpstr>
      <vt:lpstr>The Servant Billionaire</vt:lpstr>
      <vt:lpstr>Humble Beginnings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Week 5 Assignment A  Lauren Solis  San Diego Christian College  BI 392  October 22, 2017  Professor Devereaux Lloyd </dc:title>
  <dc:creator>Lauren Long</dc:creator>
  <cp:lastModifiedBy>Lauren Long</cp:lastModifiedBy>
  <cp:revision>16</cp:revision>
  <dcterms:created xsi:type="dcterms:W3CDTF">2017-10-19T22:50:11Z</dcterms:created>
  <dcterms:modified xsi:type="dcterms:W3CDTF">2017-10-20T05:13:20Z</dcterms:modified>
</cp:coreProperties>
</file>