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28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9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1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2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0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17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1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3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6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5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84DF2-AE9F-4270-AC18-B83B773473F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5C54F-4918-4CE8-BF29-52C3C51AC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04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</a:t>
            </a:r>
            <a:r>
              <a:rPr lang="en-US" dirty="0" smtClean="0"/>
              <a:t>WRITINGS</a:t>
            </a:r>
            <a:br>
              <a:rPr lang="en-US" dirty="0" smtClean="0"/>
            </a:br>
            <a:r>
              <a:rPr lang="en-US" dirty="0" smtClean="0"/>
              <a:t>&amp;</a:t>
            </a:r>
            <a:br>
              <a:rPr lang="en-US" dirty="0" smtClean="0"/>
            </a:br>
            <a:r>
              <a:rPr lang="en-US" dirty="0"/>
              <a:t>HEBREW POETRY</a:t>
            </a:r>
          </a:p>
        </p:txBody>
      </p:sp>
    </p:spTree>
    <p:extLst>
      <p:ext uri="{BB962C8B-B14F-4D97-AF65-F5344CB8AC3E}">
        <p14:creationId xmlns:p14="http://schemas.microsoft.com/office/powerpoint/2010/main" val="2785356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WRITINGS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err="1"/>
              <a:t>Ketuvim</a:t>
            </a:r>
            <a:r>
              <a:rPr lang="en-US" dirty="0"/>
              <a:t> – 3</a:t>
            </a:r>
            <a:r>
              <a:rPr lang="en-US" baseline="30000" dirty="0"/>
              <a:t>rd</a:t>
            </a:r>
            <a:r>
              <a:rPr lang="en-US" dirty="0"/>
              <a:t> division of the Hebrew Bible (</a:t>
            </a:r>
            <a:r>
              <a:rPr lang="en-US" dirty="0" err="1"/>
              <a:t>Tanak</a:t>
            </a:r>
            <a:r>
              <a:rPr lang="en-US" dirty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"Hagiographa" – Greek "Sacred Writings"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Being used as a unit by 180 BC.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Some very old material (e.g. Psalms, Proverbs)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But many are the latest books written (e.g. Chronicles, Ezra-Nehemiah).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563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New Material in the </a:t>
            </a:r>
            <a:r>
              <a:rPr lang="en-US" b="1" dirty="0" smtClean="0"/>
              <a:t>Writings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b="1" dirty="0"/>
              <a:t>Wisdom Literature</a:t>
            </a:r>
            <a:r>
              <a:rPr lang="en-US" dirty="0"/>
              <a:t> (e.g. Job, Proverbs, Ecclesiastes) – search for meaning and understanding.</a:t>
            </a:r>
            <a:endParaRPr lang="en-US" sz="2200" dirty="0"/>
          </a:p>
          <a:p>
            <a:pPr marL="571500" indent="-514350">
              <a:buFont typeface="+mj-lt"/>
              <a:buAutoNum type="arabicPeriod"/>
            </a:pPr>
            <a:r>
              <a:rPr lang="en-US" b="1" dirty="0"/>
              <a:t>Short Stories</a:t>
            </a:r>
            <a:r>
              <a:rPr lang="en-US" dirty="0"/>
              <a:t> (e.g. Ruth, Esther) – presents heroes/heroines of faith; models to emulate.</a:t>
            </a:r>
            <a:endParaRPr lang="en-US" sz="2200" dirty="0"/>
          </a:p>
          <a:p>
            <a:pPr marL="571500" indent="-514350">
              <a:buFont typeface="+mj-lt"/>
              <a:buAutoNum type="arabicPeriod"/>
            </a:pPr>
            <a:r>
              <a:rPr lang="en-US" b="1" dirty="0"/>
              <a:t>Lyric Wisdom</a:t>
            </a:r>
            <a:r>
              <a:rPr lang="en-US" dirty="0"/>
              <a:t> (e.g. Song of Songs) – wisdom material in the form of song.</a:t>
            </a:r>
            <a:endParaRPr lang="en-US" sz="2200" dirty="0"/>
          </a:p>
          <a:p>
            <a:pPr marL="571500" indent="-514350">
              <a:buFont typeface="+mj-lt"/>
              <a:buAutoNum type="arabicPeriod"/>
            </a:pPr>
            <a:r>
              <a:rPr lang="en-US" b="1" dirty="0"/>
              <a:t>Chronicler's History</a:t>
            </a:r>
            <a:r>
              <a:rPr lang="en-US" dirty="0"/>
              <a:t> (e.g. Chronicles, Ezra-Nehemiah) – new kind of history writing; new application to post-exilic community.</a:t>
            </a:r>
            <a:endParaRPr lang="en-US" sz="2200" dirty="0"/>
          </a:p>
          <a:p>
            <a:pPr marL="571500" indent="-514350">
              <a:buFont typeface="+mj-lt"/>
              <a:buAutoNum type="arabicPeriod"/>
            </a:pPr>
            <a:r>
              <a:rPr lang="en-US" b="1" dirty="0"/>
              <a:t>Apocalyptic Literature</a:t>
            </a:r>
            <a:r>
              <a:rPr lang="en-US" dirty="0"/>
              <a:t> (e.g. Daniel) – distinct form of "crisis literature," to encourage people in their faith.</a:t>
            </a:r>
            <a:endParaRPr lang="en-US" sz="2200" dirty="0"/>
          </a:p>
          <a:p>
            <a:pPr marL="571500" indent="-514350">
              <a:buFont typeface="+mj-lt"/>
              <a:buAutoNum type="arabicPeriod"/>
            </a:pPr>
            <a:r>
              <a:rPr lang="en-US" b="1" dirty="0"/>
              <a:t>Psalms</a:t>
            </a:r>
            <a:r>
              <a:rPr lang="en-US" dirty="0"/>
              <a:t> – collection of prayer and praise for worship.</a:t>
            </a: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50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HEBREW POETRY</a:t>
            </a:r>
          </a:p>
        </p:txBody>
      </p:sp>
    </p:spTree>
    <p:extLst>
      <p:ext uri="{BB962C8B-B14F-4D97-AF65-F5344CB8AC3E}">
        <p14:creationId xmlns:p14="http://schemas.microsoft.com/office/powerpoint/2010/main" val="15159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Poetry in </a:t>
            </a:r>
            <a:r>
              <a:rPr lang="en-US" dirty="0" smtClean="0"/>
              <a:t>the Hebrew </a:t>
            </a:r>
            <a:r>
              <a:rPr lang="en-US" dirty="0"/>
              <a:t>Bible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Found in most of the OT – only 7 books do not contain poetry (Lev., Ruth, Ezra, Neh., Esth., Hag., Mal.)</a:t>
            </a:r>
            <a:endParaRPr lang="en-US" sz="2000" dirty="0"/>
          </a:p>
          <a:p>
            <a:pPr lvl="0"/>
            <a:r>
              <a:rPr lang="en-US" dirty="0"/>
              <a:t>Poetry is "highly compressed language."</a:t>
            </a:r>
            <a:endParaRPr lang="en-US" sz="20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Packs big thoughts into few words.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Word images.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Emotive figures.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err="1"/>
              <a:t>Memorizable</a:t>
            </a:r>
            <a:r>
              <a:rPr lang="en-US" dirty="0"/>
              <a:t>.</a:t>
            </a:r>
            <a:endParaRPr lang="en-US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Relatively regular and orderly.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819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Verbal </a:t>
            </a:r>
            <a:r>
              <a:rPr lang="en-US" b="1" dirty="0" smtClean="0"/>
              <a:t>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Alliteration</a:t>
            </a:r>
            <a:r>
              <a:rPr lang="en-US" dirty="0"/>
              <a:t> – beginning sounds of words or syllables.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Assonance</a:t>
            </a:r>
            <a:r>
              <a:rPr lang="en-US" dirty="0"/>
              <a:t> – same sound, but not necessarily the same letter.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Paronomasia</a:t>
            </a:r>
            <a:r>
              <a:rPr lang="en-US" dirty="0"/>
              <a:t> – word plays or puns.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Onomatopoeia</a:t>
            </a:r>
            <a:r>
              <a:rPr lang="en-US" dirty="0"/>
              <a:t> – words sounding like what it is describing.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228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Hebrew </a:t>
            </a:r>
            <a:r>
              <a:rPr lang="en-US" b="1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Robert </a:t>
            </a:r>
            <a:r>
              <a:rPr lang="en-US" dirty="0" err="1"/>
              <a:t>Lowth</a:t>
            </a:r>
            <a:r>
              <a:rPr lang="en-US" dirty="0"/>
              <a:t> (1753).</a:t>
            </a:r>
          </a:p>
          <a:p>
            <a:pPr lvl="0"/>
            <a:r>
              <a:rPr lang="en-US" dirty="0"/>
              <a:t>Balance of "sense" or "thought" – more important to balance ideas than a strict meter.</a:t>
            </a:r>
          </a:p>
          <a:p>
            <a:pPr lvl="0"/>
            <a:r>
              <a:rPr lang="en-US" dirty="0"/>
              <a:t>Parallelism is the "fundamental formal feature" of Hebrew poetry.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894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Synonymous Parallelism</a:t>
            </a:r>
            <a:r>
              <a:rPr lang="en-US" dirty="0"/>
              <a:t> – two lines ("stich") having virtually the same thought.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Antithetic Parallelism</a:t>
            </a:r>
            <a:r>
              <a:rPr lang="en-US" dirty="0"/>
              <a:t> – second stich expresses same idea in a negative or contrasting manner.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Synthetic (Formal) Parallelism</a:t>
            </a:r>
            <a:r>
              <a:rPr lang="en-US" dirty="0"/>
              <a:t> – second stich adds to first line to provide further information.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"Chain figure" – a series of synthetic lines.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Inverted (Reversed) Parallelism</a:t>
            </a:r>
            <a:r>
              <a:rPr lang="en-US" dirty="0"/>
              <a:t> – "chiasm"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Units reversed in parallel.</a:t>
            </a:r>
          </a:p>
        </p:txBody>
      </p:sp>
    </p:spTree>
    <p:extLst>
      <p:ext uri="{BB962C8B-B14F-4D97-AF65-F5344CB8AC3E}">
        <p14:creationId xmlns:p14="http://schemas.microsoft.com/office/powerpoint/2010/main" val="184588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Hebrew Poetry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Remember it is poetry, and the purpose is not exact representation.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Much is intended to evoke feelings, rather than prepositional thinking.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Remember the vocabulary is purposefully metaphorical.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Analyze the entire passage, not only the parts.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Get as close to the original language as you can.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117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441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 WRITINGS &amp; HEBREW POETRY</vt:lpstr>
      <vt:lpstr>THE WRITINGS</vt:lpstr>
      <vt:lpstr>New Material in the Writings</vt:lpstr>
      <vt:lpstr>HEBREW POETRY</vt:lpstr>
      <vt:lpstr>Poetry in the Hebrew Bible</vt:lpstr>
      <vt:lpstr>Verbal Devices</vt:lpstr>
      <vt:lpstr>Hebrew Parallelism</vt:lpstr>
      <vt:lpstr>PowerPoint Presentation</vt:lpstr>
      <vt:lpstr>Interpreting Hebrew Poetry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WRITINGS &amp; HEBREW POETRY</dc:title>
  <dc:creator>Peacock, Kevin</dc:creator>
  <cp:lastModifiedBy>Peacock, Kevin</cp:lastModifiedBy>
  <cp:revision>3</cp:revision>
  <dcterms:created xsi:type="dcterms:W3CDTF">2014-04-01T20:53:55Z</dcterms:created>
  <dcterms:modified xsi:type="dcterms:W3CDTF">2014-04-01T21:14:29Z</dcterms:modified>
</cp:coreProperties>
</file>