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720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203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729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200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58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366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93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13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61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12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A5328-C35E-4326-BC1C-DE80E057B105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47CAA-0690-4734-B907-C8E66B91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611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JOB</a:t>
            </a:r>
          </a:p>
        </p:txBody>
      </p:sp>
    </p:spTree>
    <p:extLst>
      <p:ext uri="{BB962C8B-B14F-4D97-AF65-F5344CB8AC3E}">
        <p14:creationId xmlns:p14="http://schemas.microsoft.com/office/powerpoint/2010/main" val="3212533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Purpose of Job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Many think the purpose is to discuss "theodicy" – the problem of evil and suffering.</a:t>
            </a:r>
            <a:endParaRPr lang="en-US" sz="2000" dirty="0"/>
          </a:p>
          <a:p>
            <a:pPr lvl="1"/>
            <a:r>
              <a:rPr lang="en-US" dirty="0"/>
              <a:t>But the book does not answer the question.</a:t>
            </a:r>
            <a:endParaRPr lang="en-US" sz="1800" dirty="0"/>
          </a:p>
          <a:p>
            <a:pPr lvl="0"/>
            <a:r>
              <a:rPr lang="en-US" dirty="0"/>
              <a:t>Two charges against God:</a:t>
            </a:r>
            <a:endParaRPr lang="en-US" sz="2000" dirty="0"/>
          </a:p>
          <a:p>
            <a:pPr marL="914400" lvl="1" indent="-514350">
              <a:buFont typeface="+mj-lt"/>
              <a:buAutoNum type="arabicPeriod"/>
            </a:pPr>
            <a:r>
              <a:rPr lang="en-US" i="1" dirty="0"/>
              <a:t>What is the true character of a person's relationship with God?</a:t>
            </a:r>
            <a:endParaRPr lang="en-US" sz="1600" dirty="0"/>
          </a:p>
          <a:p>
            <a:pPr lvl="2"/>
            <a:r>
              <a:rPr lang="en-US" dirty="0"/>
              <a:t>Retribution system hides people's true character.</a:t>
            </a:r>
            <a:endParaRPr lang="en-US" sz="1200" dirty="0"/>
          </a:p>
          <a:p>
            <a:pPr marL="400050" lvl="1" indent="0">
              <a:buNone/>
            </a:pPr>
            <a:r>
              <a:rPr lang="en-US" dirty="0"/>
              <a:t>2. </a:t>
            </a:r>
            <a:r>
              <a:rPr lang="en-US" i="1" dirty="0"/>
              <a:t>God is unjust to allow the righteous to suffer</a:t>
            </a:r>
            <a:r>
              <a:rPr lang="en-US" dirty="0"/>
              <a:t>.</a:t>
            </a:r>
            <a:endParaRPr lang="en-US" sz="1600" dirty="0"/>
          </a:p>
          <a:p>
            <a:pPr lvl="2"/>
            <a:r>
              <a:rPr lang="en-US" dirty="0"/>
              <a:t>The retribution system should stand.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951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Job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Let it say what it says, not what we want it to say or think it should say.</a:t>
            </a:r>
            <a:endParaRPr lang="en-US" sz="2000" dirty="0"/>
          </a:p>
          <a:p>
            <a:pPr lvl="0"/>
            <a:r>
              <a:rPr lang="en-US" dirty="0"/>
              <a:t>The key to the book is </a:t>
            </a:r>
            <a:r>
              <a:rPr lang="en-US" b="1" dirty="0"/>
              <a:t>Job's repentance</a:t>
            </a:r>
            <a:r>
              <a:rPr lang="en-US" dirty="0"/>
              <a:t> (42:3-6).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Moved from his egocentric attitude (40:8) to a humble awareness of his place in God's creation.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Job's relationship based on self-sufficiency is changed to a relationship of personal trust and surrender.</a:t>
            </a:r>
          </a:p>
        </p:txBody>
      </p:sp>
    </p:spTree>
    <p:extLst>
      <p:ext uri="{BB962C8B-B14F-4D97-AF65-F5344CB8AC3E}">
        <p14:creationId xmlns:p14="http://schemas.microsoft.com/office/powerpoint/2010/main" val="2107656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Dating and </a:t>
            </a:r>
            <a:r>
              <a:rPr lang="en-US" b="1" dirty="0" smtClean="0"/>
              <a:t>Authorship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Book does not mention an author.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May have had more than one human hand.</a:t>
            </a:r>
            <a:endParaRPr lang="en-US" sz="1800" dirty="0"/>
          </a:p>
          <a:p>
            <a:pPr lvl="0"/>
            <a:r>
              <a:rPr lang="en-US" dirty="0"/>
              <a:t>How historical is it?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Probably "history poetically idealized."</a:t>
            </a:r>
          </a:p>
        </p:txBody>
      </p:sp>
    </p:spTree>
    <p:extLst>
      <p:ext uri="{BB962C8B-B14F-4D97-AF65-F5344CB8AC3E}">
        <p14:creationId xmlns:p14="http://schemas.microsoft.com/office/powerpoint/2010/main" val="2281947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Prologue [prose] (chs. 1-2)</a:t>
            </a:r>
            <a:endParaRPr lang="en-US" sz="2000" dirty="0"/>
          </a:p>
          <a:p>
            <a:pPr lvl="0"/>
            <a:r>
              <a:rPr lang="en-US" dirty="0"/>
              <a:t>Job's lament [poetry] (ch. 3)</a:t>
            </a:r>
            <a:endParaRPr lang="en-US" sz="2000" dirty="0"/>
          </a:p>
          <a:p>
            <a:pPr lvl="0"/>
            <a:r>
              <a:rPr lang="en-US" dirty="0"/>
              <a:t>Dialogue between Job and friends [poetry] (chs. 4-27) 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Three cycles:</a:t>
            </a:r>
            <a:endParaRPr lang="en-US" sz="1800" dirty="0"/>
          </a:p>
          <a:p>
            <a:pPr lvl="2"/>
            <a:r>
              <a:rPr lang="en-US" dirty="0" err="1"/>
              <a:t>Eliphaz</a:t>
            </a:r>
            <a:r>
              <a:rPr lang="en-US" dirty="0"/>
              <a:t> (Job replies to each)</a:t>
            </a:r>
            <a:endParaRPr lang="en-US" sz="1600" dirty="0"/>
          </a:p>
          <a:p>
            <a:pPr lvl="2"/>
            <a:r>
              <a:rPr lang="en-US" dirty="0" err="1"/>
              <a:t>Bildad</a:t>
            </a:r>
            <a:endParaRPr lang="en-US" sz="1600" dirty="0"/>
          </a:p>
          <a:p>
            <a:pPr lvl="2"/>
            <a:r>
              <a:rPr lang="en-US" dirty="0" err="1"/>
              <a:t>Zophar</a:t>
            </a:r>
            <a:r>
              <a:rPr lang="en-US" dirty="0"/>
              <a:t> (only 2x)</a:t>
            </a:r>
            <a:endParaRPr lang="en-US" sz="1600" dirty="0"/>
          </a:p>
          <a:p>
            <a:pPr lvl="0"/>
            <a:r>
              <a:rPr lang="en-US" dirty="0"/>
              <a:t>Poem on Wisdom [poetry] (ch. 28)</a:t>
            </a:r>
            <a:endParaRPr lang="en-US" sz="2000" dirty="0"/>
          </a:p>
          <a:p>
            <a:pPr lvl="0"/>
            <a:r>
              <a:rPr lang="en-US" dirty="0"/>
              <a:t>Job's complaint [poetry] (chs. 29-31)</a:t>
            </a:r>
            <a:endParaRPr lang="en-US" sz="2000" dirty="0"/>
          </a:p>
          <a:p>
            <a:pPr lvl="0"/>
            <a:r>
              <a:rPr lang="en-US" dirty="0" err="1"/>
              <a:t>Elihu's</a:t>
            </a:r>
            <a:r>
              <a:rPr lang="en-US" dirty="0"/>
              <a:t> speeches [poetry] (chs. 32-37)</a:t>
            </a:r>
            <a:endParaRPr lang="en-US" sz="2000" dirty="0"/>
          </a:p>
          <a:p>
            <a:pPr lvl="0"/>
            <a:r>
              <a:rPr lang="en-US" dirty="0"/>
              <a:t>Yahweh's speeches [poetry] (chs. 38-42:6)</a:t>
            </a:r>
            <a:endParaRPr lang="en-US" sz="2000" dirty="0"/>
          </a:p>
          <a:p>
            <a:pPr lvl="0"/>
            <a:r>
              <a:rPr lang="en-US" dirty="0"/>
              <a:t>Epilogue [prose] (42:7-17)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545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</a:t>
            </a:r>
            <a:r>
              <a:rPr lang="en-US" b="1" dirty="0" smtClean="0"/>
              <a:t>Satan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Called "the Satan" in chs. 1-2.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Not a personal name, but a description of function.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"Adversary, opponent, prosecutor"</a:t>
            </a:r>
            <a:endParaRPr lang="en-US" sz="1800" dirty="0"/>
          </a:p>
          <a:p>
            <a:pPr lvl="0"/>
            <a:r>
              <a:rPr lang="en-US" dirty="0"/>
              <a:t>Function performed by:</a:t>
            </a:r>
            <a:endParaRPr lang="en-US" sz="2000" dirty="0"/>
          </a:p>
          <a:p>
            <a:pPr lvl="2"/>
            <a:r>
              <a:rPr lang="en-US" b="1" dirty="0"/>
              <a:t>Human beings</a:t>
            </a:r>
            <a:r>
              <a:rPr lang="en-US" dirty="0"/>
              <a:t> (1 Sam 29:4; 2 Sam 19:17-24; 1 Kgs 5:16-20; 11:14-23; Ps 109:6)</a:t>
            </a:r>
            <a:endParaRPr lang="en-US" sz="1600" dirty="0"/>
          </a:p>
          <a:p>
            <a:pPr lvl="2"/>
            <a:r>
              <a:rPr lang="en-US" b="1" dirty="0"/>
              <a:t>Supernatural beings</a:t>
            </a:r>
            <a:r>
              <a:rPr lang="en-US" dirty="0"/>
              <a:t> (Num 22:22; </a:t>
            </a:r>
            <a:r>
              <a:rPr lang="en-US" dirty="0" smtClean="0"/>
              <a:t>1 </a:t>
            </a:r>
            <a:r>
              <a:rPr lang="en-US" dirty="0"/>
              <a:t>Chr 21:1; Zech 3:1-2).</a:t>
            </a:r>
            <a:endParaRPr lang="en-US" sz="1600" dirty="0"/>
          </a:p>
          <a:p>
            <a:pPr lvl="0"/>
            <a:r>
              <a:rPr lang="en-US" dirty="0"/>
              <a:t>Three passages in OT where Satan is mentioned as an adversarial supernatural being – a accuser and opponent of people (Job 1-2; Zech 3:1-2; 1 Chr 21:1).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Always strictly limited.</a:t>
            </a:r>
            <a:endParaRPr lang="en-US" sz="1800" dirty="0"/>
          </a:p>
          <a:p>
            <a:pPr lvl="0"/>
            <a:r>
              <a:rPr lang="en-US" dirty="0"/>
              <a:t>In Job is allowed to discover the faults and infidelities of people and reports them back to God.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To test people's righteousness to see if it is real or fake.</a:t>
            </a:r>
          </a:p>
        </p:txBody>
      </p:sp>
    </p:spTree>
    <p:extLst>
      <p:ext uri="{BB962C8B-B14F-4D97-AF65-F5344CB8AC3E}">
        <p14:creationId xmlns:p14="http://schemas.microsoft.com/office/powerpoint/2010/main" val="1138271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Theological Themes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A righteous person may suffer.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Suffering may occur in every dimension of existence – physical, social, spiritual, and emotional.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It is not wrong to question God, but only to give up on God.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Human wisdom is severely limited, but God has perfect wisdom.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God is more concerned with our maturity than with our comfort.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Only God can meet our needs in a time of suffering.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458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481</Words>
  <Application>Microsoft Office PowerPoint</Application>
  <PresentationFormat>On-screen Show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JOB</vt:lpstr>
      <vt:lpstr>The Purpose of Job</vt:lpstr>
      <vt:lpstr>Interpreting Job</vt:lpstr>
      <vt:lpstr>Dating and Authorship</vt:lpstr>
      <vt:lpstr>Outline</vt:lpstr>
      <vt:lpstr>The Satan</vt:lpstr>
      <vt:lpstr>Theological Themes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</dc:title>
  <dc:creator>Peacock, Kevin</dc:creator>
  <cp:lastModifiedBy>Peacock, Kevin</cp:lastModifiedBy>
  <cp:revision>1</cp:revision>
  <dcterms:created xsi:type="dcterms:W3CDTF">2014-04-15T23:51:31Z</dcterms:created>
  <dcterms:modified xsi:type="dcterms:W3CDTF">2014-04-15T23:59:18Z</dcterms:modified>
</cp:coreProperties>
</file>