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1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E3B6A-D267-454F-97FF-6C542EACC357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C63E2-BC25-4633-A580-EAE0CEDCD7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4759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E3B6A-D267-454F-97FF-6C542EACC357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C63E2-BC25-4633-A580-EAE0CEDCD7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878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E3B6A-D267-454F-97FF-6C542EACC357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C63E2-BC25-4633-A580-EAE0CEDCD7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55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E3B6A-D267-454F-97FF-6C542EACC357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C63E2-BC25-4633-A580-EAE0CEDCD7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129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E3B6A-D267-454F-97FF-6C542EACC357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C63E2-BC25-4633-A580-EAE0CEDCD7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642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E3B6A-D267-454F-97FF-6C542EACC357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C63E2-BC25-4633-A580-EAE0CEDCD7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6002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E3B6A-D267-454F-97FF-6C542EACC357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C63E2-BC25-4633-A580-EAE0CEDCD7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161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E3B6A-D267-454F-97FF-6C542EACC357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C63E2-BC25-4633-A580-EAE0CEDCD7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524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E3B6A-D267-454F-97FF-6C542EACC357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C63E2-BC25-4633-A580-EAE0CEDCD7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923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E3B6A-D267-454F-97FF-6C542EACC357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C63E2-BC25-4633-A580-EAE0CEDCD7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583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E3B6A-D267-454F-97FF-6C542EACC357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C63E2-BC25-4633-A580-EAE0CEDCD7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7699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1E3B6A-D267-454F-97FF-6C542EACC357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C63E2-BC25-4633-A580-EAE0CEDCD7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399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/>
              <a:t>PROVERBS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634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Modern Proverbs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lvl="0" indent="0">
              <a:buNone/>
            </a:pPr>
            <a:r>
              <a:rPr lang="en-US" dirty="0"/>
              <a:t>"An archaeologist is the best husband a woman can have; </a:t>
            </a:r>
          </a:p>
          <a:p>
            <a:pPr marL="0" indent="0">
              <a:buNone/>
            </a:pPr>
            <a:r>
              <a:rPr lang="en-US" dirty="0"/>
              <a:t>the older she gets, the more he is interested in her." (Agatha Christie – who was married to one).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lvl="0" indent="0">
              <a:buNone/>
            </a:pPr>
            <a:r>
              <a:rPr lang="en-US" dirty="0"/>
              <a:t>"It is better to be a coward for a minute </a:t>
            </a:r>
          </a:p>
          <a:p>
            <a:pPr marL="0" indent="0">
              <a:buNone/>
            </a:pPr>
            <a:r>
              <a:rPr lang="en-US" dirty="0"/>
              <a:t>than dead for the rest of your life." (Irish proverb)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lvl="0" indent="0">
              <a:buNone/>
            </a:pPr>
            <a:r>
              <a:rPr lang="en-US" dirty="0"/>
              <a:t>"Tell the truth and run." (Yugoslavian proverb)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lvl="0" indent="0">
              <a:buNone/>
            </a:pPr>
            <a:r>
              <a:rPr lang="en-US" dirty="0"/>
              <a:t>"There is no pleasure in having nothing to do.  </a:t>
            </a:r>
          </a:p>
          <a:p>
            <a:pPr marL="0" indent="0">
              <a:buNone/>
            </a:pPr>
            <a:r>
              <a:rPr lang="en-US" dirty="0"/>
              <a:t>The pleasure is in having lots to do and not doing it." (John W. </a:t>
            </a:r>
            <a:r>
              <a:rPr lang="en-US" dirty="0" err="1"/>
              <a:t>Raper</a:t>
            </a:r>
            <a:r>
              <a:rPr lang="en-US" dirty="0"/>
              <a:t>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90424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>
            <a:normAutofit fontScale="77500" lnSpcReduction="20000"/>
          </a:bodyPr>
          <a:lstStyle/>
          <a:p>
            <a:pPr marL="0" lvl="0" indent="0">
              <a:buNone/>
            </a:pPr>
            <a:r>
              <a:rPr lang="en-US" dirty="0"/>
              <a:t>"I'm not afraid to die.  </a:t>
            </a:r>
          </a:p>
          <a:p>
            <a:pPr marL="0" indent="0">
              <a:buNone/>
            </a:pPr>
            <a:r>
              <a:rPr lang="en-US" dirty="0"/>
              <a:t>I just don't want to be there when it happens." (Woody Allen)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lvl="0" indent="0">
              <a:buNone/>
            </a:pPr>
            <a:r>
              <a:rPr lang="en-US" dirty="0"/>
              <a:t>"Don't sweat petty things – and don't pet sweaty things."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lvl="0" indent="0">
              <a:buNone/>
            </a:pPr>
            <a:r>
              <a:rPr lang="en-US" dirty="0"/>
              <a:t>"Hard work pays off in the future.  </a:t>
            </a:r>
          </a:p>
          <a:p>
            <a:pPr marL="0" indent="0">
              <a:buNone/>
            </a:pPr>
            <a:r>
              <a:rPr lang="en-US" dirty="0"/>
              <a:t>Laziness pays off now."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lvl="0" indent="0">
              <a:buNone/>
            </a:pPr>
            <a:r>
              <a:rPr lang="en-US" dirty="0"/>
              <a:t>"The sooner you fall behind, </a:t>
            </a:r>
          </a:p>
          <a:p>
            <a:pPr marL="0" indent="0">
              <a:buNone/>
            </a:pPr>
            <a:r>
              <a:rPr lang="en-US" dirty="0"/>
              <a:t>the more time you'll have to catch up."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lvl="0" indent="0">
              <a:buNone/>
            </a:pPr>
            <a:r>
              <a:rPr lang="en-US" dirty="0"/>
              <a:t>"Money can't buy happiness, </a:t>
            </a:r>
          </a:p>
          <a:p>
            <a:pPr marL="0" indent="0">
              <a:buNone/>
            </a:pPr>
            <a:r>
              <a:rPr lang="en-US" dirty="0"/>
              <a:t>but it sure makes misery easier to live with."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8342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>
            <a:normAutofit fontScale="85000" lnSpcReduction="20000"/>
          </a:bodyPr>
          <a:lstStyle/>
          <a:p>
            <a:pPr marL="0" lvl="0" indent="0">
              <a:buNone/>
            </a:pPr>
            <a:r>
              <a:rPr lang="en-US" dirty="0"/>
              <a:t>"Always remember to pillage BEFORE you burn." (Viking proverb)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lvl="0" indent="0">
              <a:buNone/>
            </a:pPr>
            <a:r>
              <a:rPr lang="en-US" dirty="0"/>
              <a:t>Paul's Law:  "You can't fall off the floor."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lvl="0" indent="0">
              <a:buNone/>
            </a:pPr>
            <a:r>
              <a:rPr lang="en-US" dirty="0"/>
              <a:t>"If at first you don't succeed, </a:t>
            </a:r>
          </a:p>
          <a:p>
            <a:pPr marL="0" indent="0">
              <a:buNone/>
            </a:pPr>
            <a:r>
              <a:rPr lang="en-US" dirty="0"/>
              <a:t>destroy all evidence that you tried."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lvl="0" indent="0">
              <a:buNone/>
            </a:pPr>
            <a:r>
              <a:rPr lang="en-US" dirty="0"/>
              <a:t>"Eagles may soar, </a:t>
            </a:r>
          </a:p>
          <a:p>
            <a:pPr marL="0" indent="0">
              <a:buNone/>
            </a:pPr>
            <a:r>
              <a:rPr lang="en-US" dirty="0"/>
              <a:t>but weasels aren't sucked into jet engines."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lvl="0" indent="0">
              <a:buNone/>
            </a:pPr>
            <a:r>
              <a:rPr lang="en-US" dirty="0"/>
              <a:t>"A conclusion is the place where you got tired of thinking."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0024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715000"/>
          </a:xfrm>
        </p:spPr>
        <p:txBody>
          <a:bodyPr>
            <a:normAutofit fontScale="92500" lnSpcReduction="20000"/>
          </a:bodyPr>
          <a:lstStyle/>
          <a:p>
            <a:pPr marL="0" lvl="0" indent="0">
              <a:buNone/>
            </a:pPr>
            <a:r>
              <a:rPr lang="en-US" dirty="0"/>
              <a:t>"Borrow money from pessimists – </a:t>
            </a:r>
          </a:p>
          <a:p>
            <a:pPr marL="0" indent="0">
              <a:buNone/>
            </a:pPr>
            <a:r>
              <a:rPr lang="en-US" dirty="0"/>
              <a:t>they don't expect it back."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lvl="0" indent="0">
              <a:buNone/>
            </a:pPr>
            <a:r>
              <a:rPr lang="en-US" dirty="0"/>
              <a:t>"Doing a job RIGHT the first time gets the job done.  Doing the job WRONG  fourteen times gives you job security."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lvl="0" indent="0">
              <a:buNone/>
            </a:pPr>
            <a:r>
              <a:rPr lang="en-US" dirty="0"/>
              <a:t>"The trouble with doing something right the first time is that nobody appreciates how difficult it was."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lvl="0" indent="0">
              <a:buNone/>
            </a:pPr>
            <a:r>
              <a:rPr lang="en-US" dirty="0"/>
              <a:t>"If the only tool you have is a hammer, </a:t>
            </a:r>
          </a:p>
          <a:p>
            <a:pPr marL="0" indent="0">
              <a:buNone/>
            </a:pPr>
            <a:r>
              <a:rPr lang="en-US" dirty="0"/>
              <a:t>then every problem will look like a nail."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6223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"Wise Living"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Practical attitudes – basic values.</a:t>
            </a:r>
            <a:endParaRPr lang="en-US" b="1" dirty="0"/>
          </a:p>
          <a:p>
            <a:pPr lvl="0"/>
            <a:r>
              <a:rPr lang="en-US" dirty="0"/>
              <a:t>All things being equal, there are basic attitudes and patterns of </a:t>
            </a:r>
            <a:r>
              <a:rPr lang="en-US" dirty="0" err="1"/>
              <a:t>behaviour</a:t>
            </a:r>
            <a:r>
              <a:rPr lang="en-US" dirty="0"/>
              <a:t> that help a person grow into responsible adulthood.</a:t>
            </a:r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87905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Methods of Teaching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Imperative Command (chs. 1-9)</a:t>
            </a:r>
          </a:p>
          <a:p>
            <a:r>
              <a:rPr lang="en-US" dirty="0"/>
              <a:t>Observation (chs. 10-31)</a:t>
            </a:r>
          </a:p>
        </p:txBody>
      </p:sp>
    </p:spTree>
    <p:extLst>
      <p:ext uri="{BB962C8B-B14F-4D97-AF65-F5344CB8AC3E}">
        <p14:creationId xmlns:p14="http://schemas.microsoft.com/office/powerpoint/2010/main" val="3344326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Outline, Authorship, &amp; Dating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n-US" dirty="0"/>
              <a:t>Introduction (1:1-6) – education in the life of wisdom.</a:t>
            </a:r>
            <a:endParaRPr lang="en-US" sz="2000" dirty="0"/>
          </a:p>
          <a:p>
            <a:pPr lvl="1"/>
            <a:r>
              <a:rPr lang="en-US" dirty="0"/>
              <a:t>Solomon mentioned as author (1:1) – but his proverbs don't start until 10:1.</a:t>
            </a:r>
            <a:endParaRPr lang="en-US" sz="1800" dirty="0"/>
          </a:p>
          <a:p>
            <a:pPr lvl="0"/>
            <a:r>
              <a:rPr lang="en-US" dirty="0"/>
              <a:t>Motto (1:7) – </a:t>
            </a:r>
            <a:r>
              <a:rPr lang="en-US" i="1" dirty="0"/>
              <a:t>"The fear of Yahweh is the beginning of knowledge, but fools despise wisdom and instruction."</a:t>
            </a:r>
            <a:endParaRPr lang="en-US" sz="2000" dirty="0"/>
          </a:p>
          <a:p>
            <a:pPr lvl="0"/>
            <a:r>
              <a:rPr lang="en-US" dirty="0"/>
              <a:t>The Importance of Wisdom (1:8-9:18) – wisdom vs. folly.</a:t>
            </a:r>
            <a:endParaRPr lang="en-US" sz="2000" dirty="0"/>
          </a:p>
          <a:p>
            <a:pPr lvl="0"/>
            <a:r>
              <a:rPr lang="en-US" dirty="0"/>
              <a:t>Proverbs of Solomon (10:1-22:16)</a:t>
            </a:r>
            <a:endParaRPr lang="en-US" sz="2000" dirty="0"/>
          </a:p>
          <a:p>
            <a:pPr lvl="0"/>
            <a:r>
              <a:rPr lang="en-US" dirty="0"/>
              <a:t>Sayings of "The Wise" (22:17-24:34)</a:t>
            </a:r>
            <a:endParaRPr lang="en-US" sz="2000" dirty="0"/>
          </a:p>
          <a:p>
            <a:pPr lvl="0"/>
            <a:r>
              <a:rPr lang="en-US" dirty="0"/>
              <a:t>Solomon's Proverbs through Hezekiah's Men (25:1-29:27)</a:t>
            </a:r>
            <a:endParaRPr lang="en-US" sz="2000" dirty="0"/>
          </a:p>
          <a:p>
            <a:pPr lvl="0"/>
            <a:r>
              <a:rPr lang="en-US" dirty="0"/>
              <a:t>Proverbs of </a:t>
            </a:r>
            <a:r>
              <a:rPr lang="en-US" dirty="0" err="1"/>
              <a:t>Agur</a:t>
            </a:r>
            <a:r>
              <a:rPr lang="en-US" dirty="0"/>
              <a:t> (30:1-33)</a:t>
            </a:r>
            <a:endParaRPr lang="en-US" sz="2000" dirty="0"/>
          </a:p>
          <a:p>
            <a:pPr lvl="0"/>
            <a:r>
              <a:rPr lang="en-US" dirty="0"/>
              <a:t>Proverbs of Lemuel (31:1-9)</a:t>
            </a:r>
            <a:endParaRPr lang="en-US" sz="2000" dirty="0"/>
          </a:p>
          <a:p>
            <a:pPr lvl="0"/>
            <a:r>
              <a:rPr lang="en-US" dirty="0"/>
              <a:t>The Virtuous Woman (31:10-31) – alphabetical </a:t>
            </a:r>
            <a:r>
              <a:rPr lang="en-US" dirty="0" smtClean="0"/>
              <a:t>acrostic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3083278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This means several things</a:t>
            </a:r>
            <a:r>
              <a:rPr lang="en-US" dirty="0" smtClean="0"/>
              <a:t>: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/>
              <a:t>More than one author (e.g. Solomon, </a:t>
            </a:r>
            <a:r>
              <a:rPr lang="en-US" dirty="0" err="1"/>
              <a:t>Agur</a:t>
            </a:r>
            <a:r>
              <a:rPr lang="en-US" dirty="0"/>
              <a:t>, Lemuel).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/>
              <a:t>Dated from at least 950 BC (Solomon) to 700 BC (Hezekiah) -- probably longer.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/>
              <a:t>Final editor probably placed introduction (1:1-9:18) and concluding acrostic (31:10-31).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81001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Purpose of Proverbs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A guide to successful living.</a:t>
            </a:r>
            <a:endParaRPr lang="en-US" sz="2000" dirty="0"/>
          </a:p>
          <a:p>
            <a:pPr lvl="0"/>
            <a:r>
              <a:rPr lang="en-US" dirty="0"/>
              <a:t>Apply principles of Israel's covenant faith to life.</a:t>
            </a:r>
            <a:endParaRPr lang="en-US" sz="2000" dirty="0"/>
          </a:p>
          <a:p>
            <a:pPr lvl="1"/>
            <a:r>
              <a:rPr lang="en-US" dirty="0"/>
              <a:t>Spell out what it means to be at God's disposal.</a:t>
            </a:r>
            <a:endParaRPr lang="en-US" sz="1800" dirty="0"/>
          </a:p>
          <a:p>
            <a:pPr lvl="0"/>
            <a:r>
              <a:rPr lang="en-US" dirty="0"/>
              <a:t>Two main theological themes:</a:t>
            </a:r>
            <a:endParaRPr lang="en-US" sz="20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95164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>
            <a:normAutofit fontScale="850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n-US" b="1" dirty="0"/>
              <a:t>The meaning of life is found in a right relationship to God and to other people.</a:t>
            </a:r>
            <a:endParaRPr lang="en-US" sz="20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Honesty (11:1)</a:t>
            </a:r>
            <a:endParaRPr lang="en-US" sz="18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Truthfulness (12:22)</a:t>
            </a:r>
            <a:endParaRPr lang="en-US" sz="18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Sobriety (23:29-35)</a:t>
            </a:r>
            <a:endParaRPr lang="en-US" sz="18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Hard work (10:4-5, 26)</a:t>
            </a:r>
            <a:endParaRPr lang="en-US" sz="18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Compassion towards one's enemies (25:21-22)</a:t>
            </a:r>
            <a:endParaRPr lang="en-US" sz="18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Humility (16:18-19)</a:t>
            </a:r>
            <a:endParaRPr lang="en-US" sz="18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Proper marriage and sexual relationships (5:3-11; 31:10-31)</a:t>
            </a:r>
            <a:endParaRPr lang="en-US" sz="18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Proper parent/child relationships (4:1-4; 22:6)</a:t>
            </a:r>
            <a:endParaRPr lang="en-US" sz="18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Trust in God (3:5-6; 16:3)</a:t>
            </a:r>
            <a:endParaRPr lang="en-US" sz="1800" dirty="0"/>
          </a:p>
          <a:p>
            <a:pPr marL="0" indent="0">
              <a:buNone/>
            </a:pPr>
            <a:r>
              <a:rPr lang="en-US" dirty="0"/>
              <a:t> </a:t>
            </a:r>
            <a:endParaRPr lang="en-US" sz="2000" dirty="0"/>
          </a:p>
          <a:p>
            <a:pPr marL="0" indent="0">
              <a:buNone/>
            </a:pPr>
            <a:r>
              <a:rPr lang="en-US" b="1" dirty="0"/>
              <a:t>2. God has revealed His nature and the orderliness of life and creation to people.</a:t>
            </a:r>
          </a:p>
        </p:txBody>
      </p:sp>
    </p:spTree>
    <p:extLst>
      <p:ext uri="{BB962C8B-B14F-4D97-AF65-F5344CB8AC3E}">
        <p14:creationId xmlns:p14="http://schemas.microsoft.com/office/powerpoint/2010/main" val="24721247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"Wisdom" and "Folly</a:t>
            </a:r>
            <a:r>
              <a:rPr lang="en-US" b="1" dirty="0" smtClean="0"/>
              <a:t>"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b="1" dirty="0"/>
              <a:t>Wisdom </a:t>
            </a:r>
            <a:r>
              <a:rPr lang="en-US" dirty="0"/>
              <a:t>– fear of God that extends into all life.</a:t>
            </a:r>
          </a:p>
          <a:p>
            <a:r>
              <a:rPr lang="en-US" b="1" dirty="0"/>
              <a:t>Folly</a:t>
            </a:r>
            <a:r>
              <a:rPr lang="en-US" dirty="0"/>
              <a:t> – deliberate disdain or rejection of moral and pious principles.</a:t>
            </a:r>
          </a:p>
        </p:txBody>
      </p:sp>
    </p:spTree>
    <p:extLst>
      <p:ext uri="{BB962C8B-B14F-4D97-AF65-F5344CB8AC3E}">
        <p14:creationId xmlns:p14="http://schemas.microsoft.com/office/powerpoint/2010/main" val="2581231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Interpreting Proverbs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Remember that proverbs are generalizations.</a:t>
            </a:r>
            <a:endParaRPr lang="en-US" sz="2400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Proverbs should be applied to specific situations, not indiscriminately.</a:t>
            </a:r>
            <a:endParaRPr lang="en-US" sz="2400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Beware of the limits – don't view as magical sayings that automatically bring results.</a:t>
            </a:r>
            <a:endParaRPr lang="en-US" sz="24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33309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469</Words>
  <Application>Microsoft Office PowerPoint</Application>
  <PresentationFormat>On-screen Show (4:3)</PresentationFormat>
  <Paragraphs>90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PROVERBS</vt:lpstr>
      <vt:lpstr>"Wise Living"</vt:lpstr>
      <vt:lpstr>Methods of Teaching</vt:lpstr>
      <vt:lpstr>Outline, Authorship, &amp; Dating</vt:lpstr>
      <vt:lpstr>PowerPoint Presentation</vt:lpstr>
      <vt:lpstr>Purpose of Proverbs</vt:lpstr>
      <vt:lpstr>PowerPoint Presentation</vt:lpstr>
      <vt:lpstr>"Wisdom" and "Folly"</vt:lpstr>
      <vt:lpstr>Interpreting Proverbs</vt:lpstr>
      <vt:lpstr>Modern Proverbs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PROVERBS</dc:title>
  <dc:creator>Peacock, Kevin</dc:creator>
  <cp:lastModifiedBy>Peacock, Kevin</cp:lastModifiedBy>
  <cp:revision>2</cp:revision>
  <dcterms:created xsi:type="dcterms:W3CDTF">2014-04-16T00:00:16Z</dcterms:created>
  <dcterms:modified xsi:type="dcterms:W3CDTF">2014-04-16T00:15:17Z</dcterms:modified>
</cp:coreProperties>
</file>