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  <p:sldId id="258" r:id="rId3"/>
    <p:sldId id="260" r:id="rId4"/>
    <p:sldId id="261" r:id="rId5"/>
    <p:sldId id="262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128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AA74D2C-E2C1-B642-9496-0E7869DD2402}" type="datetimeFigureOut">
              <a:rPr lang="en-US" smtClean="0"/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7807FA3-FDA6-794A-A4F4-8B12CA8990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The Conception and Birth of Jesus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Matthew 1:18-25</a:t>
            </a:r>
          </a:p>
        </p:txBody>
      </p:sp>
    </p:spTree>
    <p:extLst>
      <p:ext uri="{BB962C8B-B14F-4D97-AF65-F5344CB8AC3E}">
        <p14:creationId xmlns:p14="http://schemas.microsoft.com/office/powerpoint/2010/main" val="111796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800" dirty="0" smtClean="0"/>
              <a:t>Matthew’s Clear Description of Jesus</a:t>
            </a:r>
            <a:r>
              <a:rPr lang="en-US" sz="3800" dirty="0"/>
              <a:t>' Conception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800" dirty="0"/>
              <a:t>Introductory phrase in v. 18 stresses the uniqueness of Jesus' conception: "of Jesus" is in the position of emphasis</a:t>
            </a:r>
          </a:p>
          <a:p>
            <a:pPr>
              <a:lnSpc>
                <a:spcPct val="80000"/>
              </a:lnSpc>
            </a:pPr>
            <a:r>
              <a:rPr lang="en-US" sz="1800" dirty="0" smtClean="0"/>
              <a:t>Meaning of the word “</a:t>
            </a:r>
            <a:r>
              <a:rPr lang="en-US" sz="1800" dirty="0" err="1" smtClean="0"/>
              <a:t>parthenos</a:t>
            </a:r>
            <a:r>
              <a:rPr lang="en-US" sz="1800" dirty="0" smtClean="0"/>
              <a:t>” clearly indicates a virginal conception</a:t>
            </a:r>
          </a:p>
          <a:p>
            <a:pPr>
              <a:lnSpc>
                <a:spcPct val="80000"/>
              </a:lnSpc>
            </a:pPr>
            <a:r>
              <a:rPr lang="en-US" sz="1800" dirty="0" smtClean="0"/>
              <a:t>Circumstances of the account clearly describe a virginal conception</a:t>
            </a:r>
            <a:endParaRPr lang="en-US" sz="1800" dirty="0"/>
          </a:p>
          <a:p>
            <a:pPr lvl="1">
              <a:lnSpc>
                <a:spcPct val="80000"/>
              </a:lnSpc>
            </a:pPr>
            <a:r>
              <a:rPr lang="en-US" sz="1700" dirty="0"/>
              <a:t>"before they came together"</a:t>
            </a:r>
          </a:p>
          <a:p>
            <a:pPr lvl="1">
              <a:lnSpc>
                <a:spcPct val="80000"/>
              </a:lnSpc>
            </a:pPr>
            <a:r>
              <a:rPr lang="en-US" sz="1700" dirty="0"/>
              <a:t>"of the Holy Spirit" and divine passive</a:t>
            </a:r>
          </a:p>
          <a:p>
            <a:pPr lvl="1">
              <a:lnSpc>
                <a:spcPct val="80000"/>
              </a:lnSpc>
            </a:pPr>
            <a:r>
              <a:rPr lang="en-US" sz="1700" dirty="0"/>
              <a:t>"he had no union with </a:t>
            </a:r>
            <a:r>
              <a:rPr lang="en-US" sz="1700" dirty="0" smtClean="0"/>
              <a:t>her”</a:t>
            </a:r>
            <a:endParaRPr lang="en-US" sz="1700" dirty="0"/>
          </a:p>
          <a:p>
            <a:pPr>
              <a:lnSpc>
                <a:spcPct val="80000"/>
              </a:lnSpc>
            </a:pPr>
            <a:r>
              <a:rPr lang="en-US" sz="1800" dirty="0" smtClean="0"/>
              <a:t>Joseph’s intention to divorce Mary clearly indicates that he is not Jesus’ biological father</a:t>
            </a:r>
          </a:p>
        </p:txBody>
      </p:sp>
    </p:spTree>
    <p:extLst>
      <p:ext uri="{BB962C8B-B14F-4D97-AF65-F5344CB8AC3E}">
        <p14:creationId xmlns:p14="http://schemas.microsoft.com/office/powerpoint/2010/main" val="3170376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Jesus’ singular fulfillment of Isaiah’s prophecy (Isa. 7:14)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Fulfillment during the time of the existence of the “house of David” rather than the days of </a:t>
            </a:r>
            <a:r>
              <a:rPr lang="en-US" dirty="0" err="1" smtClean="0"/>
              <a:t>Ahaz</a:t>
            </a:r>
            <a:endParaRPr lang="en-US" dirty="0" smtClean="0"/>
          </a:p>
          <a:p>
            <a:r>
              <a:rPr lang="en-US" dirty="0" smtClean="0"/>
              <a:t>Meaning of the Hebrew word “</a:t>
            </a:r>
            <a:r>
              <a:rPr lang="en-US" dirty="0" err="1" smtClean="0"/>
              <a:t>almah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Fulfillment of the prophecy constituted a “sign”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285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the Virgin Birth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Reliability of OT prophecy and Gospel accounts</a:t>
            </a:r>
          </a:p>
          <a:p>
            <a:r>
              <a:rPr lang="en-US" dirty="0" smtClean="0"/>
              <a:t>Jesus’ sinless perfection</a:t>
            </a:r>
          </a:p>
          <a:p>
            <a:r>
              <a:rPr lang="en-US" dirty="0" smtClean="0"/>
              <a:t>Jesus’ incarnation of Deity, fully God and fully 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64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Programmatic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Jesus’ Identity as our Savior</a:t>
            </a:r>
          </a:p>
          <a:p>
            <a:r>
              <a:rPr lang="en-US" dirty="0" smtClean="0"/>
              <a:t>The name “Jesus”</a:t>
            </a:r>
          </a:p>
          <a:p>
            <a:pPr lvl="1"/>
            <a:r>
              <a:rPr lang="en-US" dirty="0" smtClean="0"/>
              <a:t>Etymological significance</a:t>
            </a:r>
          </a:p>
          <a:p>
            <a:pPr lvl="1"/>
            <a:r>
              <a:rPr lang="en-US" dirty="0" smtClean="0"/>
              <a:t>Historical significance</a:t>
            </a:r>
          </a:p>
          <a:p>
            <a:r>
              <a:rPr lang="en-US" dirty="0" smtClean="0"/>
              <a:t>The OT Background (</a:t>
            </a:r>
            <a:r>
              <a:rPr lang="en-US" dirty="0" err="1" smtClean="0"/>
              <a:t>Ezek</a:t>
            </a:r>
            <a:r>
              <a:rPr lang="en-US" dirty="0" smtClean="0"/>
              <a:t> 36:28-29; 37:23)</a:t>
            </a:r>
          </a:p>
          <a:p>
            <a:r>
              <a:rPr lang="en-US" dirty="0" smtClean="0"/>
              <a:t>“His people”</a:t>
            </a:r>
          </a:p>
          <a:p>
            <a:pPr lvl="1"/>
            <a:r>
              <a:rPr lang="en-US" dirty="0" smtClean="0"/>
              <a:t>“son of Abraham”</a:t>
            </a:r>
          </a:p>
          <a:p>
            <a:pPr lvl="1"/>
            <a:r>
              <a:rPr lang="en-US" dirty="0" smtClean="0"/>
              <a:t>Selection of the Twelve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43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800"/>
              <a:t>The Significance of Joseph in the Birth Narrative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Legitimizes Jesus' royal lineage through his identity as "Son of David"</a:t>
            </a:r>
          </a:p>
          <a:p>
            <a:r>
              <a:rPr lang="en-US"/>
              <a:t>Idealizes the righteousness of the Christian disciple</a:t>
            </a:r>
          </a:p>
          <a:p>
            <a:pPr lvl="1"/>
            <a:r>
              <a:rPr lang="en-US"/>
              <a:t>characterized by absolute obedience to angelic commands</a:t>
            </a:r>
          </a:p>
          <a:p>
            <a:pPr lvl="1"/>
            <a:r>
              <a:rPr lang="en-US"/>
              <a:t>characterized by a righteous that expresses compassion rather than mere obedience to the letter of the Law</a:t>
            </a:r>
          </a:p>
        </p:txBody>
      </p:sp>
    </p:spTree>
    <p:extLst>
      <p:ext uri="{BB962C8B-B14F-4D97-AF65-F5344CB8AC3E}">
        <p14:creationId xmlns:p14="http://schemas.microsoft.com/office/powerpoint/2010/main" val="3742591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5" grpId="0" build="p"/>
    </p:bldLst>
  </p:timing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Perception.thmx</Template>
  <TotalTime>50</TotalTime>
  <Words>278</Words>
  <Application>Microsoft Macintosh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Perception</vt:lpstr>
      <vt:lpstr>The Conception and Birth of Jesus</vt:lpstr>
      <vt:lpstr>Matthew’s Clear Description of Jesus' Conception</vt:lpstr>
      <vt:lpstr>Jesus’ singular fulfillment of Isaiah’s prophecy (Isa. 7:14)</vt:lpstr>
      <vt:lpstr>Importance of the Virgin Birth</vt:lpstr>
      <vt:lpstr>Programmatic Statement</vt:lpstr>
      <vt:lpstr>The Significance of Joseph in the Birth Narrative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Charles Quarles</dc:creator>
  <cp:lastModifiedBy>Charles Quarles</cp:lastModifiedBy>
  <cp:revision>3</cp:revision>
  <dcterms:created xsi:type="dcterms:W3CDTF">2014-08-18T14:01:55Z</dcterms:created>
  <dcterms:modified xsi:type="dcterms:W3CDTF">2014-08-18T15:01:28Z</dcterms:modified>
</cp:coreProperties>
</file>