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8" r:id="rId3"/>
    <p:sldId id="259" r:id="rId4"/>
    <p:sldId id="260" r:id="rId5"/>
    <p:sldId id="257"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5" d="100"/>
          <a:sy n="75" d="100"/>
        </p:scale>
        <p:origin x="-206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1C295150-4FD7-4802-B0EB-D52217513A72}" type="datetime1">
              <a:rPr lang="en-US" smtClean="0"/>
              <a:pPr/>
              <a:t>11/3/14</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F36DD0FD-55B0-48C4-8AF2-8A69533EDFC3}" type="slidenum">
              <a:rPr lang="en-US" smtClean="0"/>
              <a:pPr/>
              <a:t>‹#›</a:t>
            </a:fld>
            <a:endParaRPr lang="en-US" dirty="0"/>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61895A-832A-4167-BE9B-7448CA062309}" type="datetime1">
              <a:rPr lang="en-US" smtClean="0"/>
              <a:pPr/>
              <a:t>11/3/14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7571FF-D602-4BB6-9683-7A1E909D4296}" type="datetime1">
              <a:rPr lang="en-US" smtClean="0"/>
              <a:pPr/>
              <a:t>11/3/14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392BEB-5202-498C-89F7-BBD3BEE1B887}" type="datetime1">
              <a:rPr lang="en-US" smtClean="0"/>
              <a:pPr/>
              <a:t>11/3/14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42B6C6-10FF-4510-A888-F0B9C6A788B0}" type="datetime1">
              <a:rPr lang="en-US" smtClean="0"/>
              <a:pPr/>
              <a:t>11/3/14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2847B31-A4E1-4FCE-8661-5EC33A675437}" type="datetime1">
              <a:rPr lang="en-US" smtClean="0"/>
              <a:pPr/>
              <a:t>11/3/14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6DD0FD-55B0-48C4-8AF2-8A69533EDFC3}" type="slidenum">
              <a:rPr lang="en-US" smtClean="0"/>
              <a:pPr/>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CAD832D-B7F8-4A85-B115-3F84BE9AC26D}" type="datetime1">
              <a:rPr lang="en-US" smtClean="0"/>
              <a:pPr/>
              <a:t>11/3/14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6DD0FD-55B0-48C4-8AF2-8A69533EDFC3}" type="slidenum">
              <a:rPr lang="en-US" smtClean="0"/>
              <a:pPr/>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10B34F3-05F7-41C1-B84E-68CE2E00C83C}" type="datetime1">
              <a:rPr lang="en-US" smtClean="0"/>
              <a:pPr/>
              <a:t>11/3/14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6DD0FD-55B0-48C4-8AF2-8A69533EDFC3}" type="slidenum">
              <a:rPr lang="en-US" smtClean="0"/>
              <a:pPr/>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D47F82-2B2E-4837-B3AB-C94C672FBECB}" type="datetime1">
              <a:rPr lang="en-US" smtClean="0"/>
              <a:pPr/>
              <a:t>11/3/14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6DD0FD-55B0-48C4-8AF2-8A69533EDFC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E57738-F4B0-48EA-9B71-E0F723F8BF6C}" type="datetime1">
              <a:rPr lang="en-US" smtClean="0"/>
              <a:pPr/>
              <a:t>11/3/14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6DD0FD-55B0-48C4-8AF2-8A69533EDFC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00D5EF-7D26-425F-8C45-B9312ACE18BC}" type="datetime1">
              <a:rPr lang="en-US" smtClean="0"/>
              <a:pPr/>
              <a:t>11/3/14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6DD0FD-55B0-48C4-8AF2-8A69533EDFC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F1909345-DEE0-4B07-8E32-441AC9DA095E}" type="datetime1">
              <a:rPr lang="en-US" smtClean="0"/>
              <a:pPr/>
              <a:t>11/3/14</a:t>
            </a:fld>
            <a:endParaRPr lang="en-US" dirty="0"/>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F36DD0FD-55B0-48C4-8AF2-8A69533EDFC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jpg"/><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Matthew 17 and 18</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8023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disciples’ question was prompted by pride and a competitive spirit </a:t>
            </a:r>
          </a:p>
          <a:p>
            <a:r>
              <a:rPr lang="en-US" dirty="0" smtClean="0"/>
              <a:t>Such pride and competitiveness is inconsistent with genuine discipleship</a:t>
            </a:r>
          </a:p>
          <a:p>
            <a:r>
              <a:rPr lang="en-US" dirty="0" smtClean="0"/>
              <a:t>Jesus urged his disciples to be characterized by child-like humility, not a naïve faith</a:t>
            </a:r>
          </a:p>
          <a:p>
            <a:endParaRPr lang="en-US" dirty="0"/>
          </a:p>
        </p:txBody>
      </p:sp>
      <p:sp>
        <p:nvSpPr>
          <p:cNvPr id="3" name="Title 2"/>
          <p:cNvSpPr>
            <a:spLocks noGrp="1"/>
          </p:cNvSpPr>
          <p:nvPr>
            <p:ph type="title"/>
          </p:nvPr>
        </p:nvSpPr>
        <p:spPr/>
        <p:txBody>
          <a:bodyPr/>
          <a:lstStyle/>
          <a:p>
            <a:r>
              <a:rPr lang="en-US" dirty="0" smtClean="0"/>
              <a:t>Matthew 18:1-5</a:t>
            </a:r>
            <a:endParaRPr lang="en-US" dirty="0"/>
          </a:p>
        </p:txBody>
      </p:sp>
    </p:spTree>
    <p:extLst>
      <p:ext uri="{BB962C8B-B14F-4D97-AF65-F5344CB8AC3E}">
        <p14:creationId xmlns:p14="http://schemas.microsoft.com/office/powerpoint/2010/main" val="3448149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dirty="0" smtClean="0"/>
              <a:t>Jesus warns that anyone who causes one of his disciples to have a spiritual downfall will suffer a terrible fate</a:t>
            </a:r>
          </a:p>
          <a:p>
            <a:r>
              <a:rPr lang="en-US" dirty="0" smtClean="0"/>
              <a:t>At the same time, disciples are personally responsible for their sin and should be willing to take drastic action to avoid sin</a:t>
            </a:r>
          </a:p>
          <a:p>
            <a:r>
              <a:rPr lang="en-US" dirty="0" smtClean="0"/>
              <a:t>Vv. 5 and 10 suggest that the offending sin was treating disciples of lower status with contempt, something that the pride and competitiveness of Jesus’ disciples might have </a:t>
            </a:r>
            <a:r>
              <a:rPr lang="en-US" dirty="0" smtClean="0"/>
              <a:t>prompted</a:t>
            </a:r>
          </a:p>
          <a:p>
            <a:r>
              <a:rPr lang="en-US" dirty="0" smtClean="0"/>
              <a:t>This arrogance has the potential to drive people away from Christ and will be severely punished</a:t>
            </a:r>
            <a:endParaRPr lang="en-US" dirty="0" smtClean="0"/>
          </a:p>
          <a:p>
            <a:r>
              <a:rPr lang="en-US" dirty="0" smtClean="0"/>
              <a:t>God’s love for the “little people” is exhibited by the status of their angels, his joy in their conversion, and his desire for their salvation</a:t>
            </a:r>
            <a:endParaRPr lang="en-US" dirty="0"/>
          </a:p>
        </p:txBody>
      </p:sp>
      <p:sp>
        <p:nvSpPr>
          <p:cNvPr id="3" name="Title 2"/>
          <p:cNvSpPr>
            <a:spLocks noGrp="1"/>
          </p:cNvSpPr>
          <p:nvPr>
            <p:ph type="title"/>
          </p:nvPr>
        </p:nvSpPr>
        <p:spPr/>
        <p:txBody>
          <a:bodyPr/>
          <a:lstStyle/>
          <a:p>
            <a:r>
              <a:rPr lang="en-US" dirty="0" smtClean="0"/>
              <a:t>Matthew 18:6-14</a:t>
            </a:r>
            <a:endParaRPr lang="en-US" dirty="0"/>
          </a:p>
        </p:txBody>
      </p:sp>
    </p:spTree>
    <p:extLst>
      <p:ext uri="{BB962C8B-B14F-4D97-AF65-F5344CB8AC3E}">
        <p14:creationId xmlns:p14="http://schemas.microsoft.com/office/powerpoint/2010/main" val="3579903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dirty="0" smtClean="0"/>
              <a:t>The command regarding church discipline is linked to the preceding context. God’s love for wandering sheep and his desire that none of the little ones will be lost requires compassionate intervention when they sin</a:t>
            </a:r>
          </a:p>
          <a:p>
            <a:r>
              <a:rPr lang="en-US" dirty="0" smtClean="0"/>
              <a:t>The word “against you” are not in the earliest manuscripts. Thus this is the proper response of the believer to any sin in the life of a brother, not just sins committed against him personally</a:t>
            </a:r>
          </a:p>
          <a:p>
            <a:r>
              <a:rPr lang="en-US" dirty="0" smtClean="0"/>
              <a:t>Purpose is to “win” the brother, not punish </a:t>
            </a:r>
            <a:r>
              <a:rPr lang="en-US" dirty="0" smtClean="0"/>
              <a:t>him, thus the purpose is redemptive, not punitive</a:t>
            </a:r>
            <a:endParaRPr lang="en-US" dirty="0" smtClean="0"/>
          </a:p>
          <a:p>
            <a:r>
              <a:rPr lang="en-US" dirty="0" smtClean="0"/>
              <a:t>Those who fail to respond to church discipline with repentance must be presumed to be false disciples and excluded from the </a:t>
            </a:r>
            <a:r>
              <a:rPr lang="en-US" dirty="0" smtClean="0"/>
              <a:t>fellowship</a:t>
            </a:r>
          </a:p>
          <a:p>
            <a:r>
              <a:rPr lang="en-US" dirty="0" smtClean="0"/>
              <a:t>Treating them as pagans or tax collectors does not mean treating them hatefully</a:t>
            </a:r>
            <a:endParaRPr lang="en-US" dirty="0"/>
          </a:p>
        </p:txBody>
      </p:sp>
      <p:sp>
        <p:nvSpPr>
          <p:cNvPr id="3" name="Title 2"/>
          <p:cNvSpPr>
            <a:spLocks noGrp="1"/>
          </p:cNvSpPr>
          <p:nvPr>
            <p:ph type="title"/>
          </p:nvPr>
        </p:nvSpPr>
        <p:spPr/>
        <p:txBody>
          <a:bodyPr/>
          <a:lstStyle/>
          <a:p>
            <a:r>
              <a:rPr lang="en-US" dirty="0" smtClean="0"/>
              <a:t>Responding to a fellow-disciple’s sin (18:15-20)</a:t>
            </a:r>
            <a:endParaRPr lang="en-US" dirty="0"/>
          </a:p>
        </p:txBody>
      </p:sp>
    </p:spTree>
    <p:extLst>
      <p:ext uri="{BB962C8B-B14F-4D97-AF65-F5344CB8AC3E}">
        <p14:creationId xmlns:p14="http://schemas.microsoft.com/office/powerpoint/2010/main" val="3713122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Placement of the discussion emphasizes that believers should forgive brothers who repent in the process of church discipline</a:t>
            </a:r>
          </a:p>
          <a:p>
            <a:r>
              <a:rPr lang="en-US" dirty="0" smtClean="0"/>
              <a:t>Unlike the rabbis, Jesus taught that forgiveness should have no limits</a:t>
            </a:r>
          </a:p>
          <a:p>
            <a:r>
              <a:rPr lang="en-US" dirty="0" smtClean="0"/>
              <a:t>Jesus taught that his disciples should offer the “ultimate forgiveness” rather than seeking the “ultimate vengeance”</a:t>
            </a:r>
            <a:endParaRPr lang="en-US" dirty="0"/>
          </a:p>
        </p:txBody>
      </p:sp>
      <p:sp>
        <p:nvSpPr>
          <p:cNvPr id="3" name="Title 2"/>
          <p:cNvSpPr>
            <a:spLocks noGrp="1"/>
          </p:cNvSpPr>
          <p:nvPr>
            <p:ph type="title"/>
          </p:nvPr>
        </p:nvSpPr>
        <p:spPr/>
        <p:txBody>
          <a:bodyPr/>
          <a:lstStyle/>
          <a:p>
            <a:r>
              <a:rPr lang="en-US" dirty="0" smtClean="0"/>
              <a:t>Parable of the Unforgiving Servant (18:21-34)</a:t>
            </a:r>
            <a:endParaRPr lang="en-US" dirty="0"/>
          </a:p>
        </p:txBody>
      </p:sp>
    </p:spTree>
    <p:extLst>
      <p:ext uri="{BB962C8B-B14F-4D97-AF65-F5344CB8AC3E}">
        <p14:creationId xmlns:p14="http://schemas.microsoft.com/office/powerpoint/2010/main" val="36930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God has forgiven an enormous debt for every disciple</a:t>
            </a:r>
          </a:p>
          <a:p>
            <a:r>
              <a:rPr lang="en-US" dirty="0" smtClean="0"/>
              <a:t>The sins of others against us are small in comparison to our sins against God</a:t>
            </a:r>
          </a:p>
          <a:p>
            <a:r>
              <a:rPr lang="en-US" dirty="0" smtClean="0"/>
              <a:t>Disciples should forgive others as God has forgiven them</a:t>
            </a:r>
          </a:p>
          <a:p>
            <a:r>
              <a:rPr lang="en-US" dirty="0" smtClean="0"/>
              <a:t>Refusing to forgive shows that a person is not truly repentant and is not grateful for the enormous debt that God forgave. Such false disciples will be </a:t>
            </a:r>
            <a:r>
              <a:rPr lang="en-US" smtClean="0"/>
              <a:t>eternally punished.</a:t>
            </a:r>
            <a:endParaRPr lang="en-US"/>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590419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Jesus was like Moses in his transfiguration</a:t>
            </a:r>
            <a:endParaRPr lang="en-US" dirty="0"/>
          </a:p>
        </p:txBody>
      </p:sp>
      <p:pic>
        <p:nvPicPr>
          <p:cNvPr id="10" name="Content Placeholder 9" descr="GraceToGlory.jpg"/>
          <p:cNvPicPr>
            <a:picLocks noGrp="1" noChangeAspect="1"/>
          </p:cNvPicPr>
          <p:nvPr>
            <p:ph sz="half" idx="4294967295"/>
          </p:nvPr>
        </p:nvPicPr>
        <p:blipFill>
          <a:blip r:embed="rId2">
            <a:extLst>
              <a:ext uri="{28A0092B-C50C-407E-A947-70E740481C1C}">
                <a14:useLocalDpi xmlns:a14="http://schemas.microsoft.com/office/drawing/2010/main" val="0"/>
              </a:ext>
            </a:extLst>
          </a:blip>
          <a:srcRect l="18977" r="18977"/>
          <a:stretch>
            <a:fillRect/>
          </a:stretch>
        </p:blipFill>
        <p:spPr>
          <a:xfrm>
            <a:off x="685800" y="1760538"/>
            <a:ext cx="3611880" cy="4365625"/>
          </a:xfrm>
          <a:prstGeom prst="rect">
            <a:avLst/>
          </a:prstGeom>
        </p:spPr>
      </p:pic>
      <p:pic>
        <p:nvPicPr>
          <p:cNvPr id="11" name="Content Placeholder 10" descr="transfiguration-of-Jesus.png"/>
          <p:cNvPicPr>
            <a:picLocks noGrp="1" noChangeAspect="1"/>
          </p:cNvPicPr>
          <p:nvPr>
            <p:ph sz="half" idx="4294967295"/>
          </p:nvPr>
        </p:nvPicPr>
        <p:blipFill>
          <a:blip r:embed="rId3">
            <a:extLst>
              <a:ext uri="{28A0092B-C50C-407E-A947-70E740481C1C}">
                <a14:useLocalDpi xmlns:a14="http://schemas.microsoft.com/office/drawing/2010/main" val="0"/>
              </a:ext>
            </a:extLst>
          </a:blip>
          <a:srcRect l="15071" r="15071"/>
          <a:stretch>
            <a:fillRect/>
          </a:stretch>
        </p:blipFill>
        <p:spPr>
          <a:xfrm>
            <a:off x="4844733" y="1760538"/>
            <a:ext cx="3611880" cy="4365625"/>
          </a:xfrm>
          <a:prstGeom prst="rect">
            <a:avLst/>
          </a:prstGeom>
        </p:spPr>
      </p:pic>
    </p:spTree>
    <p:extLst>
      <p:ext uri="{BB962C8B-B14F-4D97-AF65-F5344CB8AC3E}">
        <p14:creationId xmlns:p14="http://schemas.microsoft.com/office/powerpoint/2010/main" val="153900972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Similarities</a:t>
            </a:r>
            <a:endParaRPr lang="en-US" dirty="0"/>
          </a:p>
        </p:txBody>
      </p:sp>
      <p:sp>
        <p:nvSpPr>
          <p:cNvPr id="6" name="Content Placeholder 5"/>
          <p:cNvSpPr>
            <a:spLocks noGrp="1"/>
          </p:cNvSpPr>
          <p:nvPr>
            <p:ph idx="1"/>
          </p:nvPr>
        </p:nvSpPr>
        <p:spPr/>
        <p:txBody>
          <a:bodyPr/>
          <a:lstStyle/>
          <a:p>
            <a:r>
              <a:rPr lang="en-US" dirty="0" smtClean="0"/>
              <a:t>Events occurred after a period of six days</a:t>
            </a:r>
          </a:p>
          <a:p>
            <a:r>
              <a:rPr lang="en-US" dirty="0" smtClean="0"/>
              <a:t>Events occur on a high mountain</a:t>
            </a:r>
          </a:p>
          <a:p>
            <a:r>
              <a:rPr lang="en-US" dirty="0" smtClean="0"/>
              <a:t>A cloud descended and covered the mountain</a:t>
            </a:r>
          </a:p>
          <a:p>
            <a:r>
              <a:rPr lang="en-US" dirty="0" smtClean="0"/>
              <a:t>A voice spoke from the cloud</a:t>
            </a:r>
          </a:p>
          <a:p>
            <a:r>
              <a:rPr lang="en-US" dirty="0" smtClean="0"/>
              <a:t>The central figure radiated divine glory</a:t>
            </a:r>
          </a:p>
          <a:p>
            <a:r>
              <a:rPr lang="en-US" dirty="0" smtClean="0"/>
              <a:t>Three individuals are given special mention</a:t>
            </a:r>
          </a:p>
          <a:p>
            <a:r>
              <a:rPr lang="en-US" dirty="0" smtClean="0"/>
              <a:t>Those who saw the radiance were struck with fear</a:t>
            </a:r>
          </a:p>
        </p:txBody>
      </p:sp>
    </p:spTree>
    <p:extLst>
      <p:ext uri="{BB962C8B-B14F-4D97-AF65-F5344CB8AC3E}">
        <p14:creationId xmlns:p14="http://schemas.microsoft.com/office/powerpoint/2010/main" val="275481058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r>
              <a:rPr lang="en-US" dirty="0" smtClean="0"/>
              <a:t>Moses is emphasized in Matthew’s account</a:t>
            </a:r>
          </a:p>
          <a:p>
            <a:r>
              <a:rPr lang="en-US" dirty="0" smtClean="0"/>
              <a:t>“Face shone like the sun”</a:t>
            </a:r>
          </a:p>
          <a:p>
            <a:r>
              <a:rPr lang="en-US" dirty="0" smtClean="0"/>
              <a:t>Words of Father echo Deuteronomy 18:15</a:t>
            </a:r>
            <a:endParaRPr lang="en-US" dirty="0"/>
          </a:p>
        </p:txBody>
      </p:sp>
    </p:spTree>
    <p:extLst>
      <p:ext uri="{BB962C8B-B14F-4D97-AF65-F5344CB8AC3E}">
        <p14:creationId xmlns:p14="http://schemas.microsoft.com/office/powerpoint/2010/main" val="147135632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Although Jesus is identified as the new Moses, he is clearly superior to Moses</a:t>
            </a:r>
          </a:p>
          <a:p>
            <a:pPr lvl="1"/>
            <a:r>
              <a:rPr lang="en-US" dirty="0"/>
              <a:t>Moses merely reflected </a:t>
            </a:r>
            <a:r>
              <a:rPr lang="en-US" dirty="0" smtClean="0"/>
              <a:t>the divine glory but Jesus radiates the divine glory</a:t>
            </a:r>
          </a:p>
          <a:p>
            <a:pPr lvl="1"/>
            <a:r>
              <a:rPr lang="en-US" dirty="0" smtClean="0"/>
              <a:t>Moses’ glory could be concealed, but Jesus’ glory cannot</a:t>
            </a:r>
          </a:p>
          <a:p>
            <a:pPr lvl="1"/>
            <a:r>
              <a:rPr lang="en-US" dirty="0" smtClean="0"/>
              <a:t>Moses was God’s servant, but Jesus is God’s Son</a:t>
            </a:r>
          </a:p>
          <a:p>
            <a:pPr lvl="1"/>
            <a:r>
              <a:rPr lang="en-US" dirty="0" smtClean="0"/>
              <a:t>Jesus’ description is reminiscent of Dan. 7:9-10</a:t>
            </a:r>
          </a:p>
          <a:p>
            <a:r>
              <a:rPr lang="en-US" dirty="0" smtClean="0"/>
              <a:t>The event is the fulfillment of Malachi 4</a:t>
            </a:r>
          </a:p>
          <a:p>
            <a:pPr lvl="1"/>
            <a:r>
              <a:rPr lang="en-US" dirty="0" smtClean="0"/>
              <a:t>Only Malachi 4 combines references to Moses and Elijah</a:t>
            </a:r>
          </a:p>
          <a:p>
            <a:pPr lvl="1"/>
            <a:r>
              <a:rPr lang="en-US" dirty="0" smtClean="0"/>
              <a:t>Malachi 4:2 describes the “rising of the sun of righteousness”</a:t>
            </a:r>
          </a:p>
          <a:p>
            <a:pPr lvl="1"/>
            <a:r>
              <a:rPr lang="en-US" dirty="0" smtClean="0"/>
              <a:t>Malachi 4 describes Elijah as one who prepares for the “Great and Awesome Day of the Lord” (Mal 4:5; Matt. 17:10)</a:t>
            </a:r>
            <a:endParaRPr lang="en-US" dirty="0"/>
          </a:p>
        </p:txBody>
      </p:sp>
      <p:sp>
        <p:nvSpPr>
          <p:cNvPr id="3" name="Title 2"/>
          <p:cNvSpPr>
            <a:spLocks noGrp="1"/>
          </p:cNvSpPr>
          <p:nvPr>
            <p:ph type="title"/>
          </p:nvPr>
        </p:nvSpPr>
        <p:spPr/>
        <p:txBody>
          <a:bodyPr/>
          <a:lstStyle/>
          <a:p>
            <a:r>
              <a:rPr lang="en-US" dirty="0" smtClean="0"/>
              <a:t>Transfiguration (17:1-13)</a:t>
            </a:r>
            <a:endParaRPr lang="en-US" dirty="0"/>
          </a:p>
        </p:txBody>
      </p:sp>
    </p:spTree>
    <p:extLst>
      <p:ext uri="{BB962C8B-B14F-4D97-AF65-F5344CB8AC3E}">
        <p14:creationId xmlns:p14="http://schemas.microsoft.com/office/powerpoint/2010/main" val="3408778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Description of the righteous king: “when one rules over men in righteousness, when he rules in the fear of God, he is like the light of morning at sunrise on a cloudless morning, like the brightness after rain that brings the grass from the earth (2 Sam. 23:3-4)</a:t>
            </a:r>
          </a:p>
          <a:p>
            <a:r>
              <a:rPr lang="en-US" dirty="0" smtClean="0"/>
              <a:t>Description of Yahweh: God is a “sun and shield”(Ps. 84:11)</a:t>
            </a:r>
          </a:p>
          <a:p>
            <a:r>
              <a:rPr lang="en-US" dirty="0" smtClean="0"/>
              <a:t>“clothed in splendor and majesty,” he “wraps himself in light as with a garment” (Ps. 104:1-3)</a:t>
            </a:r>
          </a:p>
          <a:p>
            <a:r>
              <a:rPr lang="en-US" dirty="0" smtClean="0"/>
              <a:t>“The LORD came from Sinai and </a:t>
            </a:r>
            <a:r>
              <a:rPr lang="en-US" i="1" dirty="0" smtClean="0"/>
              <a:t>dawned</a:t>
            </a:r>
            <a:r>
              <a:rPr lang="en-US" dirty="0" smtClean="0"/>
              <a:t> over them from </a:t>
            </a:r>
            <a:r>
              <a:rPr lang="en-US" dirty="0" err="1" smtClean="0"/>
              <a:t>Seir</a:t>
            </a:r>
            <a:r>
              <a:rPr lang="en-US" dirty="0" smtClean="0"/>
              <a:t>; he shone forth from Mount </a:t>
            </a:r>
            <a:r>
              <a:rPr lang="en-US" dirty="0" err="1" smtClean="0"/>
              <a:t>Paran</a:t>
            </a:r>
            <a:r>
              <a:rPr lang="en-US" dirty="0" smtClean="0"/>
              <a:t>.”</a:t>
            </a:r>
          </a:p>
          <a:p>
            <a:r>
              <a:rPr lang="en-US" dirty="0" smtClean="0"/>
              <a:t>Isaiah 59:17; 60:1-3; esp. 60:19-21</a:t>
            </a:r>
            <a:endParaRPr lang="en-US" dirty="0"/>
          </a:p>
        </p:txBody>
      </p:sp>
      <p:sp>
        <p:nvSpPr>
          <p:cNvPr id="3" name="Title 2"/>
          <p:cNvSpPr>
            <a:spLocks noGrp="1"/>
          </p:cNvSpPr>
          <p:nvPr>
            <p:ph type="title"/>
          </p:nvPr>
        </p:nvSpPr>
        <p:spPr/>
        <p:txBody>
          <a:bodyPr/>
          <a:lstStyle/>
          <a:p>
            <a:r>
              <a:rPr lang="en-US" dirty="0" smtClean="0"/>
              <a:t>Rising of the Sun of Righteousness</a:t>
            </a:r>
            <a:endParaRPr lang="en-US" dirty="0"/>
          </a:p>
        </p:txBody>
      </p:sp>
    </p:spTree>
    <p:extLst>
      <p:ext uri="{BB962C8B-B14F-4D97-AF65-F5344CB8AC3E}">
        <p14:creationId xmlns:p14="http://schemas.microsoft.com/office/powerpoint/2010/main" val="3669118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Jesus’ receives worship implying his own deity</a:t>
            </a:r>
          </a:p>
          <a:p>
            <a:r>
              <a:rPr lang="en-US" dirty="0" smtClean="0"/>
              <a:t>Jesus’ description of his disciples as “unbelieving and perverse generation” shows their similarity to the Jewish leaders (11:16; 12:39,45)</a:t>
            </a:r>
          </a:p>
          <a:p>
            <a:r>
              <a:rPr lang="en-US" dirty="0" smtClean="0"/>
              <a:t>Reference to moving the mountain is simply a metaphor for doing the impossible</a:t>
            </a:r>
            <a:endParaRPr lang="en-US" dirty="0"/>
          </a:p>
        </p:txBody>
      </p:sp>
      <p:sp>
        <p:nvSpPr>
          <p:cNvPr id="3" name="Title 2"/>
          <p:cNvSpPr>
            <a:spLocks noGrp="1"/>
          </p:cNvSpPr>
          <p:nvPr>
            <p:ph type="title"/>
          </p:nvPr>
        </p:nvSpPr>
        <p:spPr/>
        <p:txBody>
          <a:bodyPr/>
          <a:lstStyle/>
          <a:p>
            <a:r>
              <a:rPr lang="en-US" dirty="0" smtClean="0"/>
              <a:t>Exorcism of the Demon-possessed boy (17:14-20)</a:t>
            </a:r>
            <a:endParaRPr lang="en-US" dirty="0"/>
          </a:p>
        </p:txBody>
      </p:sp>
    </p:spTree>
    <p:extLst>
      <p:ext uri="{BB962C8B-B14F-4D97-AF65-F5344CB8AC3E}">
        <p14:creationId xmlns:p14="http://schemas.microsoft.com/office/powerpoint/2010/main" val="529334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dirty="0" smtClean="0"/>
              <a:t>Episode is evidence of the early date of Matthew’s Gospel</a:t>
            </a:r>
          </a:p>
          <a:p>
            <a:r>
              <a:rPr lang="en-US" dirty="0" smtClean="0"/>
              <a:t>Value of currency cannot be claimed as evidence for Syrian provenance</a:t>
            </a:r>
          </a:p>
          <a:p>
            <a:r>
              <a:rPr lang="en-US" dirty="0" smtClean="0"/>
              <a:t>Jesus’ disciples are not obligated to pay the tax since they are God’s sons</a:t>
            </a:r>
          </a:p>
          <a:p>
            <a:pPr lvl="1"/>
            <a:r>
              <a:rPr lang="en-US" dirty="0" smtClean="0"/>
              <a:t>Divine </a:t>
            </a:r>
            <a:r>
              <a:rPr lang="en-US" dirty="0" err="1" smtClean="0"/>
              <a:t>sonship</a:t>
            </a:r>
            <a:r>
              <a:rPr lang="en-US" dirty="0" smtClean="0"/>
              <a:t> of Jesus’ disciples is an important theme in Matthew</a:t>
            </a:r>
          </a:p>
          <a:p>
            <a:pPr lvl="1"/>
            <a:r>
              <a:rPr lang="en-US" dirty="0" smtClean="0"/>
              <a:t>This theme does not compromise Jesus’ unique relationship to the Father (11:27)</a:t>
            </a:r>
          </a:p>
          <a:p>
            <a:r>
              <a:rPr lang="en-US" dirty="0" smtClean="0"/>
              <a:t>Jesus’ authority over wild beasts is a result of his identity as the Messiah (Isaiah 10:1-9)</a:t>
            </a:r>
          </a:p>
          <a:p>
            <a:r>
              <a:rPr lang="en-US" dirty="0" smtClean="0"/>
              <a:t>Although several ancient accounts refer to finding valuable objects in fish, this is unique since Jesus foretold the discovery</a:t>
            </a:r>
            <a:endParaRPr lang="en-US" dirty="0"/>
          </a:p>
        </p:txBody>
      </p:sp>
      <p:sp>
        <p:nvSpPr>
          <p:cNvPr id="3" name="Title 2"/>
          <p:cNvSpPr>
            <a:spLocks noGrp="1"/>
          </p:cNvSpPr>
          <p:nvPr>
            <p:ph type="title"/>
          </p:nvPr>
        </p:nvSpPr>
        <p:spPr/>
        <p:txBody>
          <a:bodyPr/>
          <a:lstStyle/>
          <a:p>
            <a:r>
              <a:rPr lang="en-US" dirty="0" smtClean="0"/>
              <a:t>Payment of the Temple Tax (17:24-27)</a:t>
            </a:r>
            <a:endParaRPr lang="en-US" dirty="0"/>
          </a:p>
        </p:txBody>
      </p:sp>
    </p:spTree>
    <p:extLst>
      <p:ext uri="{BB962C8B-B14F-4D97-AF65-F5344CB8AC3E}">
        <p14:creationId xmlns:p14="http://schemas.microsoft.com/office/powerpoint/2010/main" val="644376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Matthew 18</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525893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Hardcover.thmx</Template>
  <TotalTime>134</TotalTime>
  <Words>991</Words>
  <Application>Microsoft Macintosh PowerPoint</Application>
  <PresentationFormat>On-screen Show (4:3)</PresentationFormat>
  <Paragraphs>66</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Hardcover</vt:lpstr>
      <vt:lpstr>Matthew 17 and 18</vt:lpstr>
      <vt:lpstr>Jesus was like Moses in his transfiguration</vt:lpstr>
      <vt:lpstr>Similarities</vt:lpstr>
      <vt:lpstr>PowerPoint Presentation</vt:lpstr>
      <vt:lpstr>Transfiguration (17:1-13)</vt:lpstr>
      <vt:lpstr>Rising of the Sun of Righteousness</vt:lpstr>
      <vt:lpstr>Exorcism of the Demon-possessed boy (17:14-20)</vt:lpstr>
      <vt:lpstr>Payment of the Temple Tax (17:24-27)</vt:lpstr>
      <vt:lpstr>Matthew 18</vt:lpstr>
      <vt:lpstr>Matthew 18:1-5</vt:lpstr>
      <vt:lpstr>Matthew 18:6-14</vt:lpstr>
      <vt:lpstr>Responding to a fellow-disciple’s sin (18:15-20)</vt:lpstr>
      <vt:lpstr>Parable of the Unforgiving Servant (18:21-34)</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Matthew 17 and 18</dc:title>
  <dc:creator>Charles Quarles</dc:creator>
  <cp:lastModifiedBy>Charles Quarles</cp:lastModifiedBy>
  <cp:revision>11</cp:revision>
  <dcterms:created xsi:type="dcterms:W3CDTF">2014-10-27T13:14:34Z</dcterms:created>
  <dcterms:modified xsi:type="dcterms:W3CDTF">2014-11-03T11:17:27Z</dcterms:modified>
</cp:coreProperties>
</file>