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5" d="100"/>
          <a:sy n="75" d="100"/>
        </p:scale>
        <p:origin x="-206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1C295150-4FD7-4802-B0EB-D52217513A72}" type="datetime1">
              <a:rPr lang="en-US" smtClean="0"/>
              <a:pPr/>
              <a:t>12/8/14</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F36DD0FD-55B0-48C4-8AF2-8A69533EDFC3}" type="slidenum">
              <a:rPr lang="en-US" smtClean="0"/>
              <a:pPr/>
              <a:t>‹#›</a:t>
            </a:fld>
            <a:endParaRPr lang="en-US" dirty="0"/>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61895A-832A-4167-BE9B-7448CA062309}" type="datetime1">
              <a:rPr lang="en-US" smtClean="0"/>
              <a:pPr/>
              <a:t>12/8/14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7571FF-D602-4BB6-9683-7A1E909D4296}" type="datetime1">
              <a:rPr lang="en-US" smtClean="0"/>
              <a:pPr/>
              <a:t>12/8/14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392BEB-5202-498C-89F7-BBD3BEE1B887}" type="datetime1">
              <a:rPr lang="en-US" smtClean="0"/>
              <a:pPr/>
              <a:t>12/8/14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42B6C6-10FF-4510-A888-F0B9C6A788B0}" type="datetime1">
              <a:rPr lang="en-US" smtClean="0"/>
              <a:pPr/>
              <a:t>12/8/14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6DD0FD-55B0-48C4-8AF2-8A69533EDFC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2847B31-A4E1-4FCE-8661-5EC33A675437}" type="datetime1">
              <a:rPr lang="en-US" smtClean="0"/>
              <a:pPr/>
              <a:t>12/8/14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6DD0FD-55B0-48C4-8AF2-8A69533EDFC3}" type="slidenum">
              <a:rPr lang="en-US" smtClean="0"/>
              <a:pPr/>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CAD832D-B7F8-4A85-B115-3F84BE9AC26D}" type="datetime1">
              <a:rPr lang="en-US" smtClean="0"/>
              <a:pPr/>
              <a:t>12/8/14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6DD0FD-55B0-48C4-8AF2-8A69533EDFC3}" type="slidenum">
              <a:rPr lang="en-US" smtClean="0"/>
              <a:pPr/>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10B34F3-05F7-41C1-B84E-68CE2E00C83C}" type="datetime1">
              <a:rPr lang="en-US" smtClean="0"/>
              <a:pPr/>
              <a:t>12/8/14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6DD0FD-55B0-48C4-8AF2-8A69533EDFC3}" type="slidenum">
              <a:rPr lang="en-US" smtClean="0"/>
              <a:pPr/>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D47F82-2B2E-4837-B3AB-C94C672FBECB}" type="datetime1">
              <a:rPr lang="en-US" smtClean="0"/>
              <a:pPr/>
              <a:t>12/8/14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6DD0FD-55B0-48C4-8AF2-8A69533EDFC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E57738-F4B0-48EA-9B71-E0F723F8BF6C}" type="datetime1">
              <a:rPr lang="en-US" smtClean="0"/>
              <a:pPr/>
              <a:t>12/8/14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6DD0FD-55B0-48C4-8AF2-8A69533EDFC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00D5EF-7D26-425F-8C45-B9312ACE18BC}" type="datetime1">
              <a:rPr lang="en-US" smtClean="0"/>
              <a:pPr/>
              <a:t>12/8/14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6DD0FD-55B0-48C4-8AF2-8A69533EDFC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F1909345-DEE0-4B07-8E32-441AC9DA095E}" type="datetime1">
              <a:rPr lang="en-US" smtClean="0"/>
              <a:pPr/>
              <a:t>12/8/14</a:t>
            </a:fld>
            <a:endParaRPr lang="en-US" dirty="0"/>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F36DD0FD-55B0-48C4-8AF2-8A69533EDFC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Matthew 26-28</a:t>
            </a:r>
            <a:endParaRPr lang="en-US" dirty="0"/>
          </a:p>
        </p:txBody>
      </p:sp>
      <p:sp>
        <p:nvSpPr>
          <p:cNvPr id="3" name="Subtitle 2"/>
          <p:cNvSpPr>
            <a:spLocks noGrp="1"/>
          </p:cNvSpPr>
          <p:nvPr>
            <p:ph type="subTitle" idx="1"/>
          </p:nvPr>
        </p:nvSpPr>
        <p:spPr/>
        <p:txBody>
          <a:bodyPr/>
          <a:lstStyle/>
          <a:p>
            <a:r>
              <a:rPr lang="en-US" dirty="0" smtClean="0"/>
              <a:t>Jesus’ Passion and Resurrection</a:t>
            </a:r>
            <a:endParaRPr lang="en-US" dirty="0"/>
          </a:p>
        </p:txBody>
      </p:sp>
    </p:spTree>
    <p:extLst>
      <p:ext uri="{BB962C8B-B14F-4D97-AF65-F5344CB8AC3E}">
        <p14:creationId xmlns:p14="http://schemas.microsoft.com/office/powerpoint/2010/main" val="410362728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Jesus fully submitted to the Father’s will and plan</a:t>
            </a:r>
          </a:p>
          <a:p>
            <a:r>
              <a:rPr lang="en-US" dirty="0" smtClean="0"/>
              <a:t>By the second petition, Jesus affirmed the necessity of his consumption of the cup</a:t>
            </a:r>
          </a:p>
          <a:p>
            <a:r>
              <a:rPr lang="en-US" dirty="0" smtClean="0"/>
              <a:t>The words “he found them sleeping” echo 25:5, the parable of the foolish maidens</a:t>
            </a:r>
          </a:p>
          <a:p>
            <a:r>
              <a:rPr lang="en-US" dirty="0" smtClean="0"/>
              <a:t>Practically, the account shows the importance of prayer for overcoming the weakness of the flesh</a:t>
            </a:r>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70675453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Jesus prohibited violent resistance of his followers against hostile authorities (Cf. Luke 22:36-36, 49-51)</a:t>
            </a:r>
          </a:p>
          <a:p>
            <a:pPr lvl="1"/>
            <a:r>
              <a:rPr lang="en-US" dirty="0" smtClean="0"/>
              <a:t>Use of weapons may indicate doubt of God’s power to protect</a:t>
            </a:r>
          </a:p>
          <a:p>
            <a:pPr lvl="1"/>
            <a:r>
              <a:rPr lang="en-US" dirty="0" smtClean="0"/>
              <a:t>The fate that Jesus would suffer was ordained by God and promised in the Scriptures</a:t>
            </a:r>
          </a:p>
          <a:p>
            <a:r>
              <a:rPr lang="en-US" dirty="0" smtClean="0"/>
              <a:t>The Scriptures fulfilled through Jesus’ arrest are primarily </a:t>
            </a:r>
            <a:r>
              <a:rPr lang="en-US" dirty="0" err="1" smtClean="0"/>
              <a:t>Zech</a:t>
            </a:r>
            <a:r>
              <a:rPr lang="en-US" dirty="0" smtClean="0"/>
              <a:t> 13:7. Notice the dual reference to “swords” in 47 and 55 and the flight of the disciples in 56</a:t>
            </a:r>
            <a:endParaRPr lang="en-US" dirty="0"/>
          </a:p>
        </p:txBody>
      </p:sp>
      <p:sp>
        <p:nvSpPr>
          <p:cNvPr id="3" name="Title 2"/>
          <p:cNvSpPr>
            <a:spLocks noGrp="1"/>
          </p:cNvSpPr>
          <p:nvPr>
            <p:ph type="title"/>
          </p:nvPr>
        </p:nvSpPr>
        <p:spPr/>
        <p:txBody>
          <a:bodyPr/>
          <a:lstStyle/>
          <a:p>
            <a:r>
              <a:rPr lang="en-US" dirty="0" smtClean="0"/>
              <a:t>Arrest</a:t>
            </a:r>
            <a:endParaRPr lang="en-US" dirty="0"/>
          </a:p>
        </p:txBody>
      </p:sp>
    </p:spTree>
    <p:extLst>
      <p:ext uri="{BB962C8B-B14F-4D97-AF65-F5344CB8AC3E}">
        <p14:creationId xmlns:p14="http://schemas.microsoft.com/office/powerpoint/2010/main" val="347394355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The search for false witnesses shows the injustice of the proceedings</a:t>
            </a:r>
          </a:p>
          <a:p>
            <a:r>
              <a:rPr lang="en-US" dirty="0" smtClean="0"/>
              <a:t>The false charge distorts Jesus’ teaching preserved in John 2:19-21</a:t>
            </a:r>
          </a:p>
          <a:p>
            <a:r>
              <a:rPr lang="en-US" dirty="0" smtClean="0"/>
              <a:t>Jesus’ silence is consistent with Isaiah 53</a:t>
            </a:r>
          </a:p>
          <a:p>
            <a:r>
              <a:rPr lang="en-US" dirty="0" smtClean="0"/>
              <a:t>Jesus’ response to the high priest is affirmative (comp. 26:25)</a:t>
            </a:r>
          </a:p>
          <a:p>
            <a:r>
              <a:rPr lang="en-US" dirty="0" smtClean="0"/>
              <a:t>Jesus’ confession surpassed mere Messianic claims and affirmed that he would be exalted to reign beside the Father as his coequal fulfilling Dan 7 and Psalm 110 and this element of the confession was regarded as blasphemous</a:t>
            </a:r>
          </a:p>
          <a:p>
            <a:endParaRPr lang="en-US" dirty="0"/>
          </a:p>
        </p:txBody>
      </p:sp>
      <p:sp>
        <p:nvSpPr>
          <p:cNvPr id="3" name="Title 2"/>
          <p:cNvSpPr>
            <a:spLocks noGrp="1"/>
          </p:cNvSpPr>
          <p:nvPr>
            <p:ph type="title"/>
          </p:nvPr>
        </p:nvSpPr>
        <p:spPr/>
        <p:txBody>
          <a:bodyPr/>
          <a:lstStyle/>
          <a:p>
            <a:r>
              <a:rPr lang="en-US" dirty="0" smtClean="0"/>
              <a:t>Initial Interrogation</a:t>
            </a:r>
            <a:endParaRPr lang="en-US" dirty="0"/>
          </a:p>
        </p:txBody>
      </p:sp>
    </p:spTree>
    <p:extLst>
      <p:ext uri="{BB962C8B-B14F-4D97-AF65-F5344CB8AC3E}">
        <p14:creationId xmlns:p14="http://schemas.microsoft.com/office/powerpoint/2010/main" val="158653554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dirty="0" smtClean="0"/>
              <a:t>Analogical fulfillment versus prediction and fulfillment</a:t>
            </a:r>
          </a:p>
          <a:p>
            <a:r>
              <a:rPr lang="en-US" dirty="0" err="1" smtClean="0"/>
              <a:t>Zech</a:t>
            </a:r>
            <a:r>
              <a:rPr lang="en-US" dirty="0" smtClean="0"/>
              <a:t> 11 describes the prophet who represents Yahweh as shepherd of his people</a:t>
            </a:r>
          </a:p>
          <a:p>
            <a:r>
              <a:rPr lang="en-US" dirty="0" smtClean="0"/>
              <a:t>30 pieces of silver was “this magnificent price I (LORD) was valued by them”</a:t>
            </a:r>
          </a:p>
          <a:p>
            <a:r>
              <a:rPr lang="en-US" dirty="0" smtClean="0"/>
              <a:t>30 pieces of silver was thrown into the house of the LORD</a:t>
            </a:r>
          </a:p>
          <a:p>
            <a:r>
              <a:rPr lang="en-US" dirty="0" smtClean="0"/>
              <a:t>30 piece of silver was given to the potter</a:t>
            </a:r>
          </a:p>
          <a:p>
            <a:r>
              <a:rPr lang="en-US" dirty="0" smtClean="0"/>
              <a:t>Contextual implications: annulment of the covenant (11:10-11) and judgment of the sheep</a:t>
            </a:r>
            <a:endParaRPr lang="en-US" dirty="0"/>
          </a:p>
        </p:txBody>
      </p:sp>
      <p:sp>
        <p:nvSpPr>
          <p:cNvPr id="3" name="Title 2"/>
          <p:cNvSpPr>
            <a:spLocks noGrp="1"/>
          </p:cNvSpPr>
          <p:nvPr>
            <p:ph type="title"/>
          </p:nvPr>
        </p:nvSpPr>
        <p:spPr/>
        <p:txBody>
          <a:bodyPr/>
          <a:lstStyle/>
          <a:p>
            <a:r>
              <a:rPr lang="en-US" dirty="0" smtClean="0"/>
              <a:t>Fulfillment of </a:t>
            </a:r>
            <a:r>
              <a:rPr lang="en-US" dirty="0" err="1" smtClean="0"/>
              <a:t>Zech</a:t>
            </a:r>
            <a:r>
              <a:rPr lang="en-US" dirty="0" smtClean="0"/>
              <a:t> 11</a:t>
            </a:r>
            <a:endParaRPr lang="en-US" dirty="0"/>
          </a:p>
        </p:txBody>
      </p:sp>
    </p:spTree>
    <p:extLst>
      <p:ext uri="{BB962C8B-B14F-4D97-AF65-F5344CB8AC3E}">
        <p14:creationId xmlns:p14="http://schemas.microsoft.com/office/powerpoint/2010/main" val="356849971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r>
              <a:rPr lang="en-US" dirty="0" smtClean="0"/>
              <a:t>Parallels:</a:t>
            </a:r>
          </a:p>
          <a:p>
            <a:pPr lvl="1"/>
            <a:r>
              <a:rPr lang="en-US" dirty="0" smtClean="0"/>
              <a:t>Innocent blood (</a:t>
            </a:r>
            <a:r>
              <a:rPr lang="en-US" dirty="0" err="1" smtClean="0"/>
              <a:t>Jer</a:t>
            </a:r>
            <a:r>
              <a:rPr lang="en-US" dirty="0" smtClean="0"/>
              <a:t> 19:4; Matt 27:4)</a:t>
            </a:r>
          </a:p>
          <a:p>
            <a:pPr lvl="1"/>
            <a:r>
              <a:rPr lang="en-US" dirty="0" smtClean="0"/>
              <a:t>Potter (</a:t>
            </a:r>
            <a:r>
              <a:rPr lang="en-US" dirty="0" err="1" smtClean="0"/>
              <a:t>Jer</a:t>
            </a:r>
            <a:r>
              <a:rPr lang="en-US" dirty="0" smtClean="0"/>
              <a:t> 19:1; Matt 27:7)</a:t>
            </a:r>
          </a:p>
          <a:p>
            <a:pPr lvl="1"/>
            <a:r>
              <a:rPr lang="en-US" dirty="0" smtClean="0"/>
              <a:t>Leading priests and elders (</a:t>
            </a:r>
            <a:r>
              <a:rPr lang="en-US" dirty="0" err="1" smtClean="0"/>
              <a:t>Jer</a:t>
            </a:r>
            <a:r>
              <a:rPr lang="en-US" dirty="0" smtClean="0"/>
              <a:t> 19:1; Matt 27:3)</a:t>
            </a:r>
          </a:p>
          <a:p>
            <a:pPr lvl="1"/>
            <a:r>
              <a:rPr lang="en-US" dirty="0" smtClean="0"/>
              <a:t>Valley of Slaughter/Field of Blood (</a:t>
            </a:r>
            <a:r>
              <a:rPr lang="en-US" dirty="0" err="1" smtClean="0"/>
              <a:t>Jer</a:t>
            </a:r>
            <a:r>
              <a:rPr lang="en-US" dirty="0" smtClean="0"/>
              <a:t> 19:6; Matt 27:8)</a:t>
            </a:r>
          </a:p>
          <a:p>
            <a:r>
              <a:rPr lang="en-US" dirty="0" smtClean="0"/>
              <a:t>Contextual Implications:</a:t>
            </a:r>
          </a:p>
          <a:p>
            <a:pPr lvl="1"/>
            <a:r>
              <a:rPr lang="en-US" dirty="0" smtClean="0"/>
              <a:t>I will spoil the plans of Judah and Jerusalem in this place. I will make them fall by the sword before their enemies, but the hand of those who </a:t>
            </a:r>
            <a:r>
              <a:rPr lang="en-US" dirty="0" err="1" smtClean="0"/>
              <a:t>wannt</a:t>
            </a:r>
            <a:r>
              <a:rPr lang="en-US" dirty="0" smtClean="0"/>
              <a:t> to take their life. I will provide their corpses as food for the birds of the sky and for the animals of the land. I will make this city desolate, an object of scorn. Everyone who passes by it will be horrified and scoff because of all its wounds. I will make them eat the flesh of their sons and their daughters, and they will eat each other’s flesh in the siege and distress that their enemies, those who want to take their life, inflict on them. (</a:t>
            </a:r>
            <a:r>
              <a:rPr lang="en-US" dirty="0" err="1" smtClean="0"/>
              <a:t>Jer</a:t>
            </a:r>
            <a:r>
              <a:rPr lang="en-US" dirty="0" smtClean="0"/>
              <a:t> 19:7-9)</a:t>
            </a:r>
          </a:p>
          <a:p>
            <a:r>
              <a:rPr lang="en-US" dirty="0" smtClean="0"/>
              <a:t>These analogous events indicate that divine judgment against Jerusalem will be repeated</a:t>
            </a:r>
            <a:endParaRPr lang="en-US" dirty="0"/>
          </a:p>
        </p:txBody>
      </p:sp>
      <p:sp>
        <p:nvSpPr>
          <p:cNvPr id="3" name="Title 2"/>
          <p:cNvSpPr>
            <a:spLocks noGrp="1"/>
          </p:cNvSpPr>
          <p:nvPr>
            <p:ph type="title"/>
          </p:nvPr>
        </p:nvSpPr>
        <p:spPr/>
        <p:txBody>
          <a:bodyPr/>
          <a:lstStyle/>
          <a:p>
            <a:r>
              <a:rPr lang="en-US" dirty="0" smtClean="0"/>
              <a:t>Fulfillment of </a:t>
            </a:r>
            <a:r>
              <a:rPr lang="en-US" dirty="0" err="1" smtClean="0"/>
              <a:t>Jer</a:t>
            </a:r>
            <a:r>
              <a:rPr lang="en-US" dirty="0" smtClean="0"/>
              <a:t> 19:1-13</a:t>
            </a:r>
            <a:endParaRPr lang="en-US" dirty="0"/>
          </a:p>
        </p:txBody>
      </p:sp>
    </p:spTree>
    <p:extLst>
      <p:ext uri="{BB962C8B-B14F-4D97-AF65-F5344CB8AC3E}">
        <p14:creationId xmlns:p14="http://schemas.microsoft.com/office/powerpoint/2010/main" val="359380823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Innocent blood-Judas (27:4)</a:t>
            </a:r>
          </a:p>
          <a:p>
            <a:r>
              <a:rPr lang="en-US" dirty="0" smtClean="0"/>
              <a:t>Righteous man-Pilate’s wife (27:19)</a:t>
            </a:r>
          </a:p>
          <a:p>
            <a:r>
              <a:rPr lang="en-US" dirty="0" smtClean="0"/>
              <a:t>What evil did he do?</a:t>
            </a:r>
            <a:r>
              <a:rPr lang="en-US" smtClean="0"/>
              <a:t>-Pilate (27:23)</a:t>
            </a:r>
            <a:endParaRPr lang="en-US"/>
          </a:p>
        </p:txBody>
      </p:sp>
      <p:sp>
        <p:nvSpPr>
          <p:cNvPr id="3" name="Title 2"/>
          <p:cNvSpPr>
            <a:spLocks noGrp="1"/>
          </p:cNvSpPr>
          <p:nvPr>
            <p:ph type="title"/>
          </p:nvPr>
        </p:nvSpPr>
        <p:spPr/>
        <p:txBody>
          <a:bodyPr/>
          <a:lstStyle/>
          <a:p>
            <a:r>
              <a:rPr lang="en-US" dirty="0" smtClean="0"/>
              <a:t>Account emphasizes Jesus’ righteousness</a:t>
            </a:r>
            <a:endParaRPr lang="en-US" dirty="0"/>
          </a:p>
        </p:txBody>
      </p:sp>
    </p:spTree>
    <p:extLst>
      <p:ext uri="{BB962C8B-B14F-4D97-AF65-F5344CB8AC3E}">
        <p14:creationId xmlns:p14="http://schemas.microsoft.com/office/powerpoint/2010/main" val="397114459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casting of lots for Jesus’ clothes (Matt 27:35)) is direct quotation of 18</a:t>
            </a:r>
          </a:p>
          <a:p>
            <a:r>
              <a:rPr lang="en-US" dirty="0" smtClean="0"/>
              <a:t>The sneering and shaking of heads (Matt 27:39) echoes 7</a:t>
            </a:r>
          </a:p>
          <a:p>
            <a:r>
              <a:rPr lang="en-US" dirty="0" smtClean="0"/>
              <a:t>The mockery of Jesus’ confidence in God (Matt 27:43) is a direct quotation of 9</a:t>
            </a:r>
          </a:p>
          <a:p>
            <a:r>
              <a:rPr lang="en-US" dirty="0" smtClean="0"/>
              <a:t>Jesus’ cry of dereliction (Matt 27:46) is a direct quotation of 2</a:t>
            </a:r>
          </a:p>
          <a:p>
            <a:r>
              <a:rPr lang="en-US" dirty="0" smtClean="0"/>
              <a:t>Jesus’ crucifixion (Matt 27:26,31,35) recalls 16</a:t>
            </a:r>
            <a:endParaRPr lang="en-US" dirty="0"/>
          </a:p>
        </p:txBody>
      </p:sp>
      <p:sp>
        <p:nvSpPr>
          <p:cNvPr id="3" name="Title 2"/>
          <p:cNvSpPr>
            <a:spLocks noGrp="1"/>
          </p:cNvSpPr>
          <p:nvPr>
            <p:ph type="title"/>
          </p:nvPr>
        </p:nvSpPr>
        <p:spPr/>
        <p:txBody>
          <a:bodyPr/>
          <a:lstStyle/>
          <a:p>
            <a:r>
              <a:rPr lang="en-US" dirty="0" smtClean="0"/>
              <a:t>Psalm 22</a:t>
            </a:r>
            <a:endParaRPr lang="en-US" dirty="0"/>
          </a:p>
        </p:txBody>
      </p:sp>
    </p:spTree>
    <p:extLst>
      <p:ext uri="{BB962C8B-B14F-4D97-AF65-F5344CB8AC3E}">
        <p14:creationId xmlns:p14="http://schemas.microsoft.com/office/powerpoint/2010/main" val="3448851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Rending of the veil likely foreshadows the destruction of the temple</a:t>
            </a:r>
          </a:p>
          <a:p>
            <a:r>
              <a:rPr lang="en-US" dirty="0" smtClean="0"/>
              <a:t>Earthquake, splitting of the rocks, opening of the tombs, and resurrection of the dead signal the fulfillment of Ezekiel 37, Zechariah , Isaiah 26:19</a:t>
            </a:r>
          </a:p>
          <a:p>
            <a:r>
              <a:rPr lang="en-US" dirty="0" smtClean="0"/>
              <a:t>V. 50 also likely alludes to Ezekiel 37</a:t>
            </a:r>
          </a:p>
          <a:p>
            <a:r>
              <a:rPr lang="en-US" dirty="0" smtClean="0"/>
              <a:t>Jesus’ death signals the dawn of the new covenant era, the restoration and ultimate resurrection of God’s people, and the one who leads God’s people in victory</a:t>
            </a:r>
            <a:endParaRPr lang="en-US" dirty="0"/>
          </a:p>
        </p:txBody>
      </p:sp>
      <p:sp>
        <p:nvSpPr>
          <p:cNvPr id="3" name="Title 2"/>
          <p:cNvSpPr>
            <a:spLocks noGrp="1"/>
          </p:cNvSpPr>
          <p:nvPr>
            <p:ph type="title"/>
          </p:nvPr>
        </p:nvSpPr>
        <p:spPr>
          <a:xfrm>
            <a:off x="0" y="361415"/>
            <a:ext cx="9011352" cy="1054250"/>
          </a:xfrm>
        </p:spPr>
        <p:txBody>
          <a:bodyPr/>
          <a:lstStyle/>
          <a:p>
            <a:r>
              <a:rPr lang="en-US" dirty="0" smtClean="0"/>
              <a:t>Phenomena accompanying Jesus’ death</a:t>
            </a:r>
            <a:endParaRPr lang="en-US" dirty="0"/>
          </a:p>
        </p:txBody>
      </p:sp>
    </p:spTree>
    <p:extLst>
      <p:ext uri="{BB962C8B-B14F-4D97-AF65-F5344CB8AC3E}">
        <p14:creationId xmlns:p14="http://schemas.microsoft.com/office/powerpoint/2010/main" val="1593412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Is the guard Jewish or Roman? Pilate’s reply can be interpreted as either a refusal or compliance</a:t>
            </a:r>
          </a:p>
          <a:p>
            <a:pPr lvl="1"/>
            <a:r>
              <a:rPr lang="en-US" dirty="0" smtClean="0"/>
              <a:t>Jewish guard</a:t>
            </a:r>
          </a:p>
          <a:p>
            <a:pPr lvl="2"/>
            <a:r>
              <a:rPr lang="en-US" dirty="0" smtClean="0"/>
              <a:t>Guard reports to the high priest</a:t>
            </a:r>
          </a:p>
          <a:p>
            <a:pPr lvl="2"/>
            <a:r>
              <a:rPr lang="en-US" dirty="0" smtClean="0"/>
              <a:t>Assumption that Pilate may not get word of the disappearance of the body</a:t>
            </a:r>
          </a:p>
          <a:p>
            <a:pPr lvl="1"/>
            <a:r>
              <a:rPr lang="en-US" dirty="0" smtClean="0"/>
              <a:t>Roman guard</a:t>
            </a:r>
          </a:p>
          <a:p>
            <a:pPr lvl="2"/>
            <a:r>
              <a:rPr lang="en-US" dirty="0" smtClean="0"/>
              <a:t>The Latin loanword </a:t>
            </a:r>
            <a:r>
              <a:rPr lang="en-US" i="1" dirty="0" err="1" smtClean="0"/>
              <a:t>custodia</a:t>
            </a:r>
            <a:r>
              <a:rPr lang="en-US" dirty="0" smtClean="0"/>
              <a:t> </a:t>
            </a:r>
          </a:p>
          <a:p>
            <a:pPr lvl="2"/>
            <a:r>
              <a:rPr lang="en-US" dirty="0" smtClean="0"/>
              <a:t>Need for the chief priests to bribe the guards</a:t>
            </a:r>
          </a:p>
          <a:p>
            <a:pPr lvl="2"/>
            <a:r>
              <a:rPr lang="en-US" dirty="0" smtClean="0"/>
              <a:t>Need for the guards to be protected from </a:t>
            </a:r>
            <a:r>
              <a:rPr lang="en-US" dirty="0" smtClean="0"/>
              <a:t>Pilate</a:t>
            </a:r>
          </a:p>
          <a:p>
            <a:pPr lvl="2"/>
            <a:r>
              <a:rPr lang="en-US" dirty="0" smtClean="0"/>
              <a:t>Ability of the guards to “seal” the tomb</a:t>
            </a:r>
            <a:endParaRPr lang="en-US" dirty="0"/>
          </a:p>
        </p:txBody>
      </p:sp>
      <p:sp>
        <p:nvSpPr>
          <p:cNvPr id="3" name="Title 2"/>
          <p:cNvSpPr>
            <a:spLocks noGrp="1"/>
          </p:cNvSpPr>
          <p:nvPr>
            <p:ph type="title"/>
          </p:nvPr>
        </p:nvSpPr>
        <p:spPr/>
        <p:txBody>
          <a:bodyPr/>
          <a:lstStyle/>
          <a:p>
            <a:r>
              <a:rPr lang="en-US" dirty="0" smtClean="0"/>
              <a:t>Securing the Tomb</a:t>
            </a:r>
            <a:endParaRPr lang="en-US" dirty="0"/>
          </a:p>
        </p:txBody>
      </p:sp>
    </p:spTree>
    <p:extLst>
      <p:ext uri="{BB962C8B-B14F-4D97-AF65-F5344CB8AC3E}">
        <p14:creationId xmlns:p14="http://schemas.microsoft.com/office/powerpoint/2010/main" val="26026036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Holes in the story which the soldiers were coached to tell</a:t>
            </a:r>
          </a:p>
          <a:p>
            <a:pPr lvl="1"/>
            <a:r>
              <a:rPr lang="en-US" dirty="0" smtClean="0"/>
              <a:t>The penalty for a Roman soldier who fell asleep at his post was execution, thus it is highly improbable that any soldiers fell asleep</a:t>
            </a:r>
          </a:p>
          <a:p>
            <a:pPr lvl="1"/>
            <a:r>
              <a:rPr lang="en-US" dirty="0" smtClean="0"/>
              <a:t>The </a:t>
            </a:r>
            <a:r>
              <a:rPr lang="en-US" dirty="0" err="1" smtClean="0"/>
              <a:t>custodia</a:t>
            </a:r>
            <a:r>
              <a:rPr lang="en-US" dirty="0" smtClean="0"/>
              <a:t> would have been a large enough detachment to set up a rotating watch and would have included enough soldiers to resist Jesus’ known disciples</a:t>
            </a:r>
          </a:p>
          <a:p>
            <a:pPr lvl="1"/>
            <a:r>
              <a:rPr lang="en-US" dirty="0" smtClean="0"/>
              <a:t>If the soldiers had truly been sleeping then they simply did not know what happened to Jesus’ body. They could not be sure that the body was stolen or, if stolen, who took it.</a:t>
            </a:r>
          </a:p>
          <a:p>
            <a:r>
              <a:rPr lang="en-US" dirty="0" smtClean="0"/>
              <a:t>Matthew’s statement that the story circulated “among the Jews” may imply that a different story, closer to the truth, circulated among the Romans.</a:t>
            </a:r>
            <a:endParaRPr lang="en-US" dirty="0"/>
          </a:p>
        </p:txBody>
      </p:sp>
      <p:sp>
        <p:nvSpPr>
          <p:cNvPr id="3" name="Title 2"/>
          <p:cNvSpPr>
            <a:spLocks noGrp="1"/>
          </p:cNvSpPr>
          <p:nvPr>
            <p:ph type="title"/>
          </p:nvPr>
        </p:nvSpPr>
        <p:spPr>
          <a:xfrm>
            <a:off x="688490" y="570156"/>
            <a:ext cx="8082977" cy="1054250"/>
          </a:xfrm>
        </p:spPr>
        <p:txBody>
          <a:bodyPr/>
          <a:lstStyle/>
          <a:p>
            <a:r>
              <a:rPr lang="en-US" dirty="0" smtClean="0"/>
              <a:t>The Attempted Cover-up</a:t>
            </a:r>
            <a:endParaRPr lang="en-US" dirty="0"/>
          </a:p>
        </p:txBody>
      </p:sp>
    </p:spTree>
    <p:extLst>
      <p:ext uri="{BB962C8B-B14F-4D97-AF65-F5344CB8AC3E}">
        <p14:creationId xmlns:p14="http://schemas.microsoft.com/office/powerpoint/2010/main" val="2181676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State Hermitage</a:t>
            </a:r>
            <a:endParaRPr lang="en-US" dirty="0"/>
          </a:p>
        </p:txBody>
      </p:sp>
      <p:pic>
        <p:nvPicPr>
          <p:cNvPr id="7" name="Content Placeholder 6" descr="1024px-Spb_06-2012_Palace_Embankment_various_14.jpg"/>
          <p:cNvPicPr>
            <a:picLocks noGrp="1" noChangeAspect="1"/>
          </p:cNvPicPr>
          <p:nvPr>
            <p:ph sz="quarter" idx="13"/>
          </p:nvPr>
        </p:nvPicPr>
        <p:blipFill>
          <a:blip r:embed="rId2">
            <a:extLst>
              <a:ext uri="{28A0092B-C50C-407E-A947-70E740481C1C}">
                <a14:useLocalDpi xmlns:a14="http://schemas.microsoft.com/office/drawing/2010/main" val="0"/>
              </a:ext>
            </a:extLst>
          </a:blip>
          <a:srcRect t="-49971" b="-49971"/>
          <a:stretch>
            <a:fillRect/>
          </a:stretch>
        </p:blipFill>
        <p:spPr>
          <a:xfrm>
            <a:off x="0" y="1541292"/>
            <a:ext cx="4775200" cy="4867030"/>
          </a:xfrm>
        </p:spPr>
      </p:pic>
      <p:sp>
        <p:nvSpPr>
          <p:cNvPr id="6" name="Content Placeholder 5"/>
          <p:cNvSpPr>
            <a:spLocks noGrp="1"/>
          </p:cNvSpPr>
          <p:nvPr>
            <p:ph sz="quarter" idx="14"/>
          </p:nvPr>
        </p:nvSpPr>
        <p:spPr/>
        <p:txBody>
          <a:bodyPr>
            <a:normAutofit fontScale="92500" lnSpcReduction="20000"/>
          </a:bodyPr>
          <a:lstStyle/>
          <a:p>
            <a:r>
              <a:rPr lang="en-US" dirty="0" smtClean="0">
                <a:solidFill>
                  <a:srgbClr val="000000"/>
                </a:solidFill>
              </a:rPr>
              <a:t>museum </a:t>
            </a:r>
            <a:r>
              <a:rPr lang="en-US" dirty="0">
                <a:solidFill>
                  <a:srgbClr val="000000"/>
                </a:solidFill>
              </a:rPr>
              <a:t>of art and culture </a:t>
            </a:r>
            <a:r>
              <a:rPr lang="en-US" dirty="0" smtClean="0">
                <a:solidFill>
                  <a:srgbClr val="000000"/>
                </a:solidFill>
              </a:rPr>
              <a:t>in </a:t>
            </a:r>
            <a:r>
              <a:rPr lang="en-US" dirty="0">
                <a:solidFill>
                  <a:srgbClr val="000000"/>
                </a:solidFill>
              </a:rPr>
              <a:t>Saint Petersburg, </a:t>
            </a:r>
            <a:r>
              <a:rPr lang="en-US" dirty="0" smtClean="0">
                <a:solidFill>
                  <a:srgbClr val="000000"/>
                </a:solidFill>
              </a:rPr>
              <a:t>Russia</a:t>
            </a:r>
            <a:endParaRPr lang="en-US" dirty="0">
              <a:solidFill>
                <a:srgbClr val="000000"/>
              </a:solidFill>
            </a:endParaRPr>
          </a:p>
          <a:p>
            <a:r>
              <a:rPr lang="en-US" dirty="0" smtClean="0">
                <a:solidFill>
                  <a:srgbClr val="000000"/>
                </a:solidFill>
              </a:rPr>
              <a:t>one </a:t>
            </a:r>
            <a:r>
              <a:rPr lang="en-US" dirty="0">
                <a:solidFill>
                  <a:srgbClr val="000000"/>
                </a:solidFill>
              </a:rPr>
              <a:t>of the </a:t>
            </a:r>
            <a:r>
              <a:rPr lang="en-US" dirty="0" smtClean="0">
                <a:solidFill>
                  <a:srgbClr val="000000"/>
                </a:solidFill>
              </a:rPr>
              <a:t>largest </a:t>
            </a:r>
            <a:r>
              <a:rPr lang="en-US" dirty="0">
                <a:solidFill>
                  <a:srgbClr val="000000"/>
                </a:solidFill>
              </a:rPr>
              <a:t>and oldest museums in the </a:t>
            </a:r>
            <a:r>
              <a:rPr lang="en-US" dirty="0" smtClean="0">
                <a:solidFill>
                  <a:srgbClr val="000000"/>
                </a:solidFill>
              </a:rPr>
              <a:t>world</a:t>
            </a:r>
            <a:endParaRPr lang="en-US" dirty="0">
              <a:solidFill>
                <a:srgbClr val="000000"/>
              </a:solidFill>
            </a:endParaRPr>
          </a:p>
          <a:p>
            <a:r>
              <a:rPr lang="en-US" dirty="0" smtClean="0">
                <a:solidFill>
                  <a:srgbClr val="000000"/>
                </a:solidFill>
              </a:rPr>
              <a:t>founded </a:t>
            </a:r>
            <a:r>
              <a:rPr lang="en-US" dirty="0">
                <a:solidFill>
                  <a:srgbClr val="000000"/>
                </a:solidFill>
              </a:rPr>
              <a:t>in 1764 by Catherine the Great </a:t>
            </a:r>
            <a:endParaRPr lang="en-US" dirty="0" smtClean="0">
              <a:solidFill>
                <a:srgbClr val="000000"/>
              </a:solidFill>
            </a:endParaRPr>
          </a:p>
          <a:p>
            <a:r>
              <a:rPr lang="en-US" dirty="0">
                <a:solidFill>
                  <a:srgbClr val="000000"/>
                </a:solidFill>
              </a:rPr>
              <a:t>i</a:t>
            </a:r>
            <a:r>
              <a:rPr lang="en-US" dirty="0" smtClean="0">
                <a:solidFill>
                  <a:srgbClr val="000000"/>
                </a:solidFill>
              </a:rPr>
              <a:t>ts collections </a:t>
            </a:r>
            <a:r>
              <a:rPr lang="en-US" dirty="0">
                <a:solidFill>
                  <a:srgbClr val="000000"/>
                </a:solidFill>
              </a:rPr>
              <a:t>comprise over three million </a:t>
            </a:r>
            <a:r>
              <a:rPr lang="en-US" dirty="0" smtClean="0">
                <a:solidFill>
                  <a:srgbClr val="000000"/>
                </a:solidFill>
              </a:rPr>
              <a:t>items including </a:t>
            </a:r>
            <a:r>
              <a:rPr lang="en-US" dirty="0">
                <a:solidFill>
                  <a:srgbClr val="000000"/>
                </a:solidFill>
              </a:rPr>
              <a:t>the largest collection of paintings in the </a:t>
            </a:r>
            <a:r>
              <a:rPr lang="en-US" dirty="0" smtClean="0">
                <a:solidFill>
                  <a:srgbClr val="000000"/>
                </a:solidFill>
              </a:rPr>
              <a:t>world</a:t>
            </a:r>
            <a:endParaRPr lang="en-US" dirty="0">
              <a:solidFill>
                <a:srgbClr val="000000"/>
              </a:solidFill>
            </a:endParaRPr>
          </a:p>
        </p:txBody>
      </p:sp>
    </p:spTree>
    <p:extLst>
      <p:ext uri="{BB962C8B-B14F-4D97-AF65-F5344CB8AC3E}">
        <p14:creationId xmlns:p14="http://schemas.microsoft.com/office/powerpoint/2010/main" val="306714894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Matthew seems to indicate that Jesus’ body vacated the tomb before the stone was rolled away thus his body was able to pass through material objects in the same manner that John describes</a:t>
            </a:r>
          </a:p>
          <a:p>
            <a:r>
              <a:rPr lang="en-US" dirty="0" smtClean="0"/>
              <a:t>Yet Jesus’ body is material since</a:t>
            </a:r>
          </a:p>
          <a:p>
            <a:pPr lvl="1"/>
            <a:r>
              <a:rPr lang="en-US" dirty="0" smtClean="0"/>
              <a:t>It is visible (28:9,17)</a:t>
            </a:r>
          </a:p>
          <a:p>
            <a:pPr lvl="1"/>
            <a:r>
              <a:rPr lang="en-US" dirty="0" smtClean="0"/>
              <a:t>It is tangible (28:9)</a:t>
            </a:r>
          </a:p>
          <a:p>
            <a:r>
              <a:rPr lang="en-US" dirty="0" smtClean="0"/>
              <a:t>The lingering doubt of Jesus’ disciples (28:17) shows that the resurrection appearances were not mass hallucinations by gullible persons (contra Hume)</a:t>
            </a:r>
            <a:endParaRPr lang="en-US" dirty="0"/>
          </a:p>
        </p:txBody>
      </p:sp>
      <p:sp>
        <p:nvSpPr>
          <p:cNvPr id="3" name="Title 2"/>
          <p:cNvSpPr>
            <a:spLocks noGrp="1"/>
          </p:cNvSpPr>
          <p:nvPr>
            <p:ph type="title"/>
          </p:nvPr>
        </p:nvSpPr>
        <p:spPr/>
        <p:txBody>
          <a:bodyPr/>
          <a:lstStyle/>
          <a:p>
            <a:r>
              <a:rPr lang="en-US" dirty="0" smtClean="0"/>
              <a:t>Nature of Jesus’ Resurrection Body</a:t>
            </a:r>
            <a:endParaRPr lang="en-US" dirty="0"/>
          </a:p>
        </p:txBody>
      </p:sp>
    </p:spTree>
    <p:extLst>
      <p:ext uri="{BB962C8B-B14F-4D97-AF65-F5344CB8AC3E}">
        <p14:creationId xmlns:p14="http://schemas.microsoft.com/office/powerpoint/2010/main" val="1728954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“All authority” signals that Jesus’ exaltation as Son of Man has occurred in conjunction with this death and resurrection</a:t>
            </a:r>
          </a:p>
          <a:p>
            <a:r>
              <a:rPr lang="en-US" dirty="0" smtClean="0"/>
              <a:t>Both “go” and “teach” are clear commands</a:t>
            </a:r>
          </a:p>
          <a:p>
            <a:r>
              <a:rPr lang="en-US" dirty="0" smtClean="0"/>
              <a:t>Baptism in the Trinitarian formula is evidence of careful doctrinal instruction before baptism</a:t>
            </a:r>
          </a:p>
          <a:p>
            <a:r>
              <a:rPr lang="en-US" dirty="0" smtClean="0"/>
              <a:t>Post-baptismal instruction focused more on behavior since pre-baptismal instruction focused more of belief</a:t>
            </a:r>
          </a:p>
          <a:p>
            <a:r>
              <a:rPr lang="en-US" dirty="0" smtClean="0"/>
              <a:t>The </a:t>
            </a:r>
            <a:r>
              <a:rPr lang="en-US" dirty="0" err="1" smtClean="0"/>
              <a:t>inclusio</a:t>
            </a:r>
            <a:r>
              <a:rPr lang="en-US" dirty="0" smtClean="0"/>
              <a:t> emphasizes Jesus’ identity </a:t>
            </a:r>
            <a:r>
              <a:rPr lang="en-US" smtClean="0"/>
              <a:t>as Immanuel</a:t>
            </a:r>
            <a:endParaRPr lang="en-US"/>
          </a:p>
        </p:txBody>
      </p:sp>
      <p:sp>
        <p:nvSpPr>
          <p:cNvPr id="3" name="Title 2"/>
          <p:cNvSpPr>
            <a:spLocks noGrp="1"/>
          </p:cNvSpPr>
          <p:nvPr>
            <p:ph type="title"/>
          </p:nvPr>
        </p:nvSpPr>
        <p:spPr/>
        <p:txBody>
          <a:bodyPr/>
          <a:lstStyle/>
          <a:p>
            <a:r>
              <a:rPr lang="en-US" dirty="0" smtClean="0"/>
              <a:t>Great Commission</a:t>
            </a:r>
            <a:endParaRPr lang="en-US" dirty="0"/>
          </a:p>
        </p:txBody>
      </p:sp>
    </p:spTree>
    <p:extLst>
      <p:ext uri="{BB962C8B-B14F-4D97-AF65-F5344CB8AC3E}">
        <p14:creationId xmlns:p14="http://schemas.microsoft.com/office/powerpoint/2010/main" val="15877744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20000"/>
          </a:bodyPr>
          <a:lstStyle/>
          <a:p>
            <a:r>
              <a:rPr lang="en-US" dirty="0" smtClean="0"/>
              <a:t>Simon the leper was recipient of an unmentioned miracle by Jesus</a:t>
            </a:r>
          </a:p>
          <a:p>
            <a:r>
              <a:rPr lang="en-US" dirty="0" smtClean="0"/>
              <a:t>The anointing was probably intended by the woman to mark Jesus as the Messiah</a:t>
            </a:r>
          </a:p>
          <a:p>
            <a:r>
              <a:rPr lang="en-US" dirty="0" smtClean="0"/>
              <a:t>Jesus’ statement about the poor is a paraphrase of </a:t>
            </a:r>
            <a:r>
              <a:rPr lang="en-US" dirty="0" err="1" smtClean="0"/>
              <a:t>Deut</a:t>
            </a:r>
            <a:r>
              <a:rPr lang="en-US" dirty="0" smtClean="0"/>
              <a:t> 15:11. The contrast with </a:t>
            </a:r>
            <a:r>
              <a:rPr lang="en-US" dirty="0" err="1" smtClean="0"/>
              <a:t>Deut</a:t>
            </a:r>
            <a:r>
              <a:rPr lang="en-US" dirty="0" smtClean="0"/>
              <a:t> 15:7 made the passage an indictment of Israel’s sinfulness and failure to keep the law</a:t>
            </a:r>
          </a:p>
          <a:p>
            <a:r>
              <a:rPr lang="en-US" dirty="0" smtClean="0"/>
              <a:t>Jesus interpreted the act as preparation for his burial thus reminding his disciples that he was the suffering Servant described by the prophets</a:t>
            </a:r>
          </a:p>
          <a:p>
            <a:r>
              <a:rPr lang="en-US" dirty="0" smtClean="0"/>
              <a:t>Episode teaches that worship of Jesus is the supreme duty of the disciple</a:t>
            </a:r>
            <a:endParaRPr lang="en-US" dirty="0"/>
          </a:p>
        </p:txBody>
      </p:sp>
      <p:sp>
        <p:nvSpPr>
          <p:cNvPr id="2" name="Title 1"/>
          <p:cNvSpPr>
            <a:spLocks noGrp="1"/>
          </p:cNvSpPr>
          <p:nvPr>
            <p:ph type="title"/>
          </p:nvPr>
        </p:nvSpPr>
        <p:spPr/>
        <p:txBody>
          <a:bodyPr/>
          <a:lstStyle/>
          <a:p>
            <a:r>
              <a:rPr lang="en-US" dirty="0" smtClean="0"/>
              <a:t>Anointing at Bethany</a:t>
            </a:r>
            <a:endParaRPr lang="en-US" dirty="0"/>
          </a:p>
        </p:txBody>
      </p:sp>
    </p:spTree>
    <p:extLst>
      <p:ext uri="{BB962C8B-B14F-4D97-AF65-F5344CB8AC3E}">
        <p14:creationId xmlns:p14="http://schemas.microsoft.com/office/powerpoint/2010/main" val="329739492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Despite much speculation, Matthew implies that Judas’ motivation for the betrayal was pure greed. This is consistent with Matthew’s numerous warnings against materialism ().</a:t>
            </a:r>
          </a:p>
          <a:p>
            <a:r>
              <a:rPr lang="en-US" dirty="0" smtClean="0"/>
              <a:t>The price of betrayal fulfills </a:t>
            </a:r>
            <a:r>
              <a:rPr lang="en-US" dirty="0" err="1" smtClean="0"/>
              <a:t>Zech</a:t>
            </a:r>
            <a:r>
              <a:rPr lang="en-US" dirty="0" smtClean="0"/>
              <a:t> 11:12. The passage warns of Yahweh’s rejection of Israel</a:t>
            </a:r>
          </a:p>
          <a:p>
            <a:r>
              <a:rPr lang="en-US" dirty="0" smtClean="0"/>
              <a:t>Zechariah 11:4-16</a:t>
            </a:r>
          </a:p>
          <a:p>
            <a:r>
              <a:rPr lang="en-US" dirty="0" smtClean="0"/>
              <a:t>Fits with a prominent theme in Matthew’s Gospel</a:t>
            </a:r>
            <a:endParaRPr lang="en-US" dirty="0"/>
          </a:p>
        </p:txBody>
      </p:sp>
      <p:sp>
        <p:nvSpPr>
          <p:cNvPr id="3" name="Title 2"/>
          <p:cNvSpPr>
            <a:spLocks noGrp="1"/>
          </p:cNvSpPr>
          <p:nvPr>
            <p:ph type="title"/>
          </p:nvPr>
        </p:nvSpPr>
        <p:spPr/>
        <p:txBody>
          <a:bodyPr/>
          <a:lstStyle/>
          <a:p>
            <a:r>
              <a:rPr lang="en-US" dirty="0" smtClean="0"/>
              <a:t>Judas’ Covenant</a:t>
            </a:r>
            <a:endParaRPr lang="en-US" dirty="0"/>
          </a:p>
        </p:txBody>
      </p:sp>
    </p:spTree>
    <p:extLst>
      <p:ext uri="{BB962C8B-B14F-4D97-AF65-F5344CB8AC3E}">
        <p14:creationId xmlns:p14="http://schemas.microsoft.com/office/powerpoint/2010/main" val="253640865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Jesus exhibited his supernatural knowledge by announcing his betrayal and identified Judas explicitly as the betrayer</a:t>
            </a:r>
          </a:p>
          <a:p>
            <a:r>
              <a:rPr lang="en-US" dirty="0" smtClean="0"/>
              <a:t>The Supper commemorates Jesus’ death as an atoning sacrifice</a:t>
            </a:r>
          </a:p>
          <a:p>
            <a:r>
              <a:rPr lang="en-US" dirty="0" smtClean="0"/>
              <a:t>The Supper commemorates Jesus’ death as a covenant-initiating sacrifice</a:t>
            </a:r>
          </a:p>
          <a:p>
            <a:r>
              <a:rPr lang="en-US" dirty="0" smtClean="0"/>
              <a:t>The Supper anticipates the great Messianic Feast</a:t>
            </a:r>
            <a:endParaRPr lang="en-US" dirty="0"/>
          </a:p>
        </p:txBody>
      </p:sp>
      <p:sp>
        <p:nvSpPr>
          <p:cNvPr id="3" name="Title 2"/>
          <p:cNvSpPr>
            <a:spLocks noGrp="1"/>
          </p:cNvSpPr>
          <p:nvPr>
            <p:ph type="title"/>
          </p:nvPr>
        </p:nvSpPr>
        <p:spPr/>
        <p:txBody>
          <a:bodyPr/>
          <a:lstStyle/>
          <a:p>
            <a:r>
              <a:rPr lang="en-US" dirty="0" smtClean="0"/>
              <a:t>Passover</a:t>
            </a:r>
            <a:endParaRPr lang="en-US" dirty="0"/>
          </a:p>
        </p:txBody>
      </p:sp>
    </p:spTree>
    <p:extLst>
      <p:ext uri="{BB962C8B-B14F-4D97-AF65-F5344CB8AC3E}">
        <p14:creationId xmlns:p14="http://schemas.microsoft.com/office/powerpoint/2010/main" val="351261961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By applying </a:t>
            </a:r>
            <a:r>
              <a:rPr lang="en-US" dirty="0" err="1" smtClean="0"/>
              <a:t>Zech</a:t>
            </a:r>
            <a:r>
              <a:rPr lang="en-US" dirty="0" smtClean="0"/>
              <a:t> 13:7 to himself, Jesus shows</a:t>
            </a:r>
          </a:p>
          <a:p>
            <a:pPr lvl="1"/>
            <a:r>
              <a:rPr lang="en-US" dirty="0" smtClean="0"/>
              <a:t> He is the Shepherd of God’s people who protected them </a:t>
            </a:r>
          </a:p>
          <a:p>
            <a:pPr lvl="1"/>
            <a:r>
              <a:rPr lang="en-US" dirty="0"/>
              <a:t>His death signals that God has removed his protection and will devastate Israel</a:t>
            </a:r>
          </a:p>
          <a:p>
            <a:pPr lvl="1"/>
            <a:r>
              <a:rPr lang="en-US" dirty="0" smtClean="0"/>
              <a:t>Signals the opening of the fountain that will wash away sin and impurity</a:t>
            </a:r>
          </a:p>
          <a:p>
            <a:r>
              <a:rPr lang="en-US" dirty="0" smtClean="0"/>
              <a:t>Jesus displayed his supernatural knowledge by predicting exact number and timing of Peter’s denials</a:t>
            </a:r>
          </a:p>
          <a:p>
            <a:r>
              <a:rPr lang="en-US" dirty="0" smtClean="0"/>
              <a:t>Peter’s protest shows that bold promises are often broken promises and probably serves as a warning to new disciples</a:t>
            </a:r>
          </a:p>
        </p:txBody>
      </p:sp>
      <p:sp>
        <p:nvSpPr>
          <p:cNvPr id="3" name="Title 2"/>
          <p:cNvSpPr>
            <a:spLocks noGrp="1"/>
          </p:cNvSpPr>
          <p:nvPr>
            <p:ph type="title"/>
          </p:nvPr>
        </p:nvSpPr>
        <p:spPr>
          <a:xfrm>
            <a:off x="135468" y="570156"/>
            <a:ext cx="8856132" cy="1054250"/>
          </a:xfrm>
        </p:spPr>
        <p:txBody>
          <a:bodyPr/>
          <a:lstStyle/>
          <a:p>
            <a:r>
              <a:rPr lang="en-US" dirty="0" smtClean="0"/>
              <a:t>Warning of Abandonment and Denial</a:t>
            </a:r>
            <a:endParaRPr lang="en-US" dirty="0"/>
          </a:p>
        </p:txBody>
      </p:sp>
    </p:spTree>
    <p:extLst>
      <p:ext uri="{BB962C8B-B14F-4D97-AF65-F5344CB8AC3E}">
        <p14:creationId xmlns:p14="http://schemas.microsoft.com/office/powerpoint/2010/main" val="218581418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Qumran (CD-B XIX, 7-11) says it is fulfilled at the coming of “the messiah of Aaron and Israel.”</a:t>
            </a:r>
          </a:p>
          <a:p>
            <a:r>
              <a:rPr lang="en-US" dirty="0" err="1" smtClean="0"/>
              <a:t>Targum</a:t>
            </a:r>
            <a:r>
              <a:rPr lang="en-US" dirty="0" smtClean="0"/>
              <a:t> on Zech. 13:7 portrays the shepherd as a Davidic king under divine judgment</a:t>
            </a:r>
          </a:p>
          <a:p>
            <a:r>
              <a:rPr lang="en-US" dirty="0" smtClean="0"/>
              <a:t>b. Sukkah 52a interprets the pierced one of 12:10 as the Messiah</a:t>
            </a:r>
          </a:p>
          <a:p>
            <a:r>
              <a:rPr lang="en-US" dirty="0" err="1" smtClean="0"/>
              <a:t>Ibn</a:t>
            </a:r>
            <a:r>
              <a:rPr lang="en-US" dirty="0" smtClean="0"/>
              <a:t>-Ezra interprets 13:7 as referring to the same person as 12:10 and identifies him as “Messiah ben Joseph”</a:t>
            </a:r>
            <a:endParaRPr lang="en-US" dirty="0"/>
          </a:p>
        </p:txBody>
      </p:sp>
      <p:sp>
        <p:nvSpPr>
          <p:cNvPr id="3" name="Title 2"/>
          <p:cNvSpPr>
            <a:spLocks noGrp="1"/>
          </p:cNvSpPr>
          <p:nvPr>
            <p:ph type="title"/>
          </p:nvPr>
        </p:nvSpPr>
        <p:spPr/>
        <p:txBody>
          <a:bodyPr/>
          <a:lstStyle/>
          <a:p>
            <a:r>
              <a:rPr lang="en-US" dirty="0" smtClean="0"/>
              <a:t>Jewish Interpretation of Zechariah 13:7</a:t>
            </a:r>
            <a:endParaRPr lang="en-US" dirty="0"/>
          </a:p>
        </p:txBody>
      </p:sp>
    </p:spTree>
    <p:extLst>
      <p:ext uri="{BB962C8B-B14F-4D97-AF65-F5344CB8AC3E}">
        <p14:creationId xmlns:p14="http://schemas.microsoft.com/office/powerpoint/2010/main" val="142337643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dirty="0" smtClean="0"/>
              <a:t>Transliteration of a Hebrew phrase meaning “oil press”, device used to crush olives and squeeze every drop of oil from them</a:t>
            </a:r>
          </a:p>
          <a:p>
            <a:r>
              <a:rPr lang="en-US" dirty="0" smtClean="0"/>
              <a:t>Jesus described his grief in terms of Psalm 42:6</a:t>
            </a:r>
          </a:p>
          <a:p>
            <a:r>
              <a:rPr lang="en-US" dirty="0" smtClean="0"/>
              <a:t>The key to the Psalm is the repeated refrain in 42:5, 11: </a:t>
            </a:r>
            <a:br>
              <a:rPr lang="en-US" dirty="0" smtClean="0"/>
            </a:br>
            <a:r>
              <a:rPr lang="en-US" dirty="0" smtClean="0">
                <a:solidFill>
                  <a:srgbClr val="000000"/>
                </a:solidFill>
              </a:rPr>
              <a:t>Why </a:t>
            </a:r>
            <a:r>
              <a:rPr lang="en-US" dirty="0">
                <a:solidFill>
                  <a:srgbClr val="000000"/>
                </a:solidFill>
              </a:rPr>
              <a:t>am I so depressed</a:t>
            </a:r>
            <a:r>
              <a:rPr lang="en-US" dirty="0" smtClean="0">
                <a:solidFill>
                  <a:srgbClr val="000000"/>
                </a:solidFill>
              </a:rPr>
              <a:t>? Why </a:t>
            </a:r>
            <a:r>
              <a:rPr lang="en-US" dirty="0">
                <a:solidFill>
                  <a:srgbClr val="000000"/>
                </a:solidFill>
              </a:rPr>
              <a:t>this turmoil within me</a:t>
            </a:r>
            <a:r>
              <a:rPr lang="en-US" dirty="0" smtClean="0">
                <a:solidFill>
                  <a:srgbClr val="000000"/>
                </a:solidFill>
              </a:rPr>
              <a:t>? Put </a:t>
            </a:r>
            <a:r>
              <a:rPr lang="en-US" dirty="0">
                <a:solidFill>
                  <a:srgbClr val="000000"/>
                </a:solidFill>
              </a:rPr>
              <a:t>your hope in God, for I will still praise Him</a:t>
            </a:r>
            <a:r>
              <a:rPr lang="en-US" dirty="0" smtClean="0">
                <a:solidFill>
                  <a:srgbClr val="000000"/>
                </a:solidFill>
              </a:rPr>
              <a:t>, my </a:t>
            </a:r>
            <a:r>
              <a:rPr lang="en-US" dirty="0">
                <a:solidFill>
                  <a:srgbClr val="000000"/>
                </a:solidFill>
              </a:rPr>
              <a:t>Savior and my God</a:t>
            </a:r>
            <a:r>
              <a:rPr lang="en-US" dirty="0" smtClean="0">
                <a:solidFill>
                  <a:srgbClr val="000000"/>
                </a:solidFill>
              </a:rPr>
              <a:t>.</a:t>
            </a:r>
          </a:p>
          <a:p>
            <a:r>
              <a:rPr lang="en-US" dirty="0" smtClean="0">
                <a:solidFill>
                  <a:srgbClr val="000000"/>
                </a:solidFill>
              </a:rPr>
              <a:t>The passage shows that Jesus will cling to his hope and continue His praise of the Father even in his sufferings</a:t>
            </a:r>
            <a:endParaRPr lang="en-US" dirty="0" smtClean="0"/>
          </a:p>
          <a:p>
            <a:endParaRPr lang="en-US" dirty="0"/>
          </a:p>
        </p:txBody>
      </p:sp>
      <p:sp>
        <p:nvSpPr>
          <p:cNvPr id="3" name="Title 2"/>
          <p:cNvSpPr>
            <a:spLocks noGrp="1"/>
          </p:cNvSpPr>
          <p:nvPr>
            <p:ph type="title"/>
          </p:nvPr>
        </p:nvSpPr>
        <p:spPr/>
        <p:txBody>
          <a:bodyPr/>
          <a:lstStyle/>
          <a:p>
            <a:r>
              <a:rPr lang="en-US" dirty="0" smtClean="0"/>
              <a:t>Gethsemane</a:t>
            </a:r>
            <a:endParaRPr lang="en-US" dirty="0"/>
          </a:p>
        </p:txBody>
      </p:sp>
    </p:spTree>
    <p:extLst>
      <p:ext uri="{BB962C8B-B14F-4D97-AF65-F5344CB8AC3E}">
        <p14:creationId xmlns:p14="http://schemas.microsoft.com/office/powerpoint/2010/main" val="137941414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Posture of Jesus’ prayer expresses its intensity</a:t>
            </a:r>
          </a:p>
          <a:p>
            <a:r>
              <a:rPr lang="en-US" dirty="0" smtClean="0"/>
              <a:t>Address of his prayer expresses his unique relationship with the Father</a:t>
            </a:r>
          </a:p>
          <a:p>
            <a:r>
              <a:rPr lang="en-US" dirty="0" smtClean="0"/>
              <a:t>The cup is the cup of wrath</a:t>
            </a:r>
          </a:p>
          <a:p>
            <a:pPr lvl="1"/>
            <a:r>
              <a:rPr lang="en-US" sz="1800" u="sng" dirty="0">
                <a:solidFill>
                  <a:srgbClr val="000000"/>
                </a:solidFill>
              </a:rPr>
              <a:t>Jer. 25:15</a:t>
            </a:r>
            <a:r>
              <a:rPr lang="en-US" dirty="0">
                <a:solidFill>
                  <a:srgbClr val="000000"/>
                </a:solidFill>
              </a:rPr>
              <a:t> </a:t>
            </a:r>
            <a:r>
              <a:rPr lang="en-US" dirty="0" smtClean="0">
                <a:solidFill>
                  <a:srgbClr val="000000"/>
                </a:solidFill>
              </a:rPr>
              <a:t>This </a:t>
            </a:r>
            <a:r>
              <a:rPr lang="en-US" dirty="0">
                <a:solidFill>
                  <a:srgbClr val="000000"/>
                </a:solidFill>
              </a:rPr>
              <a:t>is what the LORD, the God of Israel, said to me: “Take this </a:t>
            </a:r>
            <a:r>
              <a:rPr lang="en-US" b="1" dirty="0">
                <a:solidFill>
                  <a:srgbClr val="DD0806"/>
                </a:solidFill>
              </a:rPr>
              <a:t>cup </a:t>
            </a:r>
            <a:r>
              <a:rPr lang="en-US" dirty="0">
                <a:solidFill>
                  <a:srgbClr val="000000"/>
                </a:solidFill>
              </a:rPr>
              <a:t>of the wine of </a:t>
            </a:r>
            <a:r>
              <a:rPr lang="en-US" b="1" dirty="0">
                <a:solidFill>
                  <a:srgbClr val="DD0806"/>
                </a:solidFill>
              </a:rPr>
              <a:t>wrath </a:t>
            </a:r>
            <a:r>
              <a:rPr lang="en-US" dirty="0">
                <a:solidFill>
                  <a:srgbClr val="000000"/>
                </a:solidFill>
              </a:rPr>
              <a:t>from My hand and make all the nations I am sending you to, drink from it</a:t>
            </a:r>
            <a:r>
              <a:rPr lang="en-US" dirty="0" smtClean="0">
                <a:solidFill>
                  <a:srgbClr val="000000"/>
                </a:solidFill>
              </a:rPr>
              <a:t>.</a:t>
            </a:r>
            <a:endParaRPr lang="en-US" dirty="0">
              <a:solidFill>
                <a:srgbClr val="000000"/>
              </a:solidFill>
            </a:endParaRPr>
          </a:p>
          <a:p>
            <a:pPr lvl="1"/>
            <a:r>
              <a:rPr lang="en-US" sz="1800" u="sng" dirty="0">
                <a:solidFill>
                  <a:srgbClr val="000000"/>
                </a:solidFill>
              </a:rPr>
              <a:t>Rev. 14:10</a:t>
            </a:r>
            <a:r>
              <a:rPr lang="en-US" dirty="0">
                <a:solidFill>
                  <a:srgbClr val="000000"/>
                </a:solidFill>
              </a:rPr>
              <a:t> he will also drink the wine of God’s </a:t>
            </a:r>
            <a:r>
              <a:rPr lang="en-US" b="1" dirty="0">
                <a:solidFill>
                  <a:srgbClr val="DD0806"/>
                </a:solidFill>
              </a:rPr>
              <a:t>wrath</a:t>
            </a:r>
            <a:r>
              <a:rPr lang="en-US" dirty="0">
                <a:solidFill>
                  <a:srgbClr val="000000"/>
                </a:solidFill>
              </a:rPr>
              <a:t>, which is mixed full strength in the </a:t>
            </a:r>
            <a:r>
              <a:rPr lang="en-US" b="1" dirty="0">
                <a:solidFill>
                  <a:srgbClr val="DD0806"/>
                </a:solidFill>
              </a:rPr>
              <a:t>cup </a:t>
            </a:r>
            <a:r>
              <a:rPr lang="en-US" dirty="0">
                <a:solidFill>
                  <a:srgbClr val="000000"/>
                </a:solidFill>
              </a:rPr>
              <a:t>of His anger</a:t>
            </a:r>
            <a:r>
              <a:rPr lang="en-US" dirty="0" smtClean="0">
                <a:solidFill>
                  <a:srgbClr val="000000"/>
                </a:solidFill>
              </a:rPr>
              <a:t>. </a:t>
            </a:r>
            <a:r>
              <a:rPr lang="en-US" dirty="0">
                <a:solidFill>
                  <a:srgbClr val="000000"/>
                </a:solidFill>
              </a:rPr>
              <a:t>He will be tormented with fire and </a:t>
            </a:r>
            <a:r>
              <a:rPr lang="en-US" dirty="0" smtClean="0">
                <a:solidFill>
                  <a:srgbClr val="000000"/>
                </a:solidFill>
              </a:rPr>
              <a:t>sulfur </a:t>
            </a:r>
            <a:r>
              <a:rPr lang="en-US" dirty="0">
                <a:solidFill>
                  <a:srgbClr val="000000"/>
                </a:solidFill>
              </a:rPr>
              <a:t>in the sight of the holy angels and in the sight of the Lamb, </a:t>
            </a:r>
            <a:r>
              <a:rPr lang="en-US" dirty="0" smtClean="0">
                <a:solidFill>
                  <a:srgbClr val="000000"/>
                </a:solidFill>
              </a:rPr>
              <a:t>and the smoke of their torment will go up forever and ever.</a:t>
            </a:r>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279670541"/>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Hardcover.thmx</Template>
  <TotalTime>1436</TotalTime>
  <Words>1746</Words>
  <Application>Microsoft Macintosh PowerPoint</Application>
  <PresentationFormat>On-screen Show (4:3)</PresentationFormat>
  <Paragraphs>119</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Hardcover</vt:lpstr>
      <vt:lpstr>Matthew 26-28</vt:lpstr>
      <vt:lpstr>State Hermitage</vt:lpstr>
      <vt:lpstr>Anointing at Bethany</vt:lpstr>
      <vt:lpstr>Judas’ Covenant</vt:lpstr>
      <vt:lpstr>Passover</vt:lpstr>
      <vt:lpstr>Warning of Abandonment and Denial</vt:lpstr>
      <vt:lpstr>Jewish Interpretation of Zechariah 13:7</vt:lpstr>
      <vt:lpstr>Gethsemane</vt:lpstr>
      <vt:lpstr>PowerPoint Presentation</vt:lpstr>
      <vt:lpstr>PowerPoint Presentation</vt:lpstr>
      <vt:lpstr>Arrest</vt:lpstr>
      <vt:lpstr>Initial Interrogation</vt:lpstr>
      <vt:lpstr>Fulfillment of Zech 11</vt:lpstr>
      <vt:lpstr>Fulfillment of Jer 19:1-13</vt:lpstr>
      <vt:lpstr>Account emphasizes Jesus’ righteousness</vt:lpstr>
      <vt:lpstr>Psalm 22</vt:lpstr>
      <vt:lpstr>Phenomena accompanying Jesus’ death</vt:lpstr>
      <vt:lpstr>Securing the Tomb</vt:lpstr>
      <vt:lpstr>The Attempted Cover-up</vt:lpstr>
      <vt:lpstr>Nature of Jesus’ Resurrection Body</vt:lpstr>
      <vt:lpstr>Great Commission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Matthew 26-28</dc:title>
  <dc:creator>Charles Quarles</dc:creator>
  <cp:lastModifiedBy>Charles Quarles</cp:lastModifiedBy>
  <cp:revision>34</cp:revision>
  <dcterms:created xsi:type="dcterms:W3CDTF">2014-11-28T16:12:14Z</dcterms:created>
  <dcterms:modified xsi:type="dcterms:W3CDTF">2014-12-08T22:04:45Z</dcterms:modified>
</cp:coreProperties>
</file>