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9"/>
  </p:normalViewPr>
  <p:slideViewPr>
    <p:cSldViewPr snapToGrid="0" snapToObjects="1">
      <p:cViewPr varScale="1">
        <p:scale>
          <a:sx n="109" d="100"/>
          <a:sy n="109" d="100"/>
        </p:scale>
        <p:origin x="172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-TextureFore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796303"/>
            <a:ext cx="7086600" cy="1847850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66565"/>
            <a:ext cx="7086600" cy="1752600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88423" y="6221506"/>
            <a:ext cx="2743200" cy="365125"/>
          </a:xfrm>
        </p:spPr>
        <p:txBody>
          <a:bodyPr/>
          <a:lstStyle/>
          <a:p>
            <a:fld id="{E90C4CEC-16D5-4229-B4DE-FDE9B679D7E2}" type="datetimeFigureOut">
              <a:rPr lang="en-US" smtClean="0"/>
              <a:t>8/30/21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221506"/>
            <a:ext cx="2743200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5" y="3765177"/>
            <a:ext cx="7272338" cy="1098176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78013" y="777240"/>
            <a:ext cx="4294363" cy="2866913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9025" y="4867836"/>
            <a:ext cx="7272338" cy="126402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8/30/21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8/30/21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6588" y="609600"/>
            <a:ext cx="15240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9024" y="609600"/>
            <a:ext cx="5921376" cy="55165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8/30/21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8/30/21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792224"/>
            <a:ext cx="7086600" cy="1847088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b="1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3666744"/>
            <a:ext cx="7086600" cy="1755648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8/30/21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902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236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8/30/21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9024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2363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2363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8/30/21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8/30/21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8/30/21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729" y="381000"/>
            <a:ext cx="3429000" cy="1649506"/>
          </a:xfrm>
        </p:spPr>
        <p:txBody>
          <a:bodyPr anchor="b"/>
          <a:lstStyle>
            <a:lvl1pPr algn="ctr">
              <a:lnSpc>
                <a:spcPct val="100000"/>
              </a:lnSpc>
              <a:defRPr sz="36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88" y="381000"/>
            <a:ext cx="3429000" cy="5745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4729" y="2057401"/>
            <a:ext cx="3429000" cy="3657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8/30/21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363" y="739588"/>
            <a:ext cx="3429000" cy="129038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88136" y="779929"/>
            <a:ext cx="3429000" cy="4935071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2363" y="2057400"/>
            <a:ext cx="3429000" cy="3657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8/30/21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801906"/>
            <a:ext cx="7272339" cy="4324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02187" y="6356350"/>
            <a:ext cx="24294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90C4CEC-16D5-4229-B4DE-FDE9B679D7E2}" type="datetimeFigureOut">
              <a:rPr lang="en-US" smtClean="0"/>
              <a:t>8/30/21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0393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lnSpc>
          <a:spcPts val="5200"/>
        </a:lnSpc>
        <a:spcBef>
          <a:spcPct val="0"/>
        </a:spcBef>
        <a:buNone/>
        <a:defRPr sz="48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" pitchFamily="2" charset="2"/>
        <a:buChar char="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" pitchFamily="2" charset="2"/>
        <a:buChar char="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" pitchFamily="2" charset="2"/>
        <a:buChar char="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" pitchFamily="2" charset="2"/>
        <a:buChar char="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" pitchFamily="2" charset="2"/>
        <a:buChar char="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" pitchFamily="2" charset="2"/>
        <a:buChar char="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gif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Matthew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Judging the Book by Its Cover</a:t>
            </a:r>
          </a:p>
        </p:txBody>
      </p:sp>
    </p:spTree>
    <p:extLst>
      <p:ext uri="{BB962C8B-B14F-4D97-AF65-F5344CB8AC3E}">
        <p14:creationId xmlns:p14="http://schemas.microsoft.com/office/powerpoint/2010/main" val="1750913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uck-finn2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7134">
            <a:off x="466240" y="642355"/>
            <a:ext cx="2743200" cy="3483864"/>
          </a:xfrm>
          <a:prstGeom prst="rect">
            <a:avLst/>
          </a:prstGeom>
        </p:spPr>
      </p:pic>
      <p:pic>
        <p:nvPicPr>
          <p:cNvPr id="5" name="Picture 4" descr="jekyl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7729">
            <a:off x="6315639" y="260777"/>
            <a:ext cx="2712328" cy="3616437"/>
          </a:xfrm>
          <a:prstGeom prst="rect">
            <a:avLst/>
          </a:prstGeom>
        </p:spPr>
      </p:pic>
      <p:pic>
        <p:nvPicPr>
          <p:cNvPr id="6" name="Picture 5" descr="The-Adventures-of-Sherlock-Holmes-Doyle-Arthur-Conan-978043957428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1956">
            <a:off x="1008065" y="3256262"/>
            <a:ext cx="2400560" cy="3871871"/>
          </a:xfrm>
          <a:prstGeom prst="rect">
            <a:avLst/>
          </a:prstGeom>
        </p:spPr>
      </p:pic>
      <p:pic>
        <p:nvPicPr>
          <p:cNvPr id="7" name="Picture 6" descr="treasure-island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1648">
            <a:off x="3912759" y="36007"/>
            <a:ext cx="2459229" cy="3916337"/>
          </a:xfrm>
          <a:prstGeom prst="rect">
            <a:avLst/>
          </a:prstGeom>
        </p:spPr>
      </p:pic>
      <p:pic>
        <p:nvPicPr>
          <p:cNvPr id="8" name="Picture 7" descr="MV5BMTIxODE1MzQyMV5BMl5BanBnXkFtZTcwNTg1MTEyMQ@@._V1_SY317_CR11,0,214,317_AL_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408" y="3486946"/>
            <a:ext cx="2192363" cy="3247566"/>
          </a:xfrm>
          <a:prstGeom prst="rect">
            <a:avLst/>
          </a:prstGeom>
        </p:spPr>
      </p:pic>
      <p:pic>
        <p:nvPicPr>
          <p:cNvPr id="9" name="Picture 8" descr="568870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1413">
            <a:off x="3713233" y="2778734"/>
            <a:ext cx="2516263" cy="407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076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title?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Gospel According to Matthew?</a:t>
            </a:r>
          </a:p>
          <a:p>
            <a:r>
              <a:rPr lang="en-US" dirty="0"/>
              <a:t>Matthew 1:1?</a:t>
            </a:r>
          </a:p>
          <a:p>
            <a:pPr lvl="1"/>
            <a:r>
              <a:rPr lang="en-US" dirty="0"/>
              <a:t>The word “book” normally referred to a lengthy “gospel-sized” work</a:t>
            </a:r>
          </a:p>
          <a:p>
            <a:pPr lvl="1"/>
            <a:r>
              <a:rPr lang="en-US" dirty="0"/>
              <a:t>Matthew 1:1 seems to contain an </a:t>
            </a:r>
            <a:r>
              <a:rPr lang="en-US" dirty="0" err="1"/>
              <a:t>inclusio</a:t>
            </a:r>
            <a:r>
              <a:rPr lang="en-US" dirty="0"/>
              <a:t> bracketing the entirety of the Gospel</a:t>
            </a:r>
          </a:p>
        </p:txBody>
      </p:sp>
    </p:spTree>
    <p:extLst>
      <p:ext uri="{BB962C8B-B14F-4D97-AF65-F5344CB8AC3E}">
        <p14:creationId xmlns:p14="http://schemas.microsoft.com/office/powerpoint/2010/main" val="644813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9752" y="274637"/>
            <a:ext cx="8308316" cy="1842302"/>
          </a:xfrm>
        </p:spPr>
        <p:txBody>
          <a:bodyPr/>
          <a:lstStyle/>
          <a:p>
            <a:r>
              <a:rPr lang="en-US" dirty="0"/>
              <a:t>Son of Abraham, fulfillment of God’s covenant with Abraham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4" y="2116939"/>
            <a:ext cx="7272339" cy="432425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Does not merely reveal Jesus’ Jewishness (3:9)</a:t>
            </a:r>
          </a:p>
          <a:p>
            <a:r>
              <a:rPr lang="en-US" dirty="0"/>
              <a:t>Identifies Jesus as Abraham’s promised “seed”</a:t>
            </a:r>
          </a:p>
          <a:p>
            <a:pPr lvl="1"/>
            <a:r>
              <a:rPr lang="en-US" dirty="0"/>
              <a:t>Gen. 3:15 (shows “seed” is often </a:t>
            </a:r>
            <a:r>
              <a:rPr lang="en-US" dirty="0" err="1"/>
              <a:t>sg</a:t>
            </a:r>
            <a:r>
              <a:rPr lang="en-US" dirty="0"/>
              <a:t>.)</a:t>
            </a:r>
          </a:p>
          <a:p>
            <a:pPr lvl="1"/>
            <a:r>
              <a:rPr lang="en-US" dirty="0"/>
              <a:t>Gen. 12:3</a:t>
            </a:r>
          </a:p>
          <a:p>
            <a:pPr lvl="1"/>
            <a:r>
              <a:rPr lang="en-US" dirty="0"/>
              <a:t>Gen. 18:18</a:t>
            </a:r>
          </a:p>
          <a:p>
            <a:pPr lvl="1"/>
            <a:r>
              <a:rPr lang="en-US" dirty="0"/>
              <a:t>Gen. 26:4</a:t>
            </a:r>
          </a:p>
          <a:p>
            <a:pPr lvl="1"/>
            <a:r>
              <a:rPr lang="en-US" dirty="0"/>
              <a:t>Gen. 28:14</a:t>
            </a:r>
          </a:p>
          <a:p>
            <a:pPr lvl="1"/>
            <a:r>
              <a:rPr lang="en-US" dirty="0"/>
              <a:t>Psalm 72:17</a:t>
            </a:r>
          </a:p>
          <a:p>
            <a:pPr lvl="1"/>
            <a:r>
              <a:rPr lang="en-US" dirty="0"/>
              <a:t>Jer. 4:2</a:t>
            </a:r>
          </a:p>
          <a:p>
            <a:r>
              <a:rPr lang="en-US" dirty="0"/>
              <a:t>Jesus is the one who will bless all the nations!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041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72" y="274637"/>
            <a:ext cx="7796891" cy="1339009"/>
          </a:xfrm>
        </p:spPr>
        <p:txBody>
          <a:bodyPr/>
          <a:lstStyle/>
          <a:p>
            <a:r>
              <a:rPr lang="en-US" dirty="0"/>
              <a:t>Son of David, Fulfillment of God’s covenant with David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Matthew identifies Jesus as the “son of David” 8 times; Mark only 2 times; Luke only 2 times (though a third is implied without use of the title).</a:t>
            </a:r>
          </a:p>
          <a:p>
            <a:r>
              <a:rPr lang="en-US" dirty="0"/>
              <a:t>2 Sam 7:9-16: “. . . Your house and kingdom will endure before me forever, and your throne will be established forever.”</a:t>
            </a:r>
          </a:p>
          <a:p>
            <a:r>
              <a:rPr lang="en-US" dirty="0"/>
              <a:t>Isaiah 9:6-7: “He will reign on the throne of David and over his kingdom, to establish it and sustain it with justice and righteousness from now one and forever.”</a:t>
            </a:r>
          </a:p>
        </p:txBody>
      </p:sp>
    </p:spTree>
    <p:extLst>
      <p:ext uri="{BB962C8B-B14F-4D97-AF65-F5344CB8AC3E}">
        <p14:creationId xmlns:p14="http://schemas.microsoft.com/office/powerpoint/2010/main" val="3938952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74637"/>
            <a:ext cx="9349061" cy="1736455"/>
          </a:xfrm>
        </p:spPr>
        <p:txBody>
          <a:bodyPr/>
          <a:lstStyle/>
          <a:p>
            <a:r>
              <a:rPr lang="en-US" dirty="0"/>
              <a:t>Son of God, who has come to perform the miracle of new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4" y="2258068"/>
            <a:ext cx="7272339" cy="3868095"/>
          </a:xfrm>
        </p:spPr>
        <p:txBody>
          <a:bodyPr/>
          <a:lstStyle/>
          <a:p>
            <a:r>
              <a:rPr lang="en-US" dirty="0"/>
              <a:t>OT use of phrase </a:t>
            </a:r>
            <a:r>
              <a:rPr lang="en-US" i="1" dirty="0" err="1"/>
              <a:t>biblos</a:t>
            </a:r>
            <a:r>
              <a:rPr lang="en-US" i="1" dirty="0"/>
              <a:t> </a:t>
            </a:r>
            <a:r>
              <a:rPr lang="en-US" i="1" dirty="0" err="1"/>
              <a:t>geneseos</a:t>
            </a:r>
            <a:r>
              <a:rPr lang="en-US" dirty="0"/>
              <a:t>: Gen. 2:4; 5:1</a:t>
            </a:r>
          </a:p>
          <a:p>
            <a:r>
              <a:rPr lang="en-US" dirty="0"/>
              <a:t>Meaning of the Greek word “</a:t>
            </a:r>
            <a:r>
              <a:rPr lang="en-US" i="1" dirty="0"/>
              <a:t>genesis</a:t>
            </a:r>
            <a:r>
              <a:rPr lang="en-US" dirty="0"/>
              <a:t>”</a:t>
            </a:r>
          </a:p>
          <a:p>
            <a:r>
              <a:rPr lang="en-US" dirty="0"/>
              <a:t>Confirmation in Matt. 19:28 in which the reign of the Son of Man is accompanied by </a:t>
            </a:r>
            <a:r>
              <a:rPr lang="en-US" i="1" dirty="0" err="1"/>
              <a:t>palingenesia</a:t>
            </a:r>
            <a:endParaRPr lang="en-US" i="1" dirty="0"/>
          </a:p>
          <a:p>
            <a:r>
              <a:rPr lang="en-US" dirty="0"/>
              <a:t>Development of the concept of new creation in Paul </a:t>
            </a:r>
            <a:r>
              <a:rPr lang="en-US"/>
              <a:t>and Revelation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1541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dition">
  <a:themeElements>
    <a:clrScheme name="Tradition">
      <a:dk1>
        <a:srgbClr val="000000"/>
      </a:dk1>
      <a:lt1>
        <a:srgbClr val="FFFFFF"/>
      </a:lt1>
      <a:dk2>
        <a:srgbClr val="59480D"/>
      </a:dk2>
      <a:lt2>
        <a:srgbClr val="D28E11"/>
      </a:lt2>
      <a:accent1>
        <a:srgbClr val="6B4A0B"/>
      </a:accent1>
      <a:accent2>
        <a:srgbClr val="790A14"/>
      </a:accent2>
      <a:accent3>
        <a:srgbClr val="908342"/>
      </a:accent3>
      <a:accent4>
        <a:srgbClr val="423E5C"/>
      </a:accent4>
      <a:accent5>
        <a:srgbClr val="641345"/>
      </a:accent5>
      <a:accent6>
        <a:srgbClr val="748A2F"/>
      </a:accent6>
      <a:hlink>
        <a:srgbClr val="DD7E0E"/>
      </a:hlink>
      <a:folHlink>
        <a:srgbClr val="7F6F6F"/>
      </a:folHlink>
    </a:clrScheme>
    <a:fontScheme name="Tradition">
      <a:majorFont>
        <a:latin typeface="Candara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andara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Tradit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38100" cap="flat" cmpd="sng" algn="ctr">
          <a:solidFill>
            <a:schemeClr val="phClr">
              <a:shade val="90000"/>
            </a:schemeClr>
          </a:solidFill>
          <a:prstDash val="solid"/>
          <a:miter/>
        </a:ln>
        <a:ln w="76200" cap="flat" cmpd="dbl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innerShdw blurRad="127000">
              <a:srgbClr val="FFFFFF">
                <a:alpha val="35000"/>
              </a:srgbClr>
            </a:innerShdw>
          </a:effectLst>
          <a:scene3d>
            <a:camera prst="orthographicFront">
              <a:rot lat="0" lon="0" rev="0"/>
            </a:camera>
            <a:lightRig rig="chilly" dir="tl">
              <a:rot lat="0" lon="0" rev="5400000"/>
            </a:lightRig>
          </a:scene3d>
          <a:sp3d prstMaterial="softEdge">
            <a:bevelT w="0" h="0"/>
          </a:sp3d>
        </a:effectStyle>
        <a:effectStyle>
          <a:effectLst>
            <a:outerShdw blurRad="63500" dist="25400" dir="5400000" algn="br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3600000"/>
            </a:lightRig>
          </a:scene3d>
          <a:sp3d>
            <a:bevelT w="889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75000"/>
              </a:schemeClr>
              <a:schemeClr val="phClr">
                <a:satMod val="3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Tradition.thmx</Template>
  <TotalTime>3995</TotalTime>
  <Words>281</Words>
  <Application>Microsoft Macintosh PowerPoint</Application>
  <PresentationFormat>On-screen Show (4:3)</PresentationFormat>
  <Paragraphs>27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Candara</vt:lpstr>
      <vt:lpstr>Wingdings</vt:lpstr>
      <vt:lpstr>Tradition</vt:lpstr>
      <vt:lpstr>Matthew</vt:lpstr>
      <vt:lpstr>PowerPoint Presentation</vt:lpstr>
      <vt:lpstr>What IS the title?</vt:lpstr>
      <vt:lpstr>Son of Abraham, fulfillment of God’s covenant with Abraham</vt:lpstr>
      <vt:lpstr>Son of David, Fulfillment of God’s covenant with David</vt:lpstr>
      <vt:lpstr>Son of God, who has come to perform the miracle of new creation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Matthew</dc:title>
  <dc:creator>Charles Quarles</dc:creator>
  <cp:lastModifiedBy>Booth, Robbie</cp:lastModifiedBy>
  <cp:revision>8</cp:revision>
  <dcterms:created xsi:type="dcterms:W3CDTF">2014-08-15T19:13:10Z</dcterms:created>
  <dcterms:modified xsi:type="dcterms:W3CDTF">2021-08-30T15:17:04Z</dcterms:modified>
</cp:coreProperties>
</file>