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 id="260" r:id="rId6"/>
    <p:sldId id="262" r:id="rId7"/>
    <p:sldId id="263" r:id="rId8"/>
    <p:sldId id="264" r:id="rId9"/>
    <p:sldId id="265" r:id="rId10"/>
    <p:sldId id="266" r:id="rId11"/>
    <p:sldId id="261"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5" d="100"/>
          <a:sy n="75" d="100"/>
        </p:scale>
        <p:origin x="-2064"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A11B46CA-8AB1-A246-B730-37217A9ACC5A}" type="datetimeFigureOut">
              <a:rPr lang="en-US" smtClean="0"/>
              <a:t>11/10/14</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3B575B72-0052-064E-B88B-4FE536E95CAE}" type="slidenum">
              <a:rPr lang="en-US" smtClean="0"/>
              <a:t>‹#›</a:t>
            </a:fld>
            <a:endParaRPr lang="en-US"/>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1B46CA-8AB1-A246-B730-37217A9ACC5A}" type="datetimeFigureOut">
              <a:rPr lang="en-US" smtClean="0"/>
              <a:t>11/10/14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575B72-0052-064E-B88B-4FE536E95CAE}" type="slidenum">
              <a:rPr lang="en-US" smtClean="0"/>
              <a:t>‹#›</a:t>
            </a:fld>
            <a:endParaRPr 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1B46CA-8AB1-A246-B730-37217A9ACC5A}" type="datetimeFigureOut">
              <a:rPr lang="en-US" smtClean="0"/>
              <a:t>11/10/14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575B72-0052-064E-B88B-4FE536E95CAE}" type="slidenum">
              <a:rPr lang="en-US" smtClean="0"/>
              <a:t>‹#›</a:t>
            </a:fld>
            <a:endParaRPr 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1B46CA-8AB1-A246-B730-37217A9ACC5A}" type="datetimeFigureOut">
              <a:rPr lang="en-US" smtClean="0"/>
              <a:t>11/10/14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575B72-0052-064E-B88B-4FE536E95CAE}" type="slidenum">
              <a:rPr lang="en-US" smtClean="0"/>
              <a:t>‹#›</a:t>
            </a:fld>
            <a:endParaRPr lang="en-US"/>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11B46CA-8AB1-A246-B730-37217A9ACC5A}" type="datetimeFigureOut">
              <a:rPr lang="en-US" smtClean="0"/>
              <a:t>11/10/14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575B72-0052-064E-B88B-4FE536E95CAE}"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11B46CA-8AB1-A246-B730-37217A9ACC5A}" type="datetimeFigureOut">
              <a:rPr lang="en-US" smtClean="0"/>
              <a:t>11/10/14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575B72-0052-064E-B88B-4FE536E95CAE}" type="slidenum">
              <a:rPr lang="en-US" smtClean="0"/>
              <a:t>‹#›</a:t>
            </a:fld>
            <a:endParaRPr lang="en-US"/>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11B46CA-8AB1-A246-B730-37217A9ACC5A}" type="datetimeFigureOut">
              <a:rPr lang="en-US" smtClean="0"/>
              <a:t>11/10/14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575B72-0052-064E-B88B-4FE536E95CAE}" type="slidenum">
              <a:rPr lang="en-US" smtClean="0"/>
              <a:t>‹#›</a:t>
            </a:fld>
            <a:endParaRPr 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11B46CA-8AB1-A246-B730-37217A9ACC5A}" type="datetimeFigureOut">
              <a:rPr lang="en-US" smtClean="0"/>
              <a:t>11/10/14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575B72-0052-064E-B88B-4FE536E95CAE}" type="slidenum">
              <a:rPr lang="en-US" smtClean="0"/>
              <a:t>‹#›</a:t>
            </a:fld>
            <a:endParaRPr 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1B46CA-8AB1-A246-B730-37217A9ACC5A}" type="datetimeFigureOut">
              <a:rPr lang="en-US" smtClean="0"/>
              <a:t>11/10/14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575B72-0052-064E-B88B-4FE536E95CA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1B46CA-8AB1-A246-B730-37217A9ACC5A}" type="datetimeFigureOut">
              <a:rPr lang="en-US" smtClean="0"/>
              <a:t>11/10/14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575B72-0052-064E-B88B-4FE536E95CA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1B46CA-8AB1-A246-B730-37217A9ACC5A}" type="datetimeFigureOut">
              <a:rPr lang="en-US" smtClean="0"/>
              <a:t>11/10/14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575B72-0052-064E-B88B-4FE536E95CA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A11B46CA-8AB1-A246-B730-37217A9ACC5A}" type="datetimeFigureOut">
              <a:rPr lang="en-US" smtClean="0"/>
              <a:t>11/10/14</a:t>
            </a:fld>
            <a:endParaRPr lang="en-US"/>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3B575B72-0052-064E-B88B-4FE536E95CA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1" Type="http://schemas.openxmlformats.org/officeDocument/2006/relationships/hyperlink" Target="http://www.reformed.org/documents/wcf_with_proofs/XXIV_fn.html%23fn9" TargetMode="External"/><Relationship Id="rId12" Type="http://schemas.openxmlformats.org/officeDocument/2006/relationships/hyperlink" Target="http://www.reformed.org/documents/wcf_with_proofs/XXIV_fn.html%23fn10" TargetMode="External"/><Relationship Id="rId13" Type="http://schemas.openxmlformats.org/officeDocument/2006/relationships/hyperlink" Target="http://www.reformed.org/documents/wcf_with_proofs/XXIV_fn.html%23fn11" TargetMode="External"/><Relationship Id="rId14" Type="http://schemas.openxmlformats.org/officeDocument/2006/relationships/hyperlink" Target="http://www.reformed.org/documents/wcf_with_proofs/XXIV_fn.html%23fn12" TargetMode="External"/><Relationship Id="rId15" Type="http://schemas.openxmlformats.org/officeDocument/2006/relationships/hyperlink" Target="http://www.reformed.org/documents/wcf_with_proofs/XXIV_fn.html%23fn13" TargetMode="External"/><Relationship Id="rId16" Type="http://schemas.openxmlformats.org/officeDocument/2006/relationships/hyperlink" Target="http://www.reformed.org/documents/wcf_with_proofs/XXIV_fn.html%23fn14" TargetMode="External"/><Relationship Id="rId1" Type="http://schemas.openxmlformats.org/officeDocument/2006/relationships/slideLayout" Target="../slideLayouts/slideLayout2.xml"/><Relationship Id="rId2" Type="http://schemas.openxmlformats.org/officeDocument/2006/relationships/hyperlink" Target="http://www.reformed.org/documents/wcf_with_proofs/XXIV_fn.html%23fn0" TargetMode="External"/><Relationship Id="rId3" Type="http://schemas.openxmlformats.org/officeDocument/2006/relationships/hyperlink" Target="http://www.reformed.org/documents/wcf_with_proofs/XXIV_fn.html%23fn1" TargetMode="External"/><Relationship Id="rId4" Type="http://schemas.openxmlformats.org/officeDocument/2006/relationships/hyperlink" Target="http://www.reformed.org/documents/wcf_with_proofs/XXIV_fn.html%23fn2" TargetMode="External"/><Relationship Id="rId5" Type="http://schemas.openxmlformats.org/officeDocument/2006/relationships/hyperlink" Target="http://www.reformed.org/documents/wcf_with_proofs/XXIV_fn.html%23fn3" TargetMode="External"/><Relationship Id="rId6" Type="http://schemas.openxmlformats.org/officeDocument/2006/relationships/hyperlink" Target="http://www.reformed.org/documents/wcf_with_proofs/XXIV_fn.html%23fn4" TargetMode="External"/><Relationship Id="rId7" Type="http://schemas.openxmlformats.org/officeDocument/2006/relationships/hyperlink" Target="http://www.reformed.org/documents/wcf_with_proofs/XXIV_fn.html%23fn5" TargetMode="External"/><Relationship Id="rId8" Type="http://schemas.openxmlformats.org/officeDocument/2006/relationships/hyperlink" Target="http://www.reformed.org/documents/wcf_with_proofs/XXIV_fn.html%23fn6" TargetMode="External"/><Relationship Id="rId9" Type="http://schemas.openxmlformats.org/officeDocument/2006/relationships/hyperlink" Target="http://www.reformed.org/documents/wcf_with_proofs/XXIV_fn.html%23fn7" TargetMode="External"/><Relationship Id="rId10" Type="http://schemas.openxmlformats.org/officeDocument/2006/relationships/hyperlink" Target="http://www.reformed.org/documents/wcf_with_proofs/XXIV_fn.html%23fn8"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biblia.com/bible/esv/Matthew%2019.10-12"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Matthew 19-20</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0600812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Often parents selected spouses for their children in first-century culture</a:t>
            </a:r>
          </a:p>
          <a:p>
            <a:r>
              <a:rPr lang="en-US" dirty="0" smtClean="0"/>
              <a:t>Men often despised the thought of being trapped in a marriage with a mean, angry, pushy wife</a:t>
            </a:r>
          </a:p>
          <a:p>
            <a:r>
              <a:rPr lang="en-US" dirty="0" err="1" smtClean="0"/>
              <a:t>Sirach</a:t>
            </a:r>
            <a:r>
              <a:rPr lang="en-US" dirty="0" smtClean="0"/>
              <a:t> 25</a:t>
            </a:r>
          </a:p>
          <a:p>
            <a:r>
              <a:rPr lang="en-US" dirty="0" smtClean="0"/>
              <a:t>Some Jewish groups including the Essenes advised celibacy</a:t>
            </a:r>
            <a:endParaRPr lang="en-US" dirty="0"/>
          </a:p>
        </p:txBody>
      </p:sp>
      <p:sp>
        <p:nvSpPr>
          <p:cNvPr id="3" name="Title 2"/>
          <p:cNvSpPr>
            <a:spLocks noGrp="1"/>
          </p:cNvSpPr>
          <p:nvPr>
            <p:ph type="title"/>
          </p:nvPr>
        </p:nvSpPr>
        <p:spPr/>
        <p:txBody>
          <a:bodyPr/>
          <a:lstStyle/>
          <a:p>
            <a:r>
              <a:rPr lang="en-US" dirty="0" smtClean="0"/>
              <a:t>Background</a:t>
            </a:r>
            <a:endParaRPr lang="en-US" dirty="0"/>
          </a:p>
        </p:txBody>
      </p:sp>
    </p:spTree>
    <p:extLst>
      <p:ext uri="{BB962C8B-B14F-4D97-AF65-F5344CB8AC3E}">
        <p14:creationId xmlns:p14="http://schemas.microsoft.com/office/powerpoint/2010/main" val="38630079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1990687"/>
            <a:ext cx="8311734" cy="4867314"/>
          </a:xfrm>
        </p:spPr>
        <p:txBody>
          <a:bodyPr>
            <a:noAutofit/>
          </a:bodyPr>
          <a:lstStyle/>
          <a:p>
            <a:r>
              <a:rPr lang="en-US" sz="1200" b="1" dirty="0"/>
              <a:t>Chapter XXIV</a:t>
            </a:r>
          </a:p>
          <a:p>
            <a:r>
              <a:rPr lang="en-US" sz="1200" dirty="0">
                <a:solidFill>
                  <a:schemeClr val="tx1"/>
                </a:solidFill>
              </a:rPr>
              <a:t>Of Marriage and Divorce</a:t>
            </a:r>
          </a:p>
          <a:p>
            <a:r>
              <a:rPr lang="en-US" sz="1200" dirty="0">
                <a:solidFill>
                  <a:schemeClr val="tx1"/>
                </a:solidFill>
              </a:rPr>
              <a:t>I. Marriage is to be between one man and one woman: neither is it lawful for any man to have more than one wife, nor for any woman to have more than one husband, at the same time.</a:t>
            </a:r>
            <a:r>
              <a:rPr lang="en-US" sz="1200" u="sng" dirty="0">
                <a:solidFill>
                  <a:schemeClr val="tx1"/>
                </a:solidFill>
                <a:hlinkClick r:id="rId2"/>
              </a:rPr>
              <a:t>[1]</a:t>
            </a:r>
          </a:p>
          <a:p>
            <a:r>
              <a:rPr lang="en-US" sz="1200" dirty="0">
                <a:solidFill>
                  <a:schemeClr val="tx1"/>
                </a:solidFill>
              </a:rPr>
              <a:t>II. Marriage was ordained for the mutual help of husband and wife,</a:t>
            </a:r>
            <a:r>
              <a:rPr lang="en-US" sz="1200" u="sng" dirty="0">
                <a:solidFill>
                  <a:schemeClr val="tx1"/>
                </a:solidFill>
                <a:hlinkClick r:id="rId3"/>
              </a:rPr>
              <a:t>[2] for the increase of mankind with a legitimate issue, and of the Church with an holy seed;</a:t>
            </a:r>
            <a:r>
              <a:rPr lang="en-US" sz="1200" u="sng" dirty="0">
                <a:solidFill>
                  <a:schemeClr val="tx1"/>
                </a:solidFill>
                <a:hlinkClick r:id="rId4"/>
              </a:rPr>
              <a:t>[3] and for preventing of uncleanness.</a:t>
            </a:r>
            <a:r>
              <a:rPr lang="en-US" sz="1200" u="sng" dirty="0">
                <a:solidFill>
                  <a:schemeClr val="tx1"/>
                </a:solidFill>
                <a:hlinkClick r:id="rId5"/>
              </a:rPr>
              <a:t>[4]</a:t>
            </a:r>
          </a:p>
          <a:p>
            <a:r>
              <a:rPr lang="en-US" sz="1200" dirty="0">
                <a:solidFill>
                  <a:schemeClr val="tx1"/>
                </a:solidFill>
              </a:rPr>
              <a:t>III. It is lawful for all sorts of people to marry, who are able with judgment to give their consent.</a:t>
            </a:r>
            <a:r>
              <a:rPr lang="en-US" sz="1200" u="sng" dirty="0">
                <a:solidFill>
                  <a:schemeClr val="tx1"/>
                </a:solidFill>
                <a:hlinkClick r:id="rId6"/>
              </a:rPr>
              <a:t>[5] Yet it is the duty of Christians to marry only in the Lord.</a:t>
            </a:r>
            <a:r>
              <a:rPr lang="en-US" sz="1200" u="sng" dirty="0">
                <a:solidFill>
                  <a:schemeClr val="tx1"/>
                </a:solidFill>
                <a:hlinkClick r:id="rId7"/>
              </a:rPr>
              <a:t>[6] And therefore such as profess the true reformed religion should not marry with infidels, papists, or other idolaters: neither should such as are godly be unequally yoked, by marrying with such as are notoriously wicked in their life, or maintain damnable heresies.</a:t>
            </a:r>
            <a:r>
              <a:rPr lang="en-US" sz="1200" u="sng" dirty="0">
                <a:solidFill>
                  <a:schemeClr val="tx1"/>
                </a:solidFill>
                <a:hlinkClick r:id="rId8"/>
              </a:rPr>
              <a:t>[7]</a:t>
            </a:r>
          </a:p>
          <a:p>
            <a:r>
              <a:rPr lang="en-US" sz="1200" dirty="0">
                <a:solidFill>
                  <a:schemeClr val="tx1"/>
                </a:solidFill>
              </a:rPr>
              <a:t>IV. Marriage ought not to be within the degrees of consanguinity or affinity forbidden by the Word.</a:t>
            </a:r>
            <a:r>
              <a:rPr lang="en-US" sz="1200" u="sng" dirty="0">
                <a:solidFill>
                  <a:schemeClr val="tx1"/>
                </a:solidFill>
                <a:hlinkClick r:id="rId9"/>
              </a:rPr>
              <a:t>[8] Nor can such incestuous marriages ever be made lawful by any law of man or consent of parties, so as those persons may live together as man and wife.</a:t>
            </a:r>
            <a:r>
              <a:rPr lang="en-US" sz="1200" u="sng" dirty="0">
                <a:solidFill>
                  <a:schemeClr val="tx1"/>
                </a:solidFill>
                <a:hlinkClick r:id="rId10"/>
              </a:rPr>
              <a:t>[9] The man may not marry any of his wife's kindred, nearer in blood then he may of his own: nor the woman of her husband's kindred, nearer in blood than of her own.</a:t>
            </a:r>
            <a:r>
              <a:rPr lang="en-US" sz="1200" u="sng" dirty="0">
                <a:solidFill>
                  <a:schemeClr val="tx1"/>
                </a:solidFill>
                <a:hlinkClick r:id="rId11"/>
              </a:rPr>
              <a:t>[10]</a:t>
            </a:r>
          </a:p>
          <a:p>
            <a:r>
              <a:rPr lang="en-US" sz="1200" dirty="0">
                <a:solidFill>
                  <a:schemeClr val="tx1"/>
                </a:solidFill>
              </a:rPr>
              <a:t>V. Adultery or fornication committed after a contract, being detected before marriage, gives just occasion to the innocent party to dissolve that contract.</a:t>
            </a:r>
            <a:r>
              <a:rPr lang="en-US" sz="1200" u="sng" dirty="0">
                <a:solidFill>
                  <a:schemeClr val="tx1"/>
                </a:solidFill>
                <a:hlinkClick r:id="rId12"/>
              </a:rPr>
              <a:t>[11] In the case of adultery after marriage, it is lawful for the innocent party to sue out a divorce and, after the divorce,</a:t>
            </a:r>
            <a:r>
              <a:rPr lang="en-US" sz="1200" u="sng" dirty="0">
                <a:solidFill>
                  <a:schemeClr val="tx1"/>
                </a:solidFill>
                <a:hlinkClick r:id="rId13"/>
              </a:rPr>
              <a:t>[12] to marry another, as if the offending party were dead.</a:t>
            </a:r>
            <a:r>
              <a:rPr lang="en-US" sz="1200" u="sng" dirty="0">
                <a:solidFill>
                  <a:schemeClr val="tx1"/>
                </a:solidFill>
                <a:hlinkClick r:id="rId14"/>
              </a:rPr>
              <a:t>[13]</a:t>
            </a:r>
          </a:p>
          <a:p>
            <a:r>
              <a:rPr lang="en-US" sz="1200" dirty="0">
                <a:solidFill>
                  <a:schemeClr val="tx1"/>
                </a:solidFill>
              </a:rPr>
              <a:t>VI. Although the corruption of man be such as is apt to study arguments unduly to put asunder those whom God has joined together in marriage: yet, nothing but adultery, or such </a:t>
            </a:r>
            <a:r>
              <a:rPr lang="en-US" sz="1200" dirty="0" err="1">
                <a:solidFill>
                  <a:schemeClr val="tx1"/>
                </a:solidFill>
              </a:rPr>
              <a:t>wilful</a:t>
            </a:r>
            <a:r>
              <a:rPr lang="en-US" sz="1200" dirty="0">
                <a:solidFill>
                  <a:schemeClr val="tx1"/>
                </a:solidFill>
              </a:rPr>
              <a:t> desertion as can no way be remedied by the Church, or civil magistrate, is cause sufficient of dissolving the bond of marriage:</a:t>
            </a:r>
            <a:r>
              <a:rPr lang="en-US" sz="1200" u="sng" dirty="0">
                <a:solidFill>
                  <a:schemeClr val="tx1"/>
                </a:solidFill>
                <a:hlinkClick r:id="rId15"/>
              </a:rPr>
              <a:t>[14] wherein, a public and orderly course of proceeding is to be observed; and the persons concerned in it not left to their own wills, and discretion, in their own case.</a:t>
            </a:r>
            <a:r>
              <a:rPr lang="en-US" sz="1200" u="sng" dirty="0">
                <a:solidFill>
                  <a:schemeClr val="tx1"/>
                </a:solidFill>
                <a:hlinkClick r:id="rId16"/>
              </a:rPr>
              <a:t>[15]</a:t>
            </a:r>
            <a:endParaRPr lang="en-US" sz="1200" dirty="0">
              <a:solidFill>
                <a:schemeClr val="tx1"/>
              </a:solidFill>
            </a:endParaRPr>
          </a:p>
        </p:txBody>
      </p:sp>
      <p:sp>
        <p:nvSpPr>
          <p:cNvPr id="3" name="Title 2"/>
          <p:cNvSpPr>
            <a:spLocks noGrp="1"/>
          </p:cNvSpPr>
          <p:nvPr>
            <p:ph type="title"/>
          </p:nvPr>
        </p:nvSpPr>
        <p:spPr/>
        <p:txBody>
          <a:bodyPr/>
          <a:lstStyle/>
          <a:p>
            <a:r>
              <a:rPr lang="en-US" dirty="0" smtClean="0"/>
              <a:t>Westminster Confession</a:t>
            </a:r>
            <a:endParaRPr lang="en-US" dirty="0"/>
          </a:p>
        </p:txBody>
      </p:sp>
    </p:spTree>
    <p:extLst>
      <p:ext uri="{BB962C8B-B14F-4D97-AF65-F5344CB8AC3E}">
        <p14:creationId xmlns:p14="http://schemas.microsoft.com/office/powerpoint/2010/main" val="1987412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Question of the man implies that a single good deed could earn eternal life</a:t>
            </a:r>
          </a:p>
          <a:p>
            <a:r>
              <a:rPr lang="en-US" dirty="0" smtClean="0"/>
              <a:t>The rephrasing of the question (comp. Mark 10:18) prevents reading Jesus’ response as a denial of his goodness and deity</a:t>
            </a:r>
          </a:p>
          <a:p>
            <a:r>
              <a:rPr lang="en-US" dirty="0" smtClean="0"/>
              <a:t>Omission of 10</a:t>
            </a:r>
            <a:r>
              <a:rPr lang="en-US" baseline="30000" dirty="0" smtClean="0"/>
              <a:t>th</a:t>
            </a:r>
            <a:r>
              <a:rPr lang="en-US" dirty="0" smtClean="0"/>
              <a:t> commandment and addition of </a:t>
            </a:r>
            <a:r>
              <a:rPr lang="en-US" dirty="0" err="1" smtClean="0"/>
              <a:t>Exod</a:t>
            </a:r>
            <a:r>
              <a:rPr lang="en-US" dirty="0" smtClean="0"/>
              <a:t> 21:10 are an indictment of the rich man</a:t>
            </a:r>
          </a:p>
          <a:p>
            <a:r>
              <a:rPr lang="en-US" dirty="0" smtClean="0"/>
              <a:t>Matthew inserts “if you want to be perfect” implying that earning eternal life would require perfection</a:t>
            </a:r>
          </a:p>
          <a:p>
            <a:r>
              <a:rPr lang="en-US" dirty="0" smtClean="0"/>
              <a:t>Insertion also removes suspicion that selling all is necessary for the salvation of all</a:t>
            </a:r>
            <a:endParaRPr lang="en-US" dirty="0"/>
          </a:p>
        </p:txBody>
      </p:sp>
      <p:sp>
        <p:nvSpPr>
          <p:cNvPr id="3" name="Title 2"/>
          <p:cNvSpPr>
            <a:spLocks noGrp="1"/>
          </p:cNvSpPr>
          <p:nvPr>
            <p:ph type="title"/>
          </p:nvPr>
        </p:nvSpPr>
        <p:spPr>
          <a:xfrm>
            <a:off x="688490" y="308900"/>
            <a:ext cx="8455510" cy="1315506"/>
          </a:xfrm>
        </p:spPr>
        <p:txBody>
          <a:bodyPr/>
          <a:lstStyle/>
          <a:p>
            <a:r>
              <a:rPr lang="en-US" dirty="0" smtClean="0"/>
              <a:t>Rich Young Ruler (19:16-26)</a:t>
            </a:r>
            <a:endParaRPr lang="en-US" dirty="0"/>
          </a:p>
        </p:txBody>
      </p:sp>
    </p:spTree>
    <p:extLst>
      <p:ext uri="{BB962C8B-B14F-4D97-AF65-F5344CB8AC3E}">
        <p14:creationId xmlns:p14="http://schemas.microsoft.com/office/powerpoint/2010/main" val="30357747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Camel going through eye of the needle is a metaphor for something that is humanly impossible</a:t>
            </a:r>
          </a:p>
          <a:p>
            <a:r>
              <a:rPr lang="en-US" dirty="0" smtClean="0"/>
              <a:t>Jesus taught that salvation is a supernatural act of God and not a human accomplishment</a:t>
            </a:r>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29826142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reward will be granted in the new creation</a:t>
            </a:r>
          </a:p>
          <a:p>
            <a:r>
              <a:rPr lang="en-US" dirty="0" smtClean="0"/>
              <a:t>This new creation will be consummated at Jesus’ second coming</a:t>
            </a:r>
          </a:p>
          <a:p>
            <a:r>
              <a:rPr lang="en-US" dirty="0" smtClean="0"/>
              <a:t>The twelve will rule as princes</a:t>
            </a:r>
          </a:p>
          <a:p>
            <a:r>
              <a:rPr lang="en-US" dirty="0" smtClean="0"/>
              <a:t>The sacrifice of Jesus’ disciples will be rewarded 100 fold (in quality, not necessarily in quantity)</a:t>
            </a:r>
          </a:p>
          <a:p>
            <a:r>
              <a:rPr lang="en-US" dirty="0" smtClean="0"/>
              <a:t>Salvation is described as an inheritance, not a reward</a:t>
            </a:r>
            <a:endParaRPr lang="en-US" dirty="0"/>
          </a:p>
        </p:txBody>
      </p:sp>
      <p:sp>
        <p:nvSpPr>
          <p:cNvPr id="3" name="Title 2"/>
          <p:cNvSpPr>
            <a:spLocks noGrp="1"/>
          </p:cNvSpPr>
          <p:nvPr>
            <p:ph type="title"/>
          </p:nvPr>
        </p:nvSpPr>
        <p:spPr/>
        <p:txBody>
          <a:bodyPr/>
          <a:lstStyle/>
          <a:p>
            <a:r>
              <a:rPr lang="en-US" dirty="0" smtClean="0"/>
              <a:t>Disciples’ Reward</a:t>
            </a:r>
            <a:endParaRPr lang="en-US" dirty="0"/>
          </a:p>
        </p:txBody>
      </p:sp>
    </p:spTree>
    <p:extLst>
      <p:ext uri="{BB962C8B-B14F-4D97-AF65-F5344CB8AC3E}">
        <p14:creationId xmlns:p14="http://schemas.microsoft.com/office/powerpoint/2010/main" val="36586080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Interpretations in Christian History</a:t>
            </a:r>
          </a:p>
          <a:p>
            <a:pPr lvl="1"/>
            <a:r>
              <a:rPr lang="en-US" dirty="0" smtClean="0"/>
              <a:t>Successive ages in salvation history</a:t>
            </a:r>
          </a:p>
          <a:p>
            <a:pPr lvl="1"/>
            <a:r>
              <a:rPr lang="en-US" dirty="0" smtClean="0"/>
              <a:t>Different stages in life at which a person is converted showing validity of late conversions</a:t>
            </a:r>
          </a:p>
          <a:p>
            <a:pPr lvl="1"/>
            <a:r>
              <a:rPr lang="en-US" dirty="0" smtClean="0"/>
              <a:t>Grace versus works</a:t>
            </a:r>
          </a:p>
          <a:p>
            <a:pPr lvl="1"/>
            <a:r>
              <a:rPr lang="en-US" dirty="0" smtClean="0"/>
              <a:t>Rejection of Jews and acceptance of Gentiles</a:t>
            </a:r>
          </a:p>
          <a:p>
            <a:pPr lvl="1"/>
            <a:r>
              <a:rPr lang="en-US" dirty="0" smtClean="0"/>
              <a:t>Indictment against abuse of peasants</a:t>
            </a:r>
          </a:p>
          <a:p>
            <a:pPr lvl="1"/>
            <a:r>
              <a:rPr lang="en-US" dirty="0" smtClean="0"/>
              <a:t>Lesson against envy, greed, boasting, or any notion of degrees of reward in heaven</a:t>
            </a:r>
            <a:endParaRPr lang="en-US" dirty="0"/>
          </a:p>
        </p:txBody>
      </p:sp>
      <p:sp>
        <p:nvSpPr>
          <p:cNvPr id="3" name="Title 2"/>
          <p:cNvSpPr>
            <a:spLocks noGrp="1"/>
          </p:cNvSpPr>
          <p:nvPr>
            <p:ph type="title"/>
          </p:nvPr>
        </p:nvSpPr>
        <p:spPr>
          <a:xfrm>
            <a:off x="188802" y="154450"/>
            <a:ext cx="8955198" cy="1469956"/>
          </a:xfrm>
        </p:spPr>
        <p:txBody>
          <a:bodyPr/>
          <a:lstStyle/>
          <a:p>
            <a:r>
              <a:rPr lang="en-US" dirty="0" smtClean="0"/>
              <a:t>Laborers in Vineyard (20:1-16)</a:t>
            </a:r>
            <a:endParaRPr lang="en-US" dirty="0"/>
          </a:p>
        </p:txBody>
      </p:sp>
    </p:spTree>
    <p:extLst>
      <p:ext uri="{BB962C8B-B14F-4D97-AF65-F5344CB8AC3E}">
        <p14:creationId xmlns:p14="http://schemas.microsoft.com/office/powerpoint/2010/main" val="10462012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r>
              <a:rPr lang="en-US" dirty="0" smtClean="0"/>
              <a:t>Audience-Jesus’ disciples rather than his opponents</a:t>
            </a:r>
          </a:p>
          <a:p>
            <a:r>
              <a:rPr lang="en-US" dirty="0" smtClean="0"/>
              <a:t>Context-disputes about who would be greatest in the kingdom and receive the greatest reward</a:t>
            </a:r>
          </a:p>
          <a:p>
            <a:r>
              <a:rPr lang="en-US" dirty="0" smtClean="0"/>
              <a:t>Repetition-”what is right” (4); estate owner treated no one “unjustly” (13); estate owner is “good” (15). Emphasis on justice of the estate owner</a:t>
            </a:r>
          </a:p>
          <a:p>
            <a:r>
              <a:rPr lang="en-US" dirty="0" smtClean="0"/>
              <a:t> Conclusion-last will be first and first will be last matches the order in which wages were distributed. Order was contrary to expectation. Normally those who worked longest and hardest would be paid first and then sent home</a:t>
            </a:r>
          </a:p>
          <a:p>
            <a:r>
              <a:rPr lang="en-US" dirty="0" smtClean="0"/>
              <a:t>Jesus addresses the laborer who protests as “fellow,” but this does not necessarily imply friendship or acceptance (see 22:12). It was a common form of address for someone whose name was not known to the speaker</a:t>
            </a:r>
          </a:p>
          <a:p>
            <a:r>
              <a:rPr lang="en-US" dirty="0" smtClean="0"/>
              <a:t> “Go” may be equivalent to “depart” in 7:23 and involve consigning to eternal punishment, but this is unlikely since the wage that he received is good and desired</a:t>
            </a:r>
          </a:p>
          <a:p>
            <a:endParaRPr lang="en-US" dirty="0"/>
          </a:p>
        </p:txBody>
      </p:sp>
      <p:sp>
        <p:nvSpPr>
          <p:cNvPr id="3" name="Title 2"/>
          <p:cNvSpPr>
            <a:spLocks noGrp="1"/>
          </p:cNvSpPr>
          <p:nvPr>
            <p:ph type="title"/>
          </p:nvPr>
        </p:nvSpPr>
        <p:spPr/>
        <p:txBody>
          <a:bodyPr/>
          <a:lstStyle/>
          <a:p>
            <a:r>
              <a:rPr lang="en-US" dirty="0" smtClean="0"/>
              <a:t>Important Observations</a:t>
            </a:r>
            <a:endParaRPr lang="en-US" dirty="0"/>
          </a:p>
        </p:txBody>
      </p:sp>
    </p:spTree>
    <p:extLst>
      <p:ext uri="{BB962C8B-B14F-4D97-AF65-F5344CB8AC3E}">
        <p14:creationId xmlns:p14="http://schemas.microsoft.com/office/powerpoint/2010/main" val="35521765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248347"/>
            <a:ext cx="8190753" cy="4389520"/>
          </a:xfrm>
        </p:spPr>
        <p:txBody>
          <a:bodyPr>
            <a:normAutofit fontScale="70000" lnSpcReduction="20000"/>
          </a:bodyPr>
          <a:lstStyle/>
          <a:p>
            <a:r>
              <a:rPr lang="en-US" dirty="0" smtClean="0"/>
              <a:t>Some of Jesus’ disciples will serve longer, work harder, accomplish more, and suffer more than other disciples (hiring at various hours)</a:t>
            </a:r>
          </a:p>
          <a:p>
            <a:r>
              <a:rPr lang="en-US" dirty="0" smtClean="0"/>
              <a:t>God fulfills his promises to all of his disciples (he pays to all the previously agreed upon wage)</a:t>
            </a:r>
          </a:p>
          <a:p>
            <a:r>
              <a:rPr lang="en-US" dirty="0" smtClean="0"/>
              <a:t>Jesus’ disciples will be shocked that God blesses some far more than they deserve and this may incite envy and jealousy</a:t>
            </a:r>
          </a:p>
          <a:p>
            <a:r>
              <a:rPr lang="en-US" dirty="0" smtClean="0"/>
              <a:t>God is free to distribute His rewards as He sees fit and does not need to accommodate human standards of fairness</a:t>
            </a:r>
          </a:p>
          <a:p>
            <a:r>
              <a:rPr lang="en-US" dirty="0" smtClean="0"/>
              <a:t>God’s rewards exceed what is truly just. Those hired at 9,12,3, and 5 all received more than </a:t>
            </a:r>
            <a:r>
              <a:rPr lang="en-US" dirty="0" smtClean="0"/>
              <a:t>they were promised or </a:t>
            </a:r>
            <a:r>
              <a:rPr lang="en-US" dirty="0" smtClean="0"/>
              <a:t>deserved</a:t>
            </a:r>
          </a:p>
          <a:p>
            <a:r>
              <a:rPr lang="en-US" dirty="0" smtClean="0"/>
              <a:t>The parable prevents despising the little one who trust in Jesus, Christian “nobodies”</a:t>
            </a:r>
          </a:p>
          <a:p>
            <a:r>
              <a:rPr lang="en-US" dirty="0" smtClean="0"/>
              <a:t>This is paralleled by Jesus’ challenge to the sense of entitlement in Luke 17:7-10</a:t>
            </a:r>
          </a:p>
          <a:p>
            <a:r>
              <a:rPr lang="en-US" dirty="0" smtClean="0"/>
              <a:t>The worker who complained is like James and John who felt they deserved a higher rank in the kingdom (see 18:1-5 and 20:20-23) or like Peter who contrasted the greater sacrifices the 12 made with the rich young ruler</a:t>
            </a:r>
          </a:p>
          <a:p>
            <a:endParaRPr lang="en-US" dirty="0"/>
          </a:p>
        </p:txBody>
      </p:sp>
      <p:sp>
        <p:nvSpPr>
          <p:cNvPr id="3" name="Title 2"/>
          <p:cNvSpPr>
            <a:spLocks noGrp="1"/>
          </p:cNvSpPr>
          <p:nvPr>
            <p:ph type="title"/>
          </p:nvPr>
        </p:nvSpPr>
        <p:spPr/>
        <p:txBody>
          <a:bodyPr/>
          <a:lstStyle/>
          <a:p>
            <a:r>
              <a:rPr lang="en-US" dirty="0" smtClean="0"/>
              <a:t>Interpretation of Parable</a:t>
            </a:r>
            <a:endParaRPr lang="en-US" dirty="0"/>
          </a:p>
        </p:txBody>
      </p:sp>
    </p:spTree>
    <p:extLst>
      <p:ext uri="{BB962C8B-B14F-4D97-AF65-F5344CB8AC3E}">
        <p14:creationId xmlns:p14="http://schemas.microsoft.com/office/powerpoint/2010/main" val="37113390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Discussion is based on the promise of 19:28-29</a:t>
            </a:r>
          </a:p>
          <a:p>
            <a:r>
              <a:rPr lang="en-US" dirty="0" smtClean="0"/>
              <a:t>Discussion suggests that disciples did not understand or accept statement in 18:1-5</a:t>
            </a:r>
          </a:p>
          <a:p>
            <a:r>
              <a:rPr lang="en-US" dirty="0" smtClean="0"/>
              <a:t>Drinking the cup may refer to</a:t>
            </a:r>
          </a:p>
          <a:p>
            <a:pPr lvl="1"/>
            <a:r>
              <a:rPr lang="en-US" dirty="0" smtClean="0"/>
              <a:t>Suffering for Jesus</a:t>
            </a:r>
          </a:p>
          <a:p>
            <a:pPr lvl="1"/>
            <a:r>
              <a:rPr lang="en-US" dirty="0" smtClean="0"/>
              <a:t>Being martyred like Jesus</a:t>
            </a:r>
          </a:p>
          <a:p>
            <a:r>
              <a:rPr lang="en-US" dirty="0" smtClean="0"/>
              <a:t>James was martyred c. AD 44 (Acts 12:1-2) but John probably lived to old age and died a natural death (</a:t>
            </a:r>
            <a:r>
              <a:rPr lang="en-US" dirty="0" err="1" smtClean="0"/>
              <a:t>Irenaus</a:t>
            </a:r>
            <a:r>
              <a:rPr lang="en-US" dirty="0" smtClean="0"/>
              <a:t> claimed he lived until Trajan’s rule)</a:t>
            </a:r>
          </a:p>
          <a:p>
            <a:r>
              <a:rPr lang="en-US" dirty="0" smtClean="0"/>
              <a:t>Although Jesus determines kingdom entrance, the Father decides who sits on right and left</a:t>
            </a:r>
          </a:p>
          <a:p>
            <a:pPr lvl="1"/>
            <a:endParaRPr lang="en-US" dirty="0" smtClean="0"/>
          </a:p>
          <a:p>
            <a:endParaRPr lang="en-US" dirty="0"/>
          </a:p>
        </p:txBody>
      </p:sp>
      <p:sp>
        <p:nvSpPr>
          <p:cNvPr id="3" name="Title 2"/>
          <p:cNvSpPr>
            <a:spLocks noGrp="1"/>
          </p:cNvSpPr>
          <p:nvPr>
            <p:ph type="title"/>
          </p:nvPr>
        </p:nvSpPr>
        <p:spPr>
          <a:xfrm>
            <a:off x="688490" y="169333"/>
            <a:ext cx="7756263" cy="1455073"/>
          </a:xfrm>
        </p:spPr>
        <p:txBody>
          <a:bodyPr/>
          <a:lstStyle/>
          <a:p>
            <a:r>
              <a:rPr lang="en-US" dirty="0" smtClean="0"/>
              <a:t>Question of Mother (20:20-23)</a:t>
            </a:r>
            <a:endParaRPr lang="en-US" dirty="0"/>
          </a:p>
        </p:txBody>
      </p:sp>
    </p:spTree>
    <p:extLst>
      <p:ext uri="{BB962C8B-B14F-4D97-AF65-F5344CB8AC3E}">
        <p14:creationId xmlns:p14="http://schemas.microsoft.com/office/powerpoint/2010/main" val="17541794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Desire to dominate was characteristic of pagans but should not be characteristic of Jesus’ disciples</a:t>
            </a:r>
          </a:p>
          <a:p>
            <a:r>
              <a:rPr lang="en-US" dirty="0" smtClean="0"/>
              <a:t>The path to greatness for Jesus’ disciples is through humble service to others</a:t>
            </a:r>
          </a:p>
          <a:p>
            <a:r>
              <a:rPr lang="en-US" dirty="0" smtClean="0"/>
              <a:t>Such humble service and sacrifice was modeled by Jesus himself</a:t>
            </a:r>
          </a:p>
          <a:p>
            <a:r>
              <a:rPr lang="en-US" dirty="0" smtClean="0"/>
              <a:t>Passage concludes with an allusion to Isaiah 53</a:t>
            </a:r>
          </a:p>
          <a:p>
            <a:pPr lvl="1"/>
            <a:r>
              <a:rPr lang="en-US" dirty="0" smtClean="0"/>
              <a:t>53:11 (LXX)  says servant “served (as a slave) many”</a:t>
            </a:r>
          </a:p>
          <a:p>
            <a:pPr lvl="1"/>
            <a:r>
              <a:rPr lang="en-US" dirty="0" smtClean="0"/>
              <a:t>53:10 says servant “bore the sins of them (the many)” </a:t>
            </a:r>
            <a:endParaRPr lang="en-US" dirty="0"/>
          </a:p>
        </p:txBody>
      </p:sp>
      <p:sp>
        <p:nvSpPr>
          <p:cNvPr id="3" name="Title 2"/>
          <p:cNvSpPr>
            <a:spLocks noGrp="1"/>
          </p:cNvSpPr>
          <p:nvPr>
            <p:ph type="title"/>
          </p:nvPr>
        </p:nvSpPr>
        <p:spPr/>
        <p:txBody>
          <a:bodyPr/>
          <a:lstStyle/>
          <a:p>
            <a:r>
              <a:rPr lang="en-US" dirty="0" smtClean="0"/>
              <a:t>Reply (20:24-28)</a:t>
            </a:r>
            <a:endParaRPr lang="en-US" dirty="0"/>
          </a:p>
        </p:txBody>
      </p:sp>
    </p:spTree>
    <p:extLst>
      <p:ext uri="{BB962C8B-B14F-4D97-AF65-F5344CB8AC3E}">
        <p14:creationId xmlns:p14="http://schemas.microsoft.com/office/powerpoint/2010/main" val="2892042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19:1 contains the important structural marker that divides the Gospel into five books</a:t>
            </a:r>
          </a:p>
          <a:p>
            <a:r>
              <a:rPr lang="en-US" dirty="0" smtClean="0"/>
              <a:t>Some argue that 19:1 helps identify the provenance of the Gospel but this is unlikely since “regions of Judea” was a loose expression</a:t>
            </a:r>
          </a:p>
          <a:p>
            <a:r>
              <a:rPr lang="en-US" dirty="0" smtClean="0"/>
              <a:t>Although the area east of the Jordan was not technically in Judea, it was often referred to as such (Josh 19:34)</a:t>
            </a:r>
            <a:endParaRPr lang="en-US" dirty="0"/>
          </a:p>
        </p:txBody>
      </p:sp>
      <p:sp>
        <p:nvSpPr>
          <p:cNvPr id="3" name="Title 2"/>
          <p:cNvSpPr>
            <a:spLocks noGrp="1"/>
          </p:cNvSpPr>
          <p:nvPr>
            <p:ph type="title"/>
          </p:nvPr>
        </p:nvSpPr>
        <p:spPr>
          <a:xfrm>
            <a:off x="688490" y="570156"/>
            <a:ext cx="8270999" cy="1054250"/>
          </a:xfrm>
        </p:spPr>
        <p:txBody>
          <a:bodyPr/>
          <a:lstStyle/>
          <a:p>
            <a:r>
              <a:rPr lang="en-US" dirty="0" smtClean="0"/>
              <a:t>Ministry in </a:t>
            </a:r>
            <a:r>
              <a:rPr lang="en-US" dirty="0" err="1" smtClean="0"/>
              <a:t>Perea</a:t>
            </a:r>
            <a:r>
              <a:rPr lang="en-US" dirty="0" smtClean="0"/>
              <a:t> (19:1-2)</a:t>
            </a:r>
            <a:endParaRPr lang="en-US" dirty="0"/>
          </a:p>
        </p:txBody>
      </p:sp>
    </p:spTree>
    <p:extLst>
      <p:ext uri="{BB962C8B-B14F-4D97-AF65-F5344CB8AC3E}">
        <p14:creationId xmlns:p14="http://schemas.microsoft.com/office/powerpoint/2010/main" val="40405487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Parallel in Mark 10:46-52 mentions only one blind man, but he is named and prob. known to Mark’s readers</a:t>
            </a:r>
          </a:p>
          <a:p>
            <a:r>
              <a:rPr lang="en-US" dirty="0" smtClean="0"/>
              <a:t>The form of the petition affirms both Jesus’ deity and </a:t>
            </a:r>
            <a:r>
              <a:rPr lang="en-US" dirty="0" err="1" smtClean="0"/>
              <a:t>Messiahship</a:t>
            </a:r>
            <a:endParaRPr lang="en-US" dirty="0" smtClean="0"/>
          </a:p>
          <a:p>
            <a:r>
              <a:rPr lang="en-US" dirty="0" smtClean="0"/>
              <a:t>The nature of the miracle and the men’s words in v. </a:t>
            </a:r>
            <a:r>
              <a:rPr lang="en-US" smtClean="0"/>
              <a:t>33 </a:t>
            </a:r>
            <a:r>
              <a:rPr lang="en-US" dirty="0" smtClean="0"/>
              <a:t>recalls Isaiah 35’s description of the Messiah’s miracles</a:t>
            </a:r>
            <a:endParaRPr lang="en-US" dirty="0"/>
          </a:p>
        </p:txBody>
      </p:sp>
      <p:sp>
        <p:nvSpPr>
          <p:cNvPr id="3" name="Title 2"/>
          <p:cNvSpPr>
            <a:spLocks noGrp="1"/>
          </p:cNvSpPr>
          <p:nvPr>
            <p:ph type="title"/>
          </p:nvPr>
        </p:nvSpPr>
        <p:spPr>
          <a:xfrm>
            <a:off x="203200" y="169333"/>
            <a:ext cx="8241553" cy="1455073"/>
          </a:xfrm>
        </p:spPr>
        <p:txBody>
          <a:bodyPr/>
          <a:lstStyle/>
          <a:p>
            <a:r>
              <a:rPr lang="en-US" dirty="0" smtClean="0"/>
              <a:t>Sight to the Blind (20:29-34)</a:t>
            </a:r>
            <a:endParaRPr lang="en-US" dirty="0"/>
          </a:p>
        </p:txBody>
      </p:sp>
    </p:spTree>
    <p:extLst>
      <p:ext uri="{BB962C8B-B14F-4D97-AF65-F5344CB8AC3E}">
        <p14:creationId xmlns:p14="http://schemas.microsoft.com/office/powerpoint/2010/main" val="2370688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Pharisees were likely questioning whether divorce was permissible for “every reason” rather than merely “any reason”</a:t>
            </a:r>
          </a:p>
          <a:p>
            <a:r>
              <a:rPr lang="en-US" dirty="0" smtClean="0"/>
              <a:t>Many Pharisees embraced Hillel’s view that divorce was permissible for every reason</a:t>
            </a:r>
          </a:p>
          <a:p>
            <a:pPr lvl="1"/>
            <a:r>
              <a:rPr lang="en-US" dirty="0" smtClean="0"/>
              <a:t>Domestic grounds</a:t>
            </a:r>
          </a:p>
          <a:p>
            <a:pPr lvl="1"/>
            <a:r>
              <a:rPr lang="en-US" dirty="0" smtClean="0"/>
              <a:t>Physical grounds</a:t>
            </a:r>
          </a:p>
          <a:p>
            <a:pPr lvl="1"/>
            <a:r>
              <a:rPr lang="en-US" dirty="0" smtClean="0"/>
              <a:t>Sexual grounds</a:t>
            </a:r>
          </a:p>
          <a:p>
            <a:pPr lvl="1"/>
            <a:r>
              <a:rPr lang="en-US" dirty="0" smtClean="0"/>
              <a:t>Social grounds</a:t>
            </a:r>
            <a:endParaRPr lang="en-US" dirty="0"/>
          </a:p>
        </p:txBody>
      </p:sp>
      <p:sp>
        <p:nvSpPr>
          <p:cNvPr id="3" name="Title 2"/>
          <p:cNvSpPr>
            <a:spLocks noGrp="1"/>
          </p:cNvSpPr>
          <p:nvPr>
            <p:ph type="title"/>
          </p:nvPr>
        </p:nvSpPr>
        <p:spPr>
          <a:xfrm>
            <a:off x="688490" y="278417"/>
            <a:ext cx="7756263" cy="1054250"/>
          </a:xfrm>
        </p:spPr>
        <p:txBody>
          <a:bodyPr/>
          <a:lstStyle/>
          <a:p>
            <a:r>
              <a:rPr lang="en-US" dirty="0" smtClean="0"/>
              <a:t>Divorce and Remarriage (19:3-12)</a:t>
            </a:r>
            <a:endParaRPr lang="en-US" dirty="0"/>
          </a:p>
        </p:txBody>
      </p:sp>
    </p:spTree>
    <p:extLst>
      <p:ext uri="{BB962C8B-B14F-4D97-AF65-F5344CB8AC3E}">
        <p14:creationId xmlns:p14="http://schemas.microsoft.com/office/powerpoint/2010/main" val="2449444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Jesus explained the nature of marriage by appealing to the origin of marriage in creation and command</a:t>
            </a:r>
          </a:p>
          <a:p>
            <a:pPr lvl="1"/>
            <a:r>
              <a:rPr lang="en-US" dirty="0" smtClean="0"/>
              <a:t>God designed two complementary sexes</a:t>
            </a:r>
          </a:p>
          <a:p>
            <a:pPr lvl="1"/>
            <a:r>
              <a:rPr lang="en-US" dirty="0" smtClean="0"/>
              <a:t>God commanded one-man/one-woman unions</a:t>
            </a:r>
          </a:p>
          <a:p>
            <a:pPr lvl="1"/>
            <a:r>
              <a:rPr lang="en-US" dirty="0" smtClean="0"/>
              <a:t>The fact that two (not three, four, five, etc.) become one prohibits polygamy and </a:t>
            </a:r>
            <a:r>
              <a:rPr lang="en-US" dirty="0" err="1" smtClean="0"/>
              <a:t>digamy</a:t>
            </a:r>
            <a:endParaRPr lang="en-US" dirty="0" smtClean="0"/>
          </a:p>
          <a:p>
            <a:r>
              <a:rPr lang="en-US" dirty="0" smtClean="0"/>
              <a:t>Jesus corrected the Pharisees’ claim that Moses commanded divorce</a:t>
            </a:r>
          </a:p>
          <a:p>
            <a:r>
              <a:rPr lang="en-US" dirty="0" smtClean="0"/>
              <a:t>Jesus pointed out Moses permitted divorce due to “hard-heartedness” which should not be a factor in the new covenant community</a:t>
            </a:r>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880905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What is </a:t>
            </a:r>
            <a:r>
              <a:rPr lang="en-US" i="1" dirty="0" err="1" smtClean="0"/>
              <a:t>porneia</a:t>
            </a:r>
            <a:r>
              <a:rPr lang="en-US" dirty="0" smtClean="0"/>
              <a:t>?</a:t>
            </a:r>
          </a:p>
          <a:p>
            <a:pPr lvl="1"/>
            <a:r>
              <a:rPr lang="en-US" dirty="0" smtClean="0"/>
              <a:t>Fornication in a strict sense</a:t>
            </a:r>
          </a:p>
          <a:p>
            <a:pPr lvl="1"/>
            <a:r>
              <a:rPr lang="en-US" dirty="0" smtClean="0"/>
              <a:t>Sexual immorality in general including adultery</a:t>
            </a:r>
          </a:p>
          <a:p>
            <a:r>
              <a:rPr lang="en-US" dirty="0" smtClean="0"/>
              <a:t>Does the modifying phrase express exception or inclusion?</a:t>
            </a:r>
          </a:p>
          <a:p>
            <a:r>
              <a:rPr lang="en-US" dirty="0" smtClean="0"/>
              <a:t>Does the exception phrase modify just the first clause or both clauses?</a:t>
            </a:r>
          </a:p>
          <a:p>
            <a:r>
              <a:rPr lang="en-US" dirty="0" smtClean="0"/>
              <a:t>Does the disciples’ reaction pertain merely to remarriage after divorce or to all marriage in general</a:t>
            </a:r>
          </a:p>
          <a:p>
            <a:endParaRPr lang="en-US" dirty="0"/>
          </a:p>
        </p:txBody>
      </p:sp>
      <p:sp>
        <p:nvSpPr>
          <p:cNvPr id="3" name="Title 2"/>
          <p:cNvSpPr>
            <a:spLocks noGrp="1"/>
          </p:cNvSpPr>
          <p:nvPr>
            <p:ph type="title"/>
          </p:nvPr>
        </p:nvSpPr>
        <p:spPr/>
        <p:txBody>
          <a:bodyPr/>
          <a:lstStyle/>
          <a:p>
            <a:r>
              <a:rPr lang="en-US" dirty="0" smtClean="0"/>
              <a:t>Important Questions</a:t>
            </a:r>
            <a:endParaRPr lang="en-US" dirty="0"/>
          </a:p>
        </p:txBody>
      </p:sp>
    </p:spTree>
    <p:extLst>
      <p:ext uri="{BB962C8B-B14F-4D97-AF65-F5344CB8AC3E}">
        <p14:creationId xmlns:p14="http://schemas.microsoft.com/office/powerpoint/2010/main" val="4184597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248347"/>
            <a:ext cx="7745505" cy="4609653"/>
          </a:xfrm>
        </p:spPr>
        <p:txBody>
          <a:bodyPr>
            <a:normAutofit fontScale="92500"/>
          </a:bodyPr>
          <a:lstStyle/>
          <a:p>
            <a:r>
              <a:rPr lang="en-US" dirty="0" smtClean="0"/>
              <a:t>Fornication</a:t>
            </a:r>
          </a:p>
          <a:p>
            <a:pPr lvl="1"/>
            <a:r>
              <a:rPr lang="en-US" dirty="0" smtClean="0"/>
              <a:t>Jesus distinguished between fornication and adultery in Matthew 15:19</a:t>
            </a:r>
          </a:p>
          <a:p>
            <a:pPr lvl="1"/>
            <a:r>
              <a:rPr lang="en-US" dirty="0" smtClean="0"/>
              <a:t>Exception clause may be intended to justify Joseph’s intention to divorce Mary during their betrothal</a:t>
            </a:r>
          </a:p>
          <a:p>
            <a:r>
              <a:rPr lang="en-US" dirty="0" smtClean="0"/>
              <a:t>Sexual immorality in general</a:t>
            </a:r>
          </a:p>
          <a:p>
            <a:pPr lvl="1"/>
            <a:r>
              <a:rPr lang="en-US" dirty="0" smtClean="0"/>
              <a:t>Jesus chose a more general term because use of “adultery” would not include other allowed grounds such as incest and bestiality which are legitimate grounds. Thus the term is seen as more inclusive not more restrictive</a:t>
            </a:r>
          </a:p>
          <a:p>
            <a:pPr lvl="1"/>
            <a:r>
              <a:rPr lang="en-US" dirty="0" smtClean="0"/>
              <a:t>Exception clause may be intended to justify God’s divorce of Israel for its spiritual adultery (</a:t>
            </a:r>
            <a:r>
              <a:rPr lang="en-US" dirty="0" err="1" smtClean="0"/>
              <a:t>Jer</a:t>
            </a:r>
            <a:r>
              <a:rPr lang="en-US" dirty="0" smtClean="0"/>
              <a:t> 3:1-5; Isa 50:1; Matt 12:39; 16:4)</a:t>
            </a:r>
          </a:p>
          <a:p>
            <a:pPr lvl="1"/>
            <a:endParaRPr lang="en-US" dirty="0"/>
          </a:p>
        </p:txBody>
      </p:sp>
      <p:sp>
        <p:nvSpPr>
          <p:cNvPr id="3" name="Title 2"/>
          <p:cNvSpPr>
            <a:spLocks noGrp="1"/>
          </p:cNvSpPr>
          <p:nvPr>
            <p:ph type="title"/>
          </p:nvPr>
        </p:nvSpPr>
        <p:spPr/>
        <p:txBody>
          <a:bodyPr/>
          <a:lstStyle/>
          <a:p>
            <a:r>
              <a:rPr lang="en-US" dirty="0" err="1" smtClean="0"/>
              <a:t>Porneia</a:t>
            </a:r>
            <a:endParaRPr lang="en-US" dirty="0"/>
          </a:p>
        </p:txBody>
      </p:sp>
    </p:spTree>
    <p:extLst>
      <p:ext uri="{BB962C8B-B14F-4D97-AF65-F5344CB8AC3E}">
        <p14:creationId xmlns:p14="http://schemas.microsoft.com/office/powerpoint/2010/main" val="37501131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Some argue that the phrases “except for sexual immorality” actually mean “including sexual immorality” so no legitimate ground for divorce exists</a:t>
            </a:r>
          </a:p>
          <a:p>
            <a:r>
              <a:rPr lang="en-US" dirty="0" smtClean="0"/>
              <a:t>This view is indefensible. Both constructions clearly express exceptions.</a:t>
            </a:r>
          </a:p>
          <a:p>
            <a:pPr lvl="1"/>
            <a:r>
              <a:rPr lang="en-US" dirty="0" smtClean="0"/>
              <a:t>Parektos-5:32</a:t>
            </a:r>
          </a:p>
          <a:p>
            <a:pPr lvl="1"/>
            <a:r>
              <a:rPr lang="en-US" dirty="0" smtClean="0"/>
              <a:t>Me epi-19:9</a:t>
            </a:r>
            <a:endParaRPr lang="en-US" dirty="0"/>
          </a:p>
        </p:txBody>
      </p:sp>
      <p:sp>
        <p:nvSpPr>
          <p:cNvPr id="3" name="Title 2"/>
          <p:cNvSpPr>
            <a:spLocks noGrp="1"/>
          </p:cNvSpPr>
          <p:nvPr>
            <p:ph type="title"/>
          </p:nvPr>
        </p:nvSpPr>
        <p:spPr/>
        <p:txBody>
          <a:bodyPr/>
          <a:lstStyle/>
          <a:p>
            <a:r>
              <a:rPr lang="en-US" dirty="0" smtClean="0"/>
              <a:t>Exception or Inclusion</a:t>
            </a:r>
            <a:endParaRPr lang="en-US" dirty="0"/>
          </a:p>
        </p:txBody>
      </p:sp>
    </p:spTree>
    <p:extLst>
      <p:ext uri="{BB962C8B-B14F-4D97-AF65-F5344CB8AC3E}">
        <p14:creationId xmlns:p14="http://schemas.microsoft.com/office/powerpoint/2010/main" val="749404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smtClean="0"/>
              <a:t>According to </a:t>
            </a:r>
            <a:r>
              <a:rPr lang="en-US" dirty="0" err="1" smtClean="0"/>
              <a:t>Heth</a:t>
            </a:r>
            <a:r>
              <a:rPr lang="en-US" dirty="0" smtClean="0"/>
              <a:t> and Wenham, for the first 5 centuries of church history, Greek and Latin fathers (with one exception) taught that sexual immorality was grounds for divorce, but not remarriage</a:t>
            </a:r>
          </a:p>
          <a:p>
            <a:r>
              <a:rPr lang="en-US" dirty="0" smtClean="0"/>
              <a:t>This view has recently been advocated by John Piper</a:t>
            </a:r>
          </a:p>
          <a:p>
            <a:r>
              <a:rPr lang="en-US" dirty="0" err="1" smtClean="0"/>
              <a:t>Heth</a:t>
            </a:r>
            <a:r>
              <a:rPr lang="en-US" dirty="0" smtClean="0"/>
              <a:t> and Wenham have overstated the position of the church fathers. Exceptions include </a:t>
            </a:r>
            <a:r>
              <a:rPr lang="en-US" dirty="0" err="1" smtClean="0"/>
              <a:t>Epiphanias</a:t>
            </a:r>
            <a:r>
              <a:rPr lang="en-US" dirty="0" smtClean="0"/>
              <a:t>, </a:t>
            </a:r>
            <a:r>
              <a:rPr lang="en-US" dirty="0" err="1" smtClean="0"/>
              <a:t>Ambrosiaster</a:t>
            </a:r>
            <a:r>
              <a:rPr lang="en-US" dirty="0" smtClean="0"/>
              <a:t>, Jerome. Augustine argued that either view was possible (D&amp;A 3:17) </a:t>
            </a:r>
          </a:p>
          <a:p>
            <a:r>
              <a:rPr lang="en-US" dirty="0" smtClean="0"/>
              <a:t>However, this view would seem to require a repetition of the relative pronoun: whoever divorces his wife (except for sexual immorality) and whoever married another commits adultery</a:t>
            </a:r>
            <a:endParaRPr lang="en-US" dirty="0"/>
          </a:p>
        </p:txBody>
      </p:sp>
      <p:sp>
        <p:nvSpPr>
          <p:cNvPr id="3" name="Title 2"/>
          <p:cNvSpPr>
            <a:spLocks noGrp="1"/>
          </p:cNvSpPr>
          <p:nvPr>
            <p:ph type="title"/>
          </p:nvPr>
        </p:nvSpPr>
        <p:spPr>
          <a:xfrm>
            <a:off x="688490" y="570156"/>
            <a:ext cx="8455510" cy="1054250"/>
          </a:xfrm>
        </p:spPr>
        <p:txBody>
          <a:bodyPr/>
          <a:lstStyle/>
          <a:p>
            <a:r>
              <a:rPr lang="en-US" dirty="0" smtClean="0"/>
              <a:t>Grounds for Remarriage?</a:t>
            </a:r>
            <a:endParaRPr lang="en-US" dirty="0"/>
          </a:p>
        </p:txBody>
      </p:sp>
    </p:spTree>
    <p:extLst>
      <p:ext uri="{BB962C8B-B14F-4D97-AF65-F5344CB8AC3E}">
        <p14:creationId xmlns:p14="http://schemas.microsoft.com/office/powerpoint/2010/main" val="926118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err="1" smtClean="0"/>
              <a:t>Piper:</a:t>
            </a:r>
            <a:r>
              <a:rPr lang="en-US" u="sng" dirty="0" err="1" smtClean="0">
                <a:hlinkClick r:id="rId2"/>
              </a:rPr>
              <a:t>Matthew</a:t>
            </a:r>
            <a:r>
              <a:rPr lang="en-US" u="sng" dirty="0" smtClean="0">
                <a:hlinkClick r:id="rId2"/>
              </a:rPr>
              <a:t> </a:t>
            </a:r>
            <a:r>
              <a:rPr lang="en-US" u="sng" dirty="0">
                <a:hlinkClick r:id="rId2"/>
              </a:rPr>
              <a:t>19:10-12 teaches that special Christian grace is given by God to Christ's disciples to sustain them in singleness when they renounce remarriage according to the law of Christ</a:t>
            </a:r>
            <a:r>
              <a:rPr lang="en-US" u="sng" dirty="0" smtClean="0">
                <a:hlinkClick r:id="rId2"/>
              </a:rPr>
              <a:t>.</a:t>
            </a:r>
            <a:endParaRPr lang="en-US" u="sng" dirty="0" smtClean="0"/>
          </a:p>
          <a:p>
            <a:r>
              <a:rPr lang="en-US" dirty="0" smtClean="0"/>
              <a:t>The question of the disciples relates to the question of whether one should ever marry if marriage is such a permanent relationship, not remarriage after divorce</a:t>
            </a:r>
          </a:p>
          <a:p>
            <a:r>
              <a:rPr lang="en-US" dirty="0" smtClean="0"/>
              <a:t>If applied to remarriage, the command to abstain from remarriage would only apply to those who are specially endowed with a gift of celibacy. The context nowhere implies that all divorcees are endowed with such a gift.</a:t>
            </a:r>
            <a:endParaRPr lang="en-US" dirty="0"/>
          </a:p>
        </p:txBody>
      </p:sp>
      <p:sp>
        <p:nvSpPr>
          <p:cNvPr id="3" name="Title 2"/>
          <p:cNvSpPr>
            <a:spLocks noGrp="1"/>
          </p:cNvSpPr>
          <p:nvPr>
            <p:ph type="title"/>
          </p:nvPr>
        </p:nvSpPr>
        <p:spPr/>
        <p:txBody>
          <a:bodyPr/>
          <a:lstStyle/>
          <a:p>
            <a:r>
              <a:rPr lang="en-US" dirty="0" smtClean="0"/>
              <a:t>Eunuchs after divorce?</a:t>
            </a:r>
            <a:endParaRPr lang="en-US" dirty="0"/>
          </a:p>
        </p:txBody>
      </p:sp>
    </p:spTree>
    <p:extLst>
      <p:ext uri="{BB962C8B-B14F-4D97-AF65-F5344CB8AC3E}">
        <p14:creationId xmlns:p14="http://schemas.microsoft.com/office/powerpoint/2010/main" val="424802348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Hardcover.thmx</Template>
  <TotalTime>439</TotalTime>
  <Words>2073</Words>
  <Application>Microsoft Macintosh PowerPoint</Application>
  <PresentationFormat>On-screen Show (4:3)</PresentationFormat>
  <Paragraphs>117</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Hardcover</vt:lpstr>
      <vt:lpstr>Matthew 19-20</vt:lpstr>
      <vt:lpstr>Ministry in Perea (19:1-2)</vt:lpstr>
      <vt:lpstr>Divorce and Remarriage (19:3-12)</vt:lpstr>
      <vt:lpstr>PowerPoint Presentation</vt:lpstr>
      <vt:lpstr>Important Questions</vt:lpstr>
      <vt:lpstr>Porneia</vt:lpstr>
      <vt:lpstr>Exception or Inclusion</vt:lpstr>
      <vt:lpstr>Grounds for Remarriage?</vt:lpstr>
      <vt:lpstr>Eunuchs after divorce?</vt:lpstr>
      <vt:lpstr>Background</vt:lpstr>
      <vt:lpstr>Westminster Confession</vt:lpstr>
      <vt:lpstr>Rich Young Ruler (19:16-26)</vt:lpstr>
      <vt:lpstr>PowerPoint Presentation</vt:lpstr>
      <vt:lpstr>Disciples’ Reward</vt:lpstr>
      <vt:lpstr>Laborers in Vineyard (20:1-16)</vt:lpstr>
      <vt:lpstr>Important Observations</vt:lpstr>
      <vt:lpstr>Interpretation of Parable</vt:lpstr>
      <vt:lpstr>Question of Mother (20:20-23)</vt:lpstr>
      <vt:lpstr>Reply (20:24-28)</vt:lpstr>
      <vt:lpstr>Sight to the Blind (20:29-34)</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Matthew 19-20</dc:title>
  <dc:creator>Charles Quarles</dc:creator>
  <cp:lastModifiedBy>Charles Quarles</cp:lastModifiedBy>
  <cp:revision>31</cp:revision>
  <dcterms:created xsi:type="dcterms:W3CDTF">2014-11-03T11:17:37Z</dcterms:created>
  <dcterms:modified xsi:type="dcterms:W3CDTF">2014-11-10T11:07:57Z</dcterms:modified>
</cp:coreProperties>
</file>