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206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12/8/14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Matthew 14-16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30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Miracles for Gentiles (15:19-39)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“he went up on the mountain” is reminiscent of Moses</a:t>
            </a:r>
          </a:p>
          <a:p>
            <a:r>
              <a:rPr lang="en-US" dirty="0" smtClean="0"/>
              <a:t>Although healing miracles recall Isa 35:5-6, they also recall state of God’s people at foot of Sinai in rabbinic tradition</a:t>
            </a:r>
          </a:p>
          <a:p>
            <a:r>
              <a:rPr lang="en-US" dirty="0" smtClean="0"/>
              <a:t>“God of Israel” confirms that worshippers were not ethnic Israelites</a:t>
            </a:r>
          </a:p>
          <a:p>
            <a:r>
              <a:rPr lang="en-US" dirty="0" smtClean="0"/>
              <a:t>By blessing Gentiles with miracles reserved for Israel in the OT, Jesus signals in the inclusion of the Gentiles in his redemptive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273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0"/>
            <a:ext cx="7691719" cy="1457979"/>
          </a:xfrm>
        </p:spPr>
        <p:txBody>
          <a:bodyPr/>
          <a:lstStyle/>
          <a:p>
            <a:r>
              <a:rPr lang="en-US" dirty="0" smtClean="0"/>
              <a:t>Request for a Sign (16:1-4)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Pharisees and Sadducees were normally bitter rivals who united only in their opposition to Jesus</a:t>
            </a:r>
          </a:p>
          <a:p>
            <a:r>
              <a:rPr lang="en-US" dirty="0" smtClean="0"/>
              <a:t>Request is distinct from request in 12:38 and may indicate that the Jews were prepared to dismiss any sign that Jesus gave</a:t>
            </a:r>
          </a:p>
          <a:p>
            <a:r>
              <a:rPr lang="en-US" dirty="0" smtClean="0"/>
              <a:t>Spiritual condition of the Jews is reminiscent of Israel as described in the Song of Moses (Deut. 32)</a:t>
            </a:r>
          </a:p>
          <a:p>
            <a:r>
              <a:rPr lang="en-US" dirty="0" smtClean="0"/>
              <a:t>Sign of Jonah is a reference to Jesus’ resurrection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146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118533"/>
            <a:ext cx="7691719" cy="1339446"/>
          </a:xfrm>
        </p:spPr>
        <p:txBody>
          <a:bodyPr/>
          <a:lstStyle/>
          <a:p>
            <a:r>
              <a:rPr lang="en-US" dirty="0" smtClean="0"/>
              <a:t>Leaven of the Pharisees and Sadducees (5-12)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Jesus’ disciples appear to have arranged a situation which would prompt Jesus to perform another miraculous sign</a:t>
            </a:r>
          </a:p>
          <a:p>
            <a:r>
              <a:rPr lang="en-US" dirty="0" smtClean="0"/>
              <a:t>Jesus’ previous miracles should have been sufficient for the Jews and especially for Jesus’ own disciples</a:t>
            </a:r>
          </a:p>
          <a:p>
            <a:r>
              <a:rPr lang="en-US" dirty="0" smtClean="0"/>
              <a:t>The constant demand for another miracle displayed a faith far too small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165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Confession at Caesarea Philippi (16:13-20)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Meaning of Peter’s Confession</a:t>
            </a:r>
          </a:p>
          <a:p>
            <a:pPr lvl="1"/>
            <a:r>
              <a:rPr lang="en-US" dirty="0" smtClean="0"/>
              <a:t>Messiah</a:t>
            </a:r>
          </a:p>
          <a:p>
            <a:pPr lvl="1"/>
            <a:r>
              <a:rPr lang="en-US" dirty="0" smtClean="0"/>
              <a:t>Son of God</a:t>
            </a:r>
          </a:p>
          <a:p>
            <a:r>
              <a:rPr lang="en-US" dirty="0" smtClean="0"/>
              <a:t>Source of Peter’s Confession</a:t>
            </a:r>
          </a:p>
          <a:p>
            <a:r>
              <a:rPr lang="en-US" dirty="0" smtClean="0"/>
              <a:t>Role of Peter in the establishment of the church</a:t>
            </a:r>
          </a:p>
          <a:p>
            <a:r>
              <a:rPr lang="en-US" dirty="0" smtClean="0"/>
              <a:t>Resurrection of the New Israel</a:t>
            </a:r>
          </a:p>
          <a:p>
            <a:r>
              <a:rPr lang="en-US" dirty="0" smtClean="0"/>
              <a:t>Peter’s authority in establishing ethical principles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889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Peter’s Rebuke (16:21-28)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Peter wrongly presumed that the Messiah could not suffer</a:t>
            </a:r>
          </a:p>
          <a:p>
            <a:r>
              <a:rPr lang="en-US" dirty="0" smtClean="0"/>
              <a:t>The presumption was of Satanic origin and reflected worldly ideas</a:t>
            </a:r>
          </a:p>
          <a:p>
            <a:r>
              <a:rPr lang="en-US" dirty="0" smtClean="0"/>
              <a:t>Not only will Jesus suffer, His disciples must prepare to suffer as well and must value their souls more than their lives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505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Jesus’ Prophecy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three Synoptic Gospels associate the promise with the transfiguration</a:t>
            </a:r>
          </a:p>
          <a:p>
            <a:r>
              <a:rPr lang="en-US" dirty="0" smtClean="0"/>
              <a:t>The transfiguration manifested Jesus’ glory and occurred with his “angels” (Moses [Ex. 23:20?] and Elijah </a:t>
            </a:r>
            <a:r>
              <a:rPr lang="en-US" smtClean="0"/>
              <a:t>[Matt 11:10; Mal </a:t>
            </a:r>
            <a:r>
              <a:rPr lang="en-US" dirty="0" smtClean="0"/>
              <a:t>3:1])</a:t>
            </a:r>
          </a:p>
          <a:p>
            <a:r>
              <a:rPr lang="en-US" dirty="0" smtClean="0"/>
              <a:t>Jesus said that only “some” of the 12 would witness the event</a:t>
            </a:r>
          </a:p>
          <a:p>
            <a:r>
              <a:rPr lang="en-US" dirty="0" smtClean="0"/>
              <a:t>Peter seems to interpret the transfiguration as the fulfillment (2 Peter 1:16-18)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22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118533"/>
            <a:ext cx="7691719" cy="1339446"/>
          </a:xfrm>
        </p:spPr>
        <p:txBody>
          <a:bodyPr/>
          <a:lstStyle/>
          <a:p>
            <a:r>
              <a:rPr lang="en-US" dirty="0" smtClean="0"/>
              <a:t>Execution of John (14:1-12)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John’s view of marriage</a:t>
            </a:r>
          </a:p>
          <a:p>
            <a:pPr lvl="1"/>
            <a:r>
              <a:rPr lang="en-US" dirty="0" smtClean="0"/>
              <a:t>Herodias remained “Philip’s wife” in John’s view</a:t>
            </a:r>
          </a:p>
          <a:p>
            <a:pPr lvl="1"/>
            <a:r>
              <a:rPr lang="en-US" dirty="0" smtClean="0"/>
              <a:t>The second union was perpetually sinful </a:t>
            </a:r>
            <a:r>
              <a:rPr lang="en-US" smtClean="0"/>
              <a:t>because </a:t>
            </a:r>
            <a:r>
              <a:rPr lang="en-US" smtClean="0"/>
              <a:t>of the </a:t>
            </a:r>
            <a:r>
              <a:rPr lang="en-US" dirty="0" smtClean="0"/>
              <a:t>prohibition of both sexual relations and marriage with a “brother’s wife” (Lev. 18:16,21)</a:t>
            </a:r>
          </a:p>
          <a:p>
            <a:pPr lvl="1"/>
            <a:r>
              <a:rPr lang="en-US" dirty="0" smtClean="0"/>
              <a:t>Thus no revision of the view suggested in the SM commentary is necessary</a:t>
            </a:r>
          </a:p>
          <a:p>
            <a:r>
              <a:rPr lang="en-US" dirty="0" smtClean="0"/>
              <a:t>Herod’s vow to his step-daughter</a:t>
            </a:r>
          </a:p>
          <a:p>
            <a:pPr lvl="1"/>
            <a:r>
              <a:rPr lang="en-US" dirty="0" smtClean="0"/>
              <a:t>Context suggests Herod’s lust for his step-daughter which defies Lev. 28:17</a:t>
            </a:r>
          </a:p>
          <a:p>
            <a:pPr lvl="1"/>
            <a:r>
              <a:rPr lang="en-US" dirty="0" smtClean="0"/>
              <a:t>“Half of the kingdom” (Mark) was a queen-sized portion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322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Miraculous Feeding (14:15-21)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Magnitude of the feeding</a:t>
            </a:r>
          </a:p>
          <a:p>
            <a:r>
              <a:rPr lang="en-US" dirty="0" smtClean="0"/>
              <a:t>Miraculous nature of the feeding</a:t>
            </a:r>
          </a:p>
          <a:p>
            <a:r>
              <a:rPr lang="en-US" dirty="0" smtClean="0"/>
              <a:t>OT reminiscences in the feeding</a:t>
            </a:r>
          </a:p>
          <a:p>
            <a:pPr lvl="1"/>
            <a:r>
              <a:rPr lang="en-US" dirty="0" smtClean="0"/>
              <a:t>“he went up on the mountain”</a:t>
            </a:r>
          </a:p>
          <a:p>
            <a:pPr lvl="1"/>
            <a:r>
              <a:rPr lang="en-US" dirty="0" smtClean="0"/>
              <a:t>Provided bread and meat in the wilderness</a:t>
            </a:r>
          </a:p>
          <a:p>
            <a:pPr lvl="1"/>
            <a:r>
              <a:rPr lang="en-US" dirty="0" smtClean="0"/>
              <a:t>John 6:31</a:t>
            </a:r>
          </a:p>
          <a:p>
            <a:pPr lvl="1"/>
            <a:r>
              <a:rPr lang="en-US" dirty="0" smtClean="0"/>
              <a:t>Fulfillment of Deut. 18 (</a:t>
            </a:r>
            <a:r>
              <a:rPr lang="en-US" dirty="0" err="1" smtClean="0"/>
              <a:t>Qoheleth</a:t>
            </a:r>
            <a:r>
              <a:rPr lang="en-US" dirty="0" smtClean="0"/>
              <a:t> </a:t>
            </a:r>
            <a:r>
              <a:rPr lang="en-US" dirty="0" err="1" smtClean="0"/>
              <a:t>Rabbah</a:t>
            </a:r>
            <a:r>
              <a:rPr lang="en-US" dirty="0" smtClean="0"/>
              <a:t>)</a:t>
            </a:r>
          </a:p>
          <a:p>
            <a:r>
              <a:rPr lang="en-US" dirty="0" smtClean="0"/>
              <a:t>Lesson of the feeding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18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Miraculous Crossing of the Sea (14:22-33)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Portrayal of Jesus as the New Moses</a:t>
            </a:r>
          </a:p>
          <a:p>
            <a:pPr lvl="1"/>
            <a:r>
              <a:rPr lang="en-US" dirty="0" smtClean="0"/>
              <a:t>“he went up on the mountain” + “alone” + “to pray”</a:t>
            </a:r>
          </a:p>
          <a:p>
            <a:pPr lvl="1"/>
            <a:r>
              <a:rPr lang="en-US" dirty="0" smtClean="0"/>
              <a:t>Miraculous crossing of the sea recalls crossing of the Red Sea</a:t>
            </a:r>
          </a:p>
          <a:p>
            <a:r>
              <a:rPr lang="en-US" dirty="0" smtClean="0"/>
              <a:t>Portrayal of Jesus as Yahweh</a:t>
            </a:r>
          </a:p>
          <a:p>
            <a:pPr lvl="1"/>
            <a:r>
              <a:rPr lang="en-US" dirty="0" smtClean="0"/>
              <a:t>Echoes of Gen. 1 and Job 9:8</a:t>
            </a:r>
          </a:p>
          <a:p>
            <a:pPr lvl="1"/>
            <a:r>
              <a:rPr lang="en-US" dirty="0" smtClean="0"/>
              <a:t>Echoes of Exodus 3 and Isaiah</a:t>
            </a:r>
          </a:p>
          <a:p>
            <a:pPr lvl="1"/>
            <a:r>
              <a:rPr lang="en-US" dirty="0" smtClean="0"/>
              <a:t>Use of title “Lord” and OT petitions to Yahweh</a:t>
            </a:r>
          </a:p>
          <a:p>
            <a:pPr lvl="1"/>
            <a:r>
              <a:rPr lang="en-US" dirty="0" smtClean="0"/>
              <a:t>Worship of Jesus</a:t>
            </a:r>
          </a:p>
          <a:p>
            <a:pPr lvl="1"/>
            <a:r>
              <a:rPr lang="en-US" dirty="0" smtClean="0"/>
              <a:t>Confession of Jesus as “Son of God”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474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0"/>
            <a:ext cx="7691719" cy="1457979"/>
          </a:xfrm>
        </p:spPr>
        <p:txBody>
          <a:bodyPr/>
          <a:lstStyle/>
          <a:p>
            <a:r>
              <a:rPr lang="en-US" dirty="0" smtClean="0"/>
              <a:t>Debate over Ritual </a:t>
            </a:r>
            <a:r>
              <a:rPr lang="en-US" dirty="0" err="1" smtClean="0"/>
              <a:t>Handwashing</a:t>
            </a:r>
            <a:r>
              <a:rPr lang="en-US" dirty="0" smtClean="0"/>
              <a:t> (15:1-11)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Ritual </a:t>
            </a:r>
            <a:r>
              <a:rPr lang="en-US" dirty="0" err="1" smtClean="0"/>
              <a:t>handwashing</a:t>
            </a:r>
            <a:r>
              <a:rPr lang="en-US" dirty="0" smtClean="0"/>
              <a:t> as described in the </a:t>
            </a:r>
            <a:r>
              <a:rPr lang="en-US" dirty="0" err="1" smtClean="0"/>
              <a:t>Yadim</a:t>
            </a:r>
            <a:r>
              <a:rPr lang="en-US" dirty="0" smtClean="0"/>
              <a:t> tractate of the Mishnah</a:t>
            </a:r>
          </a:p>
          <a:p>
            <a:pPr lvl="1"/>
            <a:r>
              <a:rPr lang="en-US" dirty="0" smtClean="0"/>
              <a:t>Ritual, not hygienic</a:t>
            </a:r>
          </a:p>
          <a:p>
            <a:pPr lvl="1"/>
            <a:r>
              <a:rPr lang="en-US" dirty="0" smtClean="0"/>
              <a:t>Repeated three times during meal</a:t>
            </a:r>
          </a:p>
          <a:p>
            <a:pPr lvl="1"/>
            <a:r>
              <a:rPr lang="en-US" dirty="0" smtClean="0"/>
              <a:t>Difficult to perform</a:t>
            </a:r>
          </a:p>
          <a:p>
            <a:r>
              <a:rPr lang="en-US" dirty="0" smtClean="0"/>
              <a:t>Jewish tradition often nullified the commandments of God</a:t>
            </a:r>
          </a:p>
          <a:p>
            <a:pPr lvl="1"/>
            <a:r>
              <a:rPr lang="en-US" dirty="0" smtClean="0"/>
              <a:t>Fifth commandment was nullified through the Law of </a:t>
            </a:r>
            <a:r>
              <a:rPr lang="en-US" dirty="0" err="1" smtClean="0"/>
              <a:t>Corban</a:t>
            </a:r>
            <a:endParaRPr lang="en-US" dirty="0" smtClean="0"/>
          </a:p>
          <a:p>
            <a:pPr lvl="1"/>
            <a:r>
              <a:rPr lang="en-US" dirty="0" smtClean="0"/>
              <a:t>Possible ways in which the law of </a:t>
            </a:r>
            <a:r>
              <a:rPr lang="en-US" dirty="0" err="1" smtClean="0"/>
              <a:t>Corban</a:t>
            </a:r>
            <a:r>
              <a:rPr lang="en-US" dirty="0" smtClean="0"/>
              <a:t> permitted sons to contain use of the devoted resources</a:t>
            </a:r>
          </a:p>
          <a:p>
            <a:pPr lvl="2"/>
            <a:r>
              <a:rPr lang="en-US" dirty="0" smtClean="0"/>
              <a:t>Given to temple at death</a:t>
            </a:r>
          </a:p>
          <a:p>
            <a:pPr lvl="2"/>
            <a:r>
              <a:rPr lang="en-US" dirty="0" smtClean="0"/>
              <a:t>Generic vow</a:t>
            </a:r>
          </a:p>
          <a:p>
            <a:pPr lvl="2"/>
            <a:r>
              <a:rPr lang="en-US" dirty="0" smtClean="0"/>
              <a:t>Given to God at resurrection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10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Traditions of the Pharisees showed that they had neglected the fundamental commandment of the Torah, the commandment to love God (Isa 29:13)</a:t>
            </a:r>
          </a:p>
        </p:txBody>
      </p:sp>
    </p:spTree>
    <p:extLst>
      <p:ext uri="{BB962C8B-B14F-4D97-AF65-F5344CB8AC3E}">
        <p14:creationId xmlns:p14="http://schemas.microsoft.com/office/powerpoint/2010/main" val="1660021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0"/>
            <a:ext cx="7691719" cy="1457979"/>
          </a:xfrm>
        </p:spPr>
        <p:txBody>
          <a:bodyPr/>
          <a:lstStyle/>
          <a:p>
            <a:r>
              <a:rPr lang="en-US" dirty="0" smtClean="0"/>
              <a:t>Offense of the Pharisees (15:12-14)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Disciples were overly concerned about not offending others</a:t>
            </a:r>
          </a:p>
          <a:p>
            <a:r>
              <a:rPr lang="en-US" dirty="0" smtClean="0"/>
              <a:t>Jesus’ reply shows that the hypocritical Pharisees did not belong to the true Israel</a:t>
            </a:r>
          </a:p>
          <a:p>
            <a:pPr lvl="1"/>
            <a:r>
              <a:rPr lang="en-US" dirty="0" smtClean="0"/>
              <a:t>OT background: Isa 60:21 and 61:3</a:t>
            </a:r>
          </a:p>
          <a:p>
            <a:pPr lvl="1"/>
            <a:r>
              <a:rPr lang="en-US" dirty="0" smtClean="0"/>
              <a:t>Plant was to be righteous and to glorify God</a:t>
            </a:r>
          </a:p>
          <a:p>
            <a:pPr lvl="1"/>
            <a:r>
              <a:rPr lang="en-US" dirty="0" smtClean="0"/>
              <a:t>Uprooting recalls parable of the Wheat and Tares</a:t>
            </a:r>
          </a:p>
          <a:p>
            <a:r>
              <a:rPr lang="en-US" dirty="0" smtClean="0"/>
              <a:t>The spiritual blindness of the Pharisees disqualified them from spiritual leadership and would have disastrous consequences for those who followed them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81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True Purity (15:16-20)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Foods do not defile a person</a:t>
            </a:r>
          </a:p>
          <a:p>
            <a:pPr lvl="1"/>
            <a:r>
              <a:rPr lang="en-US" dirty="0" smtClean="0"/>
              <a:t>They enter the belly rather than the heart</a:t>
            </a:r>
          </a:p>
          <a:p>
            <a:pPr lvl="1"/>
            <a:r>
              <a:rPr lang="en-US" dirty="0" smtClean="0"/>
              <a:t>Digestive system retains who is good and expels what is bad</a:t>
            </a:r>
          </a:p>
          <a:p>
            <a:r>
              <a:rPr lang="en-US" dirty="0" smtClean="0"/>
              <a:t>Lost sinner’s heart is terribly corrupt</a:t>
            </a:r>
          </a:p>
          <a:p>
            <a:r>
              <a:rPr lang="en-US" dirty="0" smtClean="0"/>
              <a:t>Dramatic contrast with Jesus’ description of His disciples (5:8)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334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118533"/>
            <a:ext cx="7691719" cy="1339446"/>
          </a:xfrm>
        </p:spPr>
        <p:txBody>
          <a:bodyPr/>
          <a:lstStyle/>
          <a:p>
            <a:r>
              <a:rPr lang="en-US" dirty="0" smtClean="0"/>
              <a:t>Canaanite Woman (15:21-28)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Jesus extended his ministry into Gentile territory (comp. 11:21)</a:t>
            </a:r>
          </a:p>
          <a:p>
            <a:r>
              <a:rPr lang="en-US" dirty="0" smtClean="0"/>
              <a:t>Canaanite woman represents the hated enemy of OT Israel</a:t>
            </a:r>
          </a:p>
          <a:p>
            <a:r>
              <a:rPr lang="en-US" dirty="0" smtClean="0"/>
              <a:t>Jesus’ initial rejection of the woman constitutes a test of faith</a:t>
            </a:r>
          </a:p>
          <a:p>
            <a:pPr lvl="1"/>
            <a:r>
              <a:rPr lang="en-US" dirty="0" smtClean="0"/>
              <a:t>Confesses Jesus as “Son of David”</a:t>
            </a:r>
          </a:p>
          <a:p>
            <a:pPr lvl="1"/>
            <a:r>
              <a:rPr lang="en-US" dirty="0" smtClean="0"/>
              <a:t>Confesses Jesus as “Lord” (3X compared to 1 in Mark)</a:t>
            </a:r>
          </a:p>
          <a:p>
            <a:pPr lvl="1"/>
            <a:r>
              <a:rPr lang="en-US" dirty="0" smtClean="0"/>
              <a:t>Refuses to believe that Jesus will ignore her plea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3653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158</TotalTime>
  <Words>971</Words>
  <Application>Microsoft Macintosh PowerPoint</Application>
  <PresentationFormat>On-screen Show (4:3)</PresentationFormat>
  <Paragraphs>91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Venture</vt:lpstr>
      <vt:lpstr>Matthew 14-16</vt:lpstr>
      <vt:lpstr>Execution of John (14:1-12)</vt:lpstr>
      <vt:lpstr>Miraculous Feeding (14:15-21)</vt:lpstr>
      <vt:lpstr>Miraculous Crossing of the Sea (14:22-33)</vt:lpstr>
      <vt:lpstr>Debate over Ritual Handwashing (15:1-11)</vt:lpstr>
      <vt:lpstr>PowerPoint Presentation</vt:lpstr>
      <vt:lpstr>Offense of the Pharisees (15:12-14)</vt:lpstr>
      <vt:lpstr>True Purity (15:16-20)</vt:lpstr>
      <vt:lpstr>Canaanite Woman (15:21-28)</vt:lpstr>
      <vt:lpstr>Miracles for Gentiles (15:19-39)</vt:lpstr>
      <vt:lpstr>Request for a Sign (16:1-4)</vt:lpstr>
      <vt:lpstr>Leaven of the Pharisees and Sadducees (5-12)</vt:lpstr>
      <vt:lpstr>Confession at Caesarea Philippi (16:13-20)</vt:lpstr>
      <vt:lpstr>Peter’s Rebuke (16:21-28)</vt:lpstr>
      <vt:lpstr>Jesus’ Prophecy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Matthew 14-16</dc:title>
  <dc:creator>Charles Quarles</dc:creator>
  <cp:lastModifiedBy>Charles Quarles</cp:lastModifiedBy>
  <cp:revision>12</cp:revision>
  <dcterms:created xsi:type="dcterms:W3CDTF">2014-10-20T13:04:50Z</dcterms:created>
  <dcterms:modified xsi:type="dcterms:W3CDTF">2014-12-08T18:42:38Z</dcterms:modified>
</cp:coreProperties>
</file>