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62" r:id="rId5"/>
    <p:sldId id="263" r:id="rId6"/>
    <p:sldId id="259" r:id="rId7"/>
    <p:sldId id="264" r:id="rId8"/>
    <p:sldId id="266" r:id="rId9"/>
    <p:sldId id="265" r:id="rId10"/>
    <p:sldId id="268" r:id="rId11"/>
    <p:sldId id="257" r:id="rId12"/>
    <p:sldId id="258" r:id="rId13"/>
    <p:sldId id="269" r:id="rId14"/>
    <p:sldId id="270" r:id="rId15"/>
    <p:sldId id="271"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5" d="100"/>
          <a:sy n="75" d="100"/>
        </p:scale>
        <p:origin x="-206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a:p>
        </p:txBody>
      </p:sp>
      <p:sp>
        <p:nvSpPr>
          <p:cNvPr id="19" name="Footer Placeholder 18"/>
          <p:cNvSpPr>
            <a:spLocks noGrp="1"/>
          </p:cNvSpPr>
          <p:nvPr>
            <p:ph type="ftr" sz="quarter" idx="11"/>
          </p:nvPr>
        </p:nvSpPr>
        <p:spPr/>
        <p:txBody>
          <a:bodyPr/>
          <a:lstStyle/>
          <a:p>
            <a:endParaRPr kumimoji="0" lang="en-US"/>
          </a:p>
        </p:txBody>
      </p:sp>
      <p:sp>
        <p:nvSpPr>
          <p:cNvPr id="27" name="Slide Number Placeholder 2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dirty="0"/>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a:p>
        </p:txBody>
      </p:sp>
      <p:sp>
        <p:nvSpPr>
          <p:cNvPr id="8" name="Slide Number Placeholder 7"/>
          <p:cNvSpPr>
            <a:spLocks noGrp="1"/>
          </p:cNvSpPr>
          <p:nvPr>
            <p:ph type="sldNum" sz="quarter" idx="11"/>
          </p:nvPr>
        </p:nvSpPr>
        <p:spPr/>
        <p:txBody>
          <a:bodyPr/>
          <a:lstStyle/>
          <a:p>
            <a:fld id="{2AA957AF-53C0-420B-9C2D-77DB1416566C}" type="slidenum">
              <a:rPr kumimoji="0" lang="en-US" smtClean="0"/>
              <a:pPr eaLnBrk="1" latinLnBrk="0" hangingPunct="1"/>
              <a:t>‹#›</a:t>
            </a:fld>
            <a:endParaRPr kumimoji="0" lang="en-US"/>
          </a:p>
        </p:txBody>
      </p:sp>
      <p:sp>
        <p:nvSpPr>
          <p:cNvPr id="9" name="Footer Placeholder 8"/>
          <p:cNvSpPr>
            <a:spLocks noGrp="1"/>
          </p:cNvSpPr>
          <p:nvPr>
            <p:ph type="ftr" sz="quarter" idx="12"/>
          </p:nvPr>
        </p:nvSpPr>
        <p:spPr/>
        <p:txBody>
          <a:bodyPr/>
          <a:lstStyle/>
          <a:p>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12/8/14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156448" y="6422064"/>
            <a:ext cx="762000" cy="365125"/>
          </a:xfrm>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pPr eaLnBrk="1" latinLnBrk="0" hangingPunct="1"/>
            <a:fld id="{E637BB6B-EE1B-48FB-8575-0D55C373DE88}" type="datetimeFigureOut">
              <a:rPr lang="en-US" smtClean="0"/>
              <a:pPr eaLnBrk="1" latinLnBrk="0" hangingPunct="1"/>
              <a:t>12/8/14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eaLnBrk="1" latinLnBrk="0" hangingPunct="1"/>
            <a:fld id="{E637BB6B-EE1B-48FB-8575-0D55C373DE88}" type="datetimeFigureOut">
              <a:rPr lang="en-US" smtClean="0"/>
              <a:pPr eaLnBrk="1" latinLnBrk="0" hangingPunct="1"/>
              <a:t>12/8/14</a:t>
            </a:fld>
            <a:endParaRPr lang="en-US" sz="1000">
              <a:solidFill>
                <a:schemeClr val="tx2">
                  <a:shade val="50000"/>
                </a:scheme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lgn="ctr" eaLnBrk="1" latinLnBrk="0" hangingPunct="1"/>
            <a:endParaRPr kumimoji="0" lang="en-US" sz="1000" dirty="0">
              <a:solidFill>
                <a:schemeClr val="tx2">
                  <a:shade val="50000"/>
                </a:scheme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2AA957AF-53C0-420B-9C2D-77DB1416566C}" type="slidenum">
              <a:rPr kumimoji="0" lang="en-US" smtClean="0"/>
              <a:pPr eaLnBrk="1" latinLnBrk="0" hangingPunct="1"/>
              <a:t>‹#›</a:t>
            </a:fld>
            <a:endParaRPr kumimoji="0" lang="en-US" sz="1000" dirty="0">
              <a:solidFill>
                <a:schemeClr val="tx2">
                  <a:shade val="50000"/>
                </a:scheme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Matthew 23-25</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62270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Not One Stone . . .</a:t>
            </a:r>
            <a:endParaRPr lang="en-US" dirty="0"/>
          </a:p>
        </p:txBody>
      </p:sp>
      <p:pic>
        <p:nvPicPr>
          <p:cNvPr id="7" name="Picture Placeholder 6" descr="P1000531.JPG"/>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500" r="12500"/>
          <a:stretch>
            <a:fillRect/>
          </a:stretch>
        </p:blipFill>
        <p:spPr/>
      </p:pic>
      <p:sp>
        <p:nvSpPr>
          <p:cNvPr id="6" name="Text Placeholder 5"/>
          <p:cNvSpPr>
            <a:spLocks noGrp="1"/>
          </p:cNvSpPr>
          <p:nvPr>
            <p:ph type="body" sz="half" idx="2"/>
          </p:nvPr>
        </p:nvSpPr>
        <p:spPr/>
        <p:txBody>
          <a:bodyPr/>
          <a:lstStyle/>
          <a:p>
            <a:r>
              <a:rPr lang="en-US" dirty="0"/>
              <a:t>Jos </a:t>
            </a:r>
            <a:r>
              <a:rPr lang="en-US" i="1" dirty="0"/>
              <a:t>Ant</a:t>
            </a:r>
            <a:r>
              <a:rPr lang="en-US" dirty="0"/>
              <a:t> 15. 392 states that the temple was constructed of blocks of white limestone that measured 37.5 feet long, 12 feet high, and 18 feet wide. </a:t>
            </a:r>
          </a:p>
        </p:txBody>
      </p:sp>
    </p:spTree>
    <p:extLst>
      <p:ext uri="{BB962C8B-B14F-4D97-AF65-F5344CB8AC3E}">
        <p14:creationId xmlns:p14="http://schemas.microsoft.com/office/powerpoint/2010/main" val="240310726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Olivet Discourse (24)</a:t>
            </a:r>
            <a:br>
              <a:rPr lang="en-US" dirty="0" smtClean="0"/>
            </a:br>
            <a:r>
              <a:rPr lang="en-US" dirty="0" smtClean="0"/>
              <a:t>View of the Structure</a:t>
            </a:r>
            <a:endParaRPr lang="en-US" dirty="0"/>
          </a:p>
        </p:txBody>
      </p:sp>
      <p:sp>
        <p:nvSpPr>
          <p:cNvPr id="3" name="Content Placeholder 2"/>
          <p:cNvSpPr>
            <a:spLocks noGrp="1"/>
          </p:cNvSpPr>
          <p:nvPr>
            <p:ph idx="1"/>
          </p:nvPr>
        </p:nvSpPr>
        <p:spPr/>
        <p:txBody>
          <a:bodyPr>
            <a:normAutofit fontScale="92500"/>
          </a:bodyPr>
          <a:lstStyle/>
          <a:p>
            <a:r>
              <a:rPr lang="en-US" dirty="0" smtClean="0"/>
              <a:t>Exclusively Eschatological View (futurist view)</a:t>
            </a:r>
          </a:p>
          <a:p>
            <a:pPr lvl="1"/>
            <a:r>
              <a:rPr lang="en-US" dirty="0"/>
              <a:t>E</a:t>
            </a:r>
            <a:r>
              <a:rPr lang="en-US" dirty="0" smtClean="0"/>
              <a:t>ntire discourse refers to the end times</a:t>
            </a:r>
          </a:p>
          <a:p>
            <a:pPr lvl="1"/>
            <a:r>
              <a:rPr lang="en-US" dirty="0" err="1" smtClean="0"/>
              <a:t>Gnilka</a:t>
            </a:r>
            <a:r>
              <a:rPr lang="en-US" dirty="0" smtClean="0"/>
              <a:t>, Evans, Harrington, </a:t>
            </a:r>
            <a:r>
              <a:rPr lang="en-US" dirty="0" err="1" smtClean="0"/>
              <a:t>Marxsen</a:t>
            </a:r>
            <a:r>
              <a:rPr lang="en-US" dirty="0" smtClean="0"/>
              <a:t>, and some classical dispensationalists like </a:t>
            </a:r>
            <a:r>
              <a:rPr lang="en-US" dirty="0" err="1" smtClean="0"/>
              <a:t>Walvoord</a:t>
            </a:r>
            <a:endParaRPr lang="en-US" dirty="0" smtClean="0"/>
          </a:p>
          <a:p>
            <a:r>
              <a:rPr lang="en-US" dirty="0" smtClean="0"/>
              <a:t>Exclusively Historical View (</a:t>
            </a:r>
            <a:r>
              <a:rPr lang="en-US" dirty="0" err="1" smtClean="0"/>
              <a:t>preterist</a:t>
            </a:r>
            <a:r>
              <a:rPr lang="en-US" dirty="0" smtClean="0"/>
              <a:t> view)</a:t>
            </a:r>
          </a:p>
          <a:p>
            <a:pPr lvl="1"/>
            <a:r>
              <a:rPr lang="en-US" dirty="0" smtClean="0"/>
              <a:t>Entire passage refers to fall of Jerusalem with no eschatological references</a:t>
            </a:r>
          </a:p>
          <a:p>
            <a:pPr lvl="1"/>
            <a:r>
              <a:rPr lang="en-US" dirty="0" smtClean="0"/>
              <a:t>N. T. Wright</a:t>
            </a:r>
          </a:p>
          <a:p>
            <a:endParaRPr lang="en-US" dirty="0"/>
          </a:p>
        </p:txBody>
      </p:sp>
    </p:spTree>
    <p:extLst>
      <p:ext uri="{BB962C8B-B14F-4D97-AF65-F5344CB8AC3E}">
        <p14:creationId xmlns:p14="http://schemas.microsoft.com/office/powerpoint/2010/main" val="60420716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Preterist</a:t>
            </a:r>
            <a:r>
              <a:rPr lang="en-US" dirty="0" smtClean="0"/>
              <a:t>-Futurist views</a:t>
            </a:r>
            <a:endParaRPr lang="en-US" dirty="0"/>
          </a:p>
        </p:txBody>
      </p:sp>
      <p:sp>
        <p:nvSpPr>
          <p:cNvPr id="3" name="Content Placeholder 2"/>
          <p:cNvSpPr>
            <a:spLocks noGrp="1"/>
          </p:cNvSpPr>
          <p:nvPr>
            <p:ph idx="1"/>
          </p:nvPr>
        </p:nvSpPr>
        <p:spPr/>
        <p:txBody>
          <a:bodyPr>
            <a:normAutofit fontScale="62500" lnSpcReduction="20000"/>
          </a:bodyPr>
          <a:lstStyle/>
          <a:p>
            <a:r>
              <a:rPr lang="en-US" dirty="0"/>
              <a:t>Telescopic Fulfillment view</a:t>
            </a:r>
          </a:p>
          <a:p>
            <a:pPr lvl="1"/>
            <a:r>
              <a:rPr lang="en-US" dirty="0"/>
              <a:t>Entire prophecy applies to fall of Jerusalem which also serves as a description of the end times</a:t>
            </a:r>
          </a:p>
          <a:p>
            <a:pPr lvl="1"/>
            <a:r>
              <a:rPr lang="en-US" dirty="0" err="1"/>
              <a:t>Ephrem</a:t>
            </a:r>
            <a:r>
              <a:rPr lang="en-US" dirty="0"/>
              <a:t> the Syrian, </a:t>
            </a:r>
            <a:r>
              <a:rPr lang="en-US" dirty="0" smtClean="0"/>
              <a:t>Meier, Osborne, Turner</a:t>
            </a:r>
          </a:p>
          <a:p>
            <a:pPr lvl="1"/>
            <a:r>
              <a:rPr lang="en-US" dirty="0" smtClean="0"/>
              <a:t>Broadus: vv. 3-36 refer to both events, 25:37-25:15 mainly to the second coming, 25:31-46 exclusively to the second coming</a:t>
            </a:r>
          </a:p>
          <a:p>
            <a:r>
              <a:rPr lang="en-US" dirty="0" smtClean="0"/>
              <a:t>Distinct Event View</a:t>
            </a:r>
            <a:endParaRPr lang="en-US" dirty="0"/>
          </a:p>
          <a:p>
            <a:pPr lvl="1"/>
            <a:r>
              <a:rPr lang="en-US" dirty="0" smtClean="0"/>
              <a:t>Complex </a:t>
            </a:r>
            <a:r>
              <a:rPr lang="en-US" dirty="0"/>
              <a:t>view</a:t>
            </a:r>
          </a:p>
          <a:p>
            <a:pPr lvl="2"/>
            <a:r>
              <a:rPr lang="en-US" dirty="0"/>
              <a:t>15-22 describe fall of Jerusalem</a:t>
            </a:r>
          </a:p>
          <a:p>
            <a:pPr lvl="2"/>
            <a:r>
              <a:rPr lang="en-US" dirty="0"/>
              <a:t>23-28 describes great tribulation</a:t>
            </a:r>
          </a:p>
          <a:p>
            <a:pPr lvl="2"/>
            <a:r>
              <a:rPr lang="en-US" dirty="0"/>
              <a:t>29-31 describes second coming</a:t>
            </a:r>
          </a:p>
          <a:p>
            <a:pPr lvl="2"/>
            <a:r>
              <a:rPr lang="en-US" dirty="0"/>
              <a:t>32-35 describes tribulation</a:t>
            </a:r>
          </a:p>
          <a:p>
            <a:pPr lvl="2"/>
            <a:r>
              <a:rPr lang="en-US" dirty="0"/>
              <a:t>Carson, </a:t>
            </a:r>
            <a:r>
              <a:rPr lang="en-US" dirty="0" err="1"/>
              <a:t>Blomberg</a:t>
            </a:r>
            <a:r>
              <a:rPr lang="en-US" dirty="0"/>
              <a:t>, Morris </a:t>
            </a:r>
          </a:p>
          <a:p>
            <a:pPr lvl="2"/>
            <a:r>
              <a:rPr lang="en-US" dirty="0"/>
              <a:t>There are a number of variations (Brown, v. 32; </a:t>
            </a:r>
            <a:r>
              <a:rPr lang="en-US" dirty="0" err="1"/>
              <a:t>Theophylact</a:t>
            </a:r>
            <a:r>
              <a:rPr lang="en-US" dirty="0"/>
              <a:t>, v. 23</a:t>
            </a:r>
            <a:r>
              <a:rPr lang="en-US" dirty="0" smtClean="0"/>
              <a:t>)</a:t>
            </a:r>
          </a:p>
          <a:p>
            <a:pPr lvl="1"/>
            <a:r>
              <a:rPr lang="en-US" dirty="0" smtClean="0"/>
              <a:t>Simple View</a:t>
            </a:r>
          </a:p>
          <a:p>
            <a:pPr lvl="2"/>
            <a:r>
              <a:rPr lang="en-US" dirty="0" smtClean="0"/>
              <a:t>4-35 fall of Jerusalem</a:t>
            </a:r>
          </a:p>
          <a:p>
            <a:pPr lvl="2"/>
            <a:r>
              <a:rPr lang="en-US" dirty="0" smtClean="0"/>
              <a:t>36-51 </a:t>
            </a:r>
            <a:r>
              <a:rPr lang="en-US" dirty="0" err="1" smtClean="0"/>
              <a:t>Parousia</a:t>
            </a:r>
            <a:endParaRPr lang="en-US" dirty="0" smtClean="0"/>
          </a:p>
          <a:p>
            <a:pPr lvl="2"/>
            <a:r>
              <a:rPr lang="en-US" dirty="0" smtClean="0"/>
              <a:t>France, Garland, Gibbs, Wilson</a:t>
            </a:r>
          </a:p>
          <a:p>
            <a:pPr marL="749808" lvl="2" indent="0">
              <a:buNone/>
            </a:pPr>
            <a:endParaRPr lang="en-US" dirty="0" smtClean="0"/>
          </a:p>
          <a:p>
            <a:endParaRPr lang="en-US" dirty="0"/>
          </a:p>
        </p:txBody>
      </p:sp>
    </p:spTree>
    <p:extLst>
      <p:ext uri="{BB962C8B-B14F-4D97-AF65-F5344CB8AC3E}">
        <p14:creationId xmlns:p14="http://schemas.microsoft.com/office/powerpoint/2010/main" val="86949303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 for humility</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“All the Scripture predictions remain obscure till their fulfillment. Accordingly we may expect here to see somewhat clearly the fulfillment in the destruction of Jerusalem, but the other and yet future fulfillment must remain still quite obscure, and we should be “contented (Alex.) with a careful explanation of the terms employed, according to analogy and usage, and a reverential waiting for ulterior disclosures by the light of divine providence shining on the word.” Some zealous students of prophecy have brought reproach on the Scripture by their lack of moderation and reserve in the interpretation. It should be frankly conceded that grave difficulties attend the interpretation of this discourse in any of the methods that have been suggested. The view above described is believed to involve fewer difficulties, and to yield better results, than any other theory.” John Broadus</a:t>
            </a:r>
            <a:endParaRPr lang="en-US" dirty="0"/>
          </a:p>
        </p:txBody>
      </p:sp>
    </p:spTree>
    <p:extLst>
      <p:ext uri="{BB962C8B-B14F-4D97-AF65-F5344CB8AC3E}">
        <p14:creationId xmlns:p14="http://schemas.microsoft.com/office/powerpoint/2010/main" val="158471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24:4-14</a:t>
            </a:r>
            <a:endParaRPr lang="en-US" dirty="0"/>
          </a:p>
        </p:txBody>
      </p:sp>
      <p:sp>
        <p:nvSpPr>
          <p:cNvPr id="3" name="Content Placeholder 2"/>
          <p:cNvSpPr>
            <a:spLocks noGrp="1"/>
          </p:cNvSpPr>
          <p:nvPr>
            <p:ph idx="1"/>
          </p:nvPr>
        </p:nvSpPr>
        <p:spPr/>
        <p:txBody>
          <a:bodyPr>
            <a:normAutofit lnSpcReduction="10000"/>
          </a:bodyPr>
          <a:lstStyle/>
          <a:p>
            <a:r>
              <a:rPr lang="en-US" dirty="0" smtClean="0"/>
              <a:t>Does the “end” in 6 and 14 refer to the “end of the age” in the disciple’s question?</a:t>
            </a:r>
          </a:p>
          <a:p>
            <a:pPr lvl="1"/>
            <a:r>
              <a:rPr lang="en-US" dirty="0" err="1" smtClean="0"/>
              <a:t>Telos</a:t>
            </a:r>
            <a:r>
              <a:rPr lang="en-US" dirty="0" smtClean="0"/>
              <a:t> versus </a:t>
            </a:r>
            <a:r>
              <a:rPr lang="en-US" dirty="0" err="1" smtClean="0"/>
              <a:t>sunteleia</a:t>
            </a:r>
            <a:endParaRPr lang="en-US" dirty="0" smtClean="0"/>
          </a:p>
          <a:p>
            <a:pPr lvl="1"/>
            <a:r>
              <a:rPr lang="en-US" dirty="0" smtClean="0"/>
              <a:t>Absence of modifier “of the age”</a:t>
            </a:r>
          </a:p>
          <a:p>
            <a:pPr lvl="1"/>
            <a:r>
              <a:rPr lang="en-US" dirty="0" smtClean="0"/>
              <a:t>“to the end” means “</a:t>
            </a:r>
            <a:r>
              <a:rPr lang="en-US" dirty="0" err="1" smtClean="0"/>
              <a:t>til</a:t>
            </a:r>
            <a:r>
              <a:rPr lang="en-US" dirty="0" smtClean="0"/>
              <a:t> death” in 24:14 and 10:22</a:t>
            </a:r>
          </a:p>
          <a:p>
            <a:pPr lvl="1"/>
            <a:r>
              <a:rPr lang="en-US" dirty="0" smtClean="0"/>
              <a:t>In Daniel, the “end” refers to the conquering of Jerusalem by a pagan king (11:19-35). Notice the question and answer in Daniel 12:6 and 7</a:t>
            </a:r>
            <a:endParaRPr lang="en-US" dirty="0"/>
          </a:p>
        </p:txBody>
      </p:sp>
    </p:spTree>
    <p:extLst>
      <p:ext uri="{BB962C8B-B14F-4D97-AF65-F5344CB8AC3E}">
        <p14:creationId xmlns:p14="http://schemas.microsoft.com/office/powerpoint/2010/main" val="904047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Do the “woes” refer to the Messianic woes that precede the coming of the Messiah?</a:t>
            </a:r>
          </a:p>
          <a:p>
            <a:pPr lvl="1"/>
            <a:r>
              <a:rPr lang="en-US" dirty="0" smtClean="0"/>
              <a:t>“birth pangs” usually refer to temporal judgments on nations and cities in the OT (Isa 13:8; </a:t>
            </a:r>
            <a:r>
              <a:rPr lang="en-US" dirty="0" err="1" smtClean="0"/>
              <a:t>Jer</a:t>
            </a:r>
            <a:r>
              <a:rPr lang="en-US" dirty="0" smtClean="0"/>
              <a:t> 6:24; 22:23; </a:t>
            </a:r>
            <a:r>
              <a:rPr lang="en-US" dirty="0" err="1" smtClean="0"/>
              <a:t>Mic</a:t>
            </a:r>
            <a:r>
              <a:rPr lang="en-US" dirty="0" smtClean="0"/>
              <a:t> 4:9-10)</a:t>
            </a:r>
          </a:p>
          <a:p>
            <a:pPr lvl="1"/>
            <a:r>
              <a:rPr lang="en-US" dirty="0" smtClean="0"/>
              <a:t>In later rabbinic literature “birth pain of the Messiah” is always singular</a:t>
            </a:r>
            <a:endParaRPr lang="en-US" dirty="0"/>
          </a:p>
        </p:txBody>
      </p:sp>
    </p:spTree>
    <p:extLst>
      <p:ext uri="{BB962C8B-B14F-4D97-AF65-F5344CB8AC3E}">
        <p14:creationId xmlns:p14="http://schemas.microsoft.com/office/powerpoint/2010/main" val="1650443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Preludes to the Fall of Jerusalem</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False Messiahs (Samaritan, </a:t>
            </a:r>
            <a:r>
              <a:rPr lang="en-US" dirty="0" err="1" smtClean="0"/>
              <a:t>Theudas</a:t>
            </a:r>
            <a:r>
              <a:rPr lang="en-US" dirty="0" smtClean="0"/>
              <a:t>, sons of Judas of Galilee, the Egyptian)</a:t>
            </a:r>
          </a:p>
          <a:p>
            <a:r>
              <a:rPr lang="en-US" dirty="0" smtClean="0"/>
              <a:t>Wars (war with Parthia c. 36; war between Herod and </a:t>
            </a:r>
            <a:r>
              <a:rPr lang="en-US" dirty="0" err="1" smtClean="0"/>
              <a:t>Nabatean</a:t>
            </a:r>
            <a:r>
              <a:rPr lang="en-US" dirty="0" smtClean="0"/>
              <a:t> king </a:t>
            </a:r>
            <a:r>
              <a:rPr lang="en-US" dirty="0" err="1" smtClean="0"/>
              <a:t>Aretas</a:t>
            </a:r>
            <a:r>
              <a:rPr lang="en-US" dirty="0" smtClean="0"/>
              <a:t> in 36-37; civil war in Rome in year of 4 emperors 68-69)</a:t>
            </a:r>
          </a:p>
          <a:p>
            <a:r>
              <a:rPr lang="en-US" dirty="0" smtClean="0"/>
              <a:t>Famines (AD 46; Acts 1:28 and Josephus)</a:t>
            </a:r>
          </a:p>
          <a:p>
            <a:r>
              <a:rPr lang="en-US" dirty="0" smtClean="0"/>
              <a:t>Natural Disasters (earthquakes in Asia Minor in 61; Italy 62; Jerusalem 67)</a:t>
            </a:r>
          </a:p>
          <a:p>
            <a:r>
              <a:rPr lang="en-US" dirty="0" smtClean="0"/>
              <a:t>Persecution and Martyrdom (Stephen, James, Paul, Peter)</a:t>
            </a:r>
          </a:p>
          <a:p>
            <a:r>
              <a:rPr lang="en-US" dirty="0" smtClean="0"/>
              <a:t>Apostasy</a:t>
            </a:r>
          </a:p>
          <a:p>
            <a:r>
              <a:rPr lang="en-US" dirty="0" smtClean="0"/>
              <a:t>False Prophets</a:t>
            </a:r>
          </a:p>
          <a:p>
            <a:r>
              <a:rPr lang="en-US" dirty="0" smtClean="0"/>
              <a:t>Diminished love for God</a:t>
            </a:r>
          </a:p>
          <a:p>
            <a:r>
              <a:rPr lang="en-US" dirty="0" smtClean="0"/>
              <a:t>Worldwide evangelization</a:t>
            </a:r>
          </a:p>
        </p:txBody>
      </p:sp>
    </p:spTree>
    <p:extLst>
      <p:ext uri="{BB962C8B-B14F-4D97-AF65-F5344CB8AC3E}">
        <p14:creationId xmlns:p14="http://schemas.microsoft.com/office/powerpoint/2010/main" val="989211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15-28</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Great tribulation—past or future?</a:t>
            </a:r>
          </a:p>
          <a:p>
            <a:pPr lvl="1"/>
            <a:r>
              <a:rPr lang="en-US" dirty="0" smtClean="0"/>
              <a:t>Escape from this tribulation comes from flight to mountains (Pella) rather than rapture to heaven</a:t>
            </a:r>
          </a:p>
          <a:p>
            <a:pPr lvl="1"/>
            <a:r>
              <a:rPr lang="en-US" dirty="0" smtClean="0"/>
              <a:t>Description of the difficulties of the flight make it unlikely that the flight is a symbolic reference to the rapture</a:t>
            </a:r>
          </a:p>
          <a:p>
            <a:pPr lvl="1"/>
            <a:r>
              <a:rPr lang="en-US" dirty="0" smtClean="0"/>
              <a:t>Double or telescopic fulfillment seems unlikely due to the statement that the event will not be repeated or exceeded</a:t>
            </a:r>
          </a:p>
          <a:p>
            <a:pPr lvl="1"/>
            <a:r>
              <a:rPr lang="en-US" dirty="0" smtClean="0"/>
              <a:t>“No flesh” is limited contextually to God’s chosen people in Judea</a:t>
            </a:r>
          </a:p>
          <a:p>
            <a:pPr lvl="1"/>
            <a:r>
              <a:rPr lang="en-US" dirty="0" smtClean="0"/>
              <a:t>Reference to second coming is intended to show falsity of the messianic claims that accompany Jerusalem’s fall</a:t>
            </a:r>
            <a:endParaRPr lang="en-US" dirty="0"/>
          </a:p>
        </p:txBody>
      </p:sp>
    </p:spTree>
    <p:extLst>
      <p:ext uri="{BB962C8B-B14F-4D97-AF65-F5344CB8AC3E}">
        <p14:creationId xmlns:p14="http://schemas.microsoft.com/office/powerpoint/2010/main" val="1264300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Abomination of Desolation</a:t>
            </a:r>
            <a:endParaRPr lang="en-US" dirty="0"/>
          </a:p>
        </p:txBody>
      </p:sp>
      <p:sp>
        <p:nvSpPr>
          <p:cNvPr id="3" name="Content Placeholder 2"/>
          <p:cNvSpPr>
            <a:spLocks noGrp="1"/>
          </p:cNvSpPr>
          <p:nvPr>
            <p:ph idx="1"/>
          </p:nvPr>
        </p:nvSpPr>
        <p:spPr/>
        <p:txBody>
          <a:bodyPr/>
          <a:lstStyle/>
          <a:p>
            <a:r>
              <a:rPr lang="en-US" dirty="0" smtClean="0"/>
              <a:t>Shedding of priestly blood in sanctuary (Josephus)?</a:t>
            </a:r>
          </a:p>
          <a:p>
            <a:r>
              <a:rPr lang="en-US" dirty="0" smtClean="0"/>
              <a:t>Eagle standards of the Roman legions?</a:t>
            </a:r>
          </a:p>
          <a:p>
            <a:r>
              <a:rPr lang="en-US" dirty="0" smtClean="0"/>
              <a:t>Zealots occupying and defiling the holy place?</a:t>
            </a:r>
          </a:p>
          <a:p>
            <a:r>
              <a:rPr lang="en-US" dirty="0" smtClean="0"/>
              <a:t>Gentile sacrifices made in the burning temple?</a:t>
            </a:r>
          </a:p>
          <a:p>
            <a:r>
              <a:rPr lang="en-US" dirty="0" smtClean="0"/>
              <a:t>Keys: chronology and “standing”</a:t>
            </a:r>
          </a:p>
          <a:p>
            <a:endParaRPr lang="en-US" dirty="0"/>
          </a:p>
        </p:txBody>
      </p:sp>
    </p:spTree>
    <p:extLst>
      <p:ext uri="{BB962C8B-B14F-4D97-AF65-F5344CB8AC3E}">
        <p14:creationId xmlns:p14="http://schemas.microsoft.com/office/powerpoint/2010/main" val="3243178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568267" cy="1143000"/>
          </a:xfrm>
        </p:spPr>
        <p:txBody>
          <a:bodyPr>
            <a:normAutofit fontScale="90000"/>
          </a:bodyPr>
          <a:lstStyle/>
          <a:p>
            <a:r>
              <a:rPr lang="en-US" dirty="0" smtClean="0"/>
              <a:t>29-31: </a:t>
            </a:r>
            <a:r>
              <a:rPr lang="en-US" dirty="0" err="1" smtClean="0"/>
              <a:t>Parousia</a:t>
            </a:r>
            <a:r>
              <a:rPr lang="en-US" dirty="0" smtClean="0"/>
              <a:t> or Fall of Jerusalem?</a:t>
            </a:r>
            <a:endParaRPr lang="en-US" dirty="0"/>
          </a:p>
        </p:txBody>
      </p:sp>
      <p:sp>
        <p:nvSpPr>
          <p:cNvPr id="3" name="Content Placeholder 2"/>
          <p:cNvSpPr>
            <a:spLocks noGrp="1"/>
          </p:cNvSpPr>
          <p:nvPr>
            <p:ph idx="1"/>
          </p:nvPr>
        </p:nvSpPr>
        <p:spPr/>
        <p:txBody>
          <a:bodyPr>
            <a:normAutofit lnSpcReduction="10000"/>
          </a:bodyPr>
          <a:lstStyle/>
          <a:p>
            <a:r>
              <a:rPr lang="en-US" dirty="0" smtClean="0"/>
              <a:t>“immediately”</a:t>
            </a:r>
          </a:p>
          <a:p>
            <a:r>
              <a:rPr lang="en-US" dirty="0" smtClean="0"/>
              <a:t>Quotation of Isa 13:10 and 34:4</a:t>
            </a:r>
          </a:p>
          <a:p>
            <a:r>
              <a:rPr lang="en-US" dirty="0" smtClean="0"/>
              <a:t>Sign of the Son of Man alludes to Daniel 7 and </a:t>
            </a:r>
            <a:r>
              <a:rPr lang="en-US" dirty="0" err="1" smtClean="0"/>
              <a:t>Zech</a:t>
            </a:r>
            <a:r>
              <a:rPr lang="en-US" dirty="0" smtClean="0"/>
              <a:t> 12:10-14</a:t>
            </a:r>
          </a:p>
          <a:p>
            <a:r>
              <a:rPr lang="en-US" dirty="0" smtClean="0"/>
              <a:t>Temporal indicator in 26:64</a:t>
            </a:r>
          </a:p>
          <a:p>
            <a:r>
              <a:rPr lang="en-US" dirty="0" smtClean="0"/>
              <a:t>Gathering of the elect refers to Isa 27:13; </a:t>
            </a:r>
            <a:r>
              <a:rPr lang="en-US" dirty="0" err="1" smtClean="0"/>
              <a:t>Deut</a:t>
            </a:r>
            <a:r>
              <a:rPr lang="en-US" dirty="0" smtClean="0"/>
              <a:t> 30:4; and </a:t>
            </a:r>
            <a:r>
              <a:rPr lang="en-US" dirty="0" err="1" smtClean="0"/>
              <a:t>Zech</a:t>
            </a:r>
            <a:r>
              <a:rPr lang="en-US" dirty="0" smtClean="0"/>
              <a:t> 2:6 (LXX) and refers to the reconstitution of Israel from the faithful remnant</a:t>
            </a:r>
          </a:p>
          <a:p>
            <a:endParaRPr lang="en-US" dirty="0"/>
          </a:p>
        </p:txBody>
      </p:sp>
    </p:spTree>
    <p:extLst>
      <p:ext uri="{BB962C8B-B14F-4D97-AF65-F5344CB8AC3E}">
        <p14:creationId xmlns:p14="http://schemas.microsoft.com/office/powerpoint/2010/main" val="3276854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Denunciation of the Scribes and Pharisees (23:1-7)</a:t>
            </a:r>
            <a:endParaRPr lang="en-US" dirty="0"/>
          </a:p>
        </p:txBody>
      </p:sp>
      <p:sp>
        <p:nvSpPr>
          <p:cNvPr id="3" name="Content Placeholder 2"/>
          <p:cNvSpPr>
            <a:spLocks noGrp="1"/>
          </p:cNvSpPr>
          <p:nvPr>
            <p:ph idx="1"/>
          </p:nvPr>
        </p:nvSpPr>
        <p:spPr>
          <a:xfrm>
            <a:off x="457200" y="1600200"/>
            <a:ext cx="7467600" cy="5257800"/>
          </a:xfrm>
        </p:spPr>
        <p:txBody>
          <a:bodyPr>
            <a:normAutofit lnSpcReduction="10000"/>
          </a:bodyPr>
          <a:lstStyle/>
          <a:p>
            <a:r>
              <a:rPr lang="en-US" dirty="0" smtClean="0"/>
              <a:t>S&amp;P were like Moses since they delivered the law to the people</a:t>
            </a:r>
          </a:p>
          <a:p>
            <a:r>
              <a:rPr lang="en-US" dirty="0" smtClean="0"/>
              <a:t>S&amp;P were to be followed when they accurately interpreted and applied the law</a:t>
            </a:r>
          </a:p>
          <a:p>
            <a:r>
              <a:rPr lang="en-US" dirty="0" smtClean="0"/>
              <a:t>S&amp;P made the law terribly burdensome by their efforts to “build a hedge around the Torah”</a:t>
            </a:r>
          </a:p>
          <a:p>
            <a:r>
              <a:rPr lang="en-US" dirty="0" smtClean="0"/>
              <a:t>The righteousness of the S&amp;P was often just a façade intended to impress other people</a:t>
            </a:r>
            <a:endParaRPr lang="en-US" dirty="0"/>
          </a:p>
        </p:txBody>
      </p:sp>
    </p:spTree>
    <p:extLst>
      <p:ext uri="{BB962C8B-B14F-4D97-AF65-F5344CB8AC3E}">
        <p14:creationId xmlns:p14="http://schemas.microsoft.com/office/powerpoint/2010/main" val="38826300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1143000"/>
          </a:xfrm>
        </p:spPr>
        <p:txBody>
          <a:bodyPr>
            <a:normAutofit fontScale="90000"/>
          </a:bodyPr>
          <a:lstStyle/>
          <a:p>
            <a:r>
              <a:rPr lang="en-US" dirty="0" smtClean="0"/>
              <a:t>Parable of the Fig Tree (24:32-35)</a:t>
            </a:r>
            <a:endParaRPr lang="en-US" dirty="0"/>
          </a:p>
        </p:txBody>
      </p:sp>
      <p:sp>
        <p:nvSpPr>
          <p:cNvPr id="3" name="Content Placeholder 2"/>
          <p:cNvSpPr>
            <a:spLocks noGrp="1"/>
          </p:cNvSpPr>
          <p:nvPr>
            <p:ph idx="1"/>
          </p:nvPr>
        </p:nvSpPr>
        <p:spPr/>
        <p:txBody>
          <a:bodyPr/>
          <a:lstStyle/>
          <a:p>
            <a:r>
              <a:rPr lang="en-US" dirty="0" smtClean="0"/>
              <a:t>“All these things” seems to preclude views that argue that the parable refers to only part of the preceding discussion</a:t>
            </a:r>
          </a:p>
          <a:p>
            <a:r>
              <a:rPr lang="en-US" dirty="0" smtClean="0"/>
              <a:t>“He is near” should be translated “it is near”</a:t>
            </a:r>
          </a:p>
          <a:p>
            <a:r>
              <a:rPr lang="en-US" dirty="0" smtClean="0"/>
              <a:t>“Generation” has its normal sense referring to the lifetime of Jesus’ contemporaries</a:t>
            </a:r>
            <a:endParaRPr lang="en-US" dirty="0"/>
          </a:p>
        </p:txBody>
      </p:sp>
    </p:spTree>
    <p:extLst>
      <p:ext uri="{BB962C8B-B14F-4D97-AF65-F5344CB8AC3E}">
        <p14:creationId xmlns:p14="http://schemas.microsoft.com/office/powerpoint/2010/main" val="1909899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Parousia</a:t>
            </a:r>
            <a:r>
              <a:rPr lang="en-US" dirty="0" smtClean="0"/>
              <a:t> of Jesus (36-44)</a:t>
            </a:r>
            <a:endParaRPr lang="en-US" dirty="0"/>
          </a:p>
        </p:txBody>
      </p:sp>
      <p:sp>
        <p:nvSpPr>
          <p:cNvPr id="3" name="Content Placeholder 2"/>
          <p:cNvSpPr>
            <a:spLocks noGrp="1"/>
          </p:cNvSpPr>
          <p:nvPr>
            <p:ph idx="1"/>
          </p:nvPr>
        </p:nvSpPr>
        <p:spPr/>
        <p:txBody>
          <a:bodyPr/>
          <a:lstStyle/>
          <a:p>
            <a:r>
              <a:rPr lang="en-US" dirty="0" err="1" smtClean="0"/>
              <a:t>Peri</a:t>
            </a:r>
            <a:r>
              <a:rPr lang="en-US" dirty="0" smtClean="0"/>
              <a:t> de marks a major shift in topic</a:t>
            </a:r>
          </a:p>
          <a:p>
            <a:r>
              <a:rPr lang="en-US" dirty="0" smtClean="0"/>
              <a:t>Time of Jerusalem’s destruction can be inferred from signs but time of </a:t>
            </a:r>
            <a:r>
              <a:rPr lang="en-US" dirty="0" err="1" smtClean="0"/>
              <a:t>Parousia</a:t>
            </a:r>
            <a:r>
              <a:rPr lang="en-US" dirty="0" smtClean="0"/>
              <a:t> cannot</a:t>
            </a:r>
          </a:p>
          <a:p>
            <a:r>
              <a:rPr lang="en-US" dirty="0" smtClean="0"/>
              <a:t>Jesus’ lack of knowledge of the time of the </a:t>
            </a:r>
            <a:r>
              <a:rPr lang="en-US" dirty="0" err="1" smtClean="0"/>
              <a:t>Parousia</a:t>
            </a:r>
            <a:r>
              <a:rPr lang="en-US" dirty="0" smtClean="0"/>
              <a:t> is consistent with </a:t>
            </a:r>
            <a:r>
              <a:rPr lang="en-US" dirty="0" err="1" smtClean="0"/>
              <a:t>Chalcedonian</a:t>
            </a:r>
            <a:r>
              <a:rPr lang="en-US" dirty="0" smtClean="0"/>
              <a:t> Christology</a:t>
            </a:r>
          </a:p>
          <a:p>
            <a:r>
              <a:rPr lang="en-US" dirty="0" smtClean="0"/>
              <a:t>The “taking” is probably for judgment rather than rescue</a:t>
            </a:r>
            <a:endParaRPr lang="en-US" dirty="0"/>
          </a:p>
        </p:txBody>
      </p:sp>
    </p:spTree>
    <p:extLst>
      <p:ext uri="{BB962C8B-B14F-4D97-AF65-F5344CB8AC3E}">
        <p14:creationId xmlns:p14="http://schemas.microsoft.com/office/powerpoint/2010/main" val="27493232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Parables of the </a:t>
            </a:r>
            <a:r>
              <a:rPr lang="en-US" dirty="0" err="1" smtClean="0"/>
              <a:t>Parousia</a:t>
            </a:r>
            <a:endParaRPr lang="en-US" dirty="0"/>
          </a:p>
        </p:txBody>
      </p:sp>
      <p:sp>
        <p:nvSpPr>
          <p:cNvPr id="3" name="Content Placeholder 2"/>
          <p:cNvSpPr>
            <a:spLocks noGrp="1"/>
          </p:cNvSpPr>
          <p:nvPr>
            <p:ph idx="1"/>
          </p:nvPr>
        </p:nvSpPr>
        <p:spPr/>
        <p:txBody>
          <a:bodyPr/>
          <a:lstStyle/>
          <a:p>
            <a:r>
              <a:rPr lang="en-US" dirty="0" smtClean="0"/>
              <a:t>Faithful and Unfaithful Servant (24:45-51)</a:t>
            </a:r>
          </a:p>
          <a:p>
            <a:r>
              <a:rPr lang="en-US" dirty="0" smtClean="0"/>
              <a:t>Ten Maidens (25:1-13)</a:t>
            </a:r>
          </a:p>
          <a:p>
            <a:r>
              <a:rPr lang="en-US" dirty="0" smtClean="0"/>
              <a:t>Talents (25:14-30)</a:t>
            </a:r>
            <a:endParaRPr lang="en-US" dirty="0"/>
          </a:p>
        </p:txBody>
      </p:sp>
    </p:spTree>
    <p:extLst>
      <p:ext uri="{BB962C8B-B14F-4D97-AF65-F5344CB8AC3E}">
        <p14:creationId xmlns:p14="http://schemas.microsoft.com/office/powerpoint/2010/main" val="827524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Judgment of the Nations</a:t>
            </a:r>
            <a:endParaRPr lang="en-US" dirty="0"/>
          </a:p>
        </p:txBody>
      </p:sp>
      <p:sp>
        <p:nvSpPr>
          <p:cNvPr id="3" name="Content Placeholder 2"/>
          <p:cNvSpPr>
            <a:spLocks noGrp="1"/>
          </p:cNvSpPr>
          <p:nvPr>
            <p:ph idx="1"/>
          </p:nvPr>
        </p:nvSpPr>
        <p:spPr/>
        <p:txBody>
          <a:bodyPr/>
          <a:lstStyle/>
          <a:p>
            <a:r>
              <a:rPr lang="en-US" dirty="0" smtClean="0"/>
              <a:t>Contains a simile but is not a true parable</a:t>
            </a:r>
          </a:p>
          <a:p>
            <a:r>
              <a:rPr lang="en-US" dirty="0" smtClean="0"/>
              <a:t>Judgment is based on the response to “the least of these brothers of mine”</a:t>
            </a:r>
          </a:p>
          <a:p>
            <a:r>
              <a:rPr lang="en-US" dirty="0" smtClean="0"/>
              <a:t>The inheritance of the righteous is ascribed to divine sovereignty but the punishment of the wicked is ascribed to their own wicked choices</a:t>
            </a:r>
            <a:endParaRPr lang="en-US" dirty="0"/>
          </a:p>
        </p:txBody>
      </p:sp>
    </p:spTree>
    <p:extLst>
      <p:ext uri="{BB962C8B-B14F-4D97-AF65-F5344CB8AC3E}">
        <p14:creationId xmlns:p14="http://schemas.microsoft.com/office/powerpoint/2010/main" val="1311298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Instructions to Jesus’ Disciples (23:8-11)</a:t>
            </a:r>
            <a:endParaRPr lang="en-US" dirty="0"/>
          </a:p>
        </p:txBody>
      </p:sp>
      <p:sp>
        <p:nvSpPr>
          <p:cNvPr id="3" name="Content Placeholder 2"/>
          <p:cNvSpPr>
            <a:spLocks noGrp="1"/>
          </p:cNvSpPr>
          <p:nvPr>
            <p:ph idx="1"/>
          </p:nvPr>
        </p:nvSpPr>
        <p:spPr/>
        <p:txBody>
          <a:bodyPr>
            <a:normAutofit fontScale="92500"/>
          </a:bodyPr>
          <a:lstStyle/>
          <a:p>
            <a:r>
              <a:rPr lang="en-US" dirty="0" smtClean="0"/>
              <a:t>Disciples are to refrain from the use of honorific titles that might </a:t>
            </a:r>
            <a:endParaRPr lang="en-US" dirty="0"/>
          </a:p>
          <a:p>
            <a:pPr lvl="1"/>
            <a:r>
              <a:rPr lang="en-US" dirty="0" smtClean="0"/>
              <a:t>Encourage pride</a:t>
            </a:r>
          </a:p>
          <a:p>
            <a:pPr lvl="1"/>
            <a:r>
              <a:rPr lang="en-US" dirty="0" smtClean="0"/>
              <a:t>Exalt some individuals above others so that some people are viewed and treated as unimportant</a:t>
            </a:r>
          </a:p>
          <a:p>
            <a:pPr lvl="1"/>
            <a:r>
              <a:rPr lang="en-US" dirty="0" smtClean="0"/>
              <a:t>Assign to people roles that only the Father and Messiah should fill in the New Covenant era</a:t>
            </a:r>
          </a:p>
          <a:p>
            <a:pPr lvl="2"/>
            <a:r>
              <a:rPr lang="en-US" dirty="0" smtClean="0"/>
              <a:t>Instruction from the heavenly Father (</a:t>
            </a:r>
            <a:r>
              <a:rPr lang="en-US" dirty="0" err="1" smtClean="0"/>
              <a:t>Jer</a:t>
            </a:r>
            <a:r>
              <a:rPr lang="en-US" dirty="0" smtClean="0"/>
              <a:t> 31; Isa 54:13)</a:t>
            </a:r>
          </a:p>
          <a:p>
            <a:pPr lvl="2"/>
            <a:r>
              <a:rPr lang="en-US" dirty="0" smtClean="0"/>
              <a:t>Instruction from the Messiah (Deut. 18)</a:t>
            </a:r>
          </a:p>
          <a:p>
            <a:pPr lvl="1"/>
            <a:endParaRPr lang="en-US" dirty="0"/>
          </a:p>
        </p:txBody>
      </p:sp>
    </p:spTree>
    <p:extLst>
      <p:ext uri="{BB962C8B-B14F-4D97-AF65-F5344CB8AC3E}">
        <p14:creationId xmlns:p14="http://schemas.microsoft.com/office/powerpoint/2010/main" val="1533629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415867" cy="1143000"/>
          </a:xfrm>
        </p:spPr>
        <p:txBody>
          <a:bodyPr>
            <a:normAutofit fontScale="90000"/>
          </a:bodyPr>
          <a:lstStyle/>
          <a:p>
            <a:r>
              <a:rPr lang="en-US" dirty="0" smtClean="0"/>
              <a:t>Seven Woes on the Scribes and Pharisees (23:13-36)</a:t>
            </a:r>
            <a:endParaRPr lang="en-US" dirty="0"/>
          </a:p>
        </p:txBody>
      </p:sp>
      <p:sp>
        <p:nvSpPr>
          <p:cNvPr id="3" name="Content Placeholder 2"/>
          <p:cNvSpPr>
            <a:spLocks noGrp="1"/>
          </p:cNvSpPr>
          <p:nvPr>
            <p:ph idx="1"/>
          </p:nvPr>
        </p:nvSpPr>
        <p:spPr/>
        <p:txBody>
          <a:bodyPr/>
          <a:lstStyle/>
          <a:p>
            <a:r>
              <a:rPr lang="en-US" dirty="0" smtClean="0"/>
              <a:t>S&amp;P prevented others from entering the kingdom by opposing the ministry of Jesus</a:t>
            </a:r>
          </a:p>
          <a:p>
            <a:r>
              <a:rPr lang="en-US" dirty="0" smtClean="0"/>
              <a:t>Vs. 14 is not in the oldest and best manuscripts and appears to be a harmonizing interpolation (Mk 12:40; </a:t>
            </a:r>
            <a:r>
              <a:rPr lang="en-US" dirty="0" err="1" smtClean="0"/>
              <a:t>Lk</a:t>
            </a:r>
            <a:r>
              <a:rPr lang="en-US" dirty="0" smtClean="0"/>
              <a:t> 20:47)</a:t>
            </a:r>
          </a:p>
          <a:p>
            <a:r>
              <a:rPr lang="en-US" dirty="0" smtClean="0"/>
              <a:t>S&amp;P did </a:t>
            </a:r>
            <a:r>
              <a:rPr lang="en-US" dirty="0" smtClean="0"/>
              <a:t>more</a:t>
            </a:r>
            <a:r>
              <a:rPr lang="en-US" dirty="0" smtClean="0"/>
              <a:t> </a:t>
            </a:r>
            <a:r>
              <a:rPr lang="en-US" dirty="0" smtClean="0"/>
              <a:t>harm than good through their missionary efforts</a:t>
            </a:r>
            <a:endParaRPr lang="en-US" dirty="0"/>
          </a:p>
        </p:txBody>
      </p:sp>
    </p:spTree>
    <p:extLst>
      <p:ext uri="{BB962C8B-B14F-4D97-AF65-F5344CB8AC3E}">
        <p14:creationId xmlns:p14="http://schemas.microsoft.com/office/powerpoint/2010/main" val="3340594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S&amp;P encouraged dishonesty and sacrilege through their oath system</a:t>
            </a:r>
          </a:p>
          <a:p>
            <a:r>
              <a:rPr lang="en-US" dirty="0" smtClean="0"/>
              <a:t>S&amp;P majored on minors</a:t>
            </a:r>
          </a:p>
          <a:p>
            <a:r>
              <a:rPr lang="en-US" dirty="0" smtClean="0"/>
              <a:t>S&amp;P emphasized external purity to the neglect of internal piety</a:t>
            </a:r>
          </a:p>
          <a:p>
            <a:pPr lvl="1"/>
            <a:r>
              <a:rPr lang="en-US" dirty="0" smtClean="0"/>
              <a:t>Cup</a:t>
            </a:r>
          </a:p>
          <a:p>
            <a:pPr lvl="1"/>
            <a:r>
              <a:rPr lang="en-US" dirty="0" smtClean="0"/>
              <a:t>Whitewashed tomb</a:t>
            </a:r>
          </a:p>
          <a:p>
            <a:r>
              <a:rPr lang="en-US" dirty="0" smtClean="0"/>
              <a:t>S&amp;P, like their ancestors, reject and martyr God’s representatives</a:t>
            </a:r>
            <a:endParaRPr lang="en-US" dirty="0"/>
          </a:p>
        </p:txBody>
      </p:sp>
    </p:spTree>
    <p:extLst>
      <p:ext uri="{BB962C8B-B14F-4D97-AF65-F5344CB8AC3E}">
        <p14:creationId xmlns:p14="http://schemas.microsoft.com/office/powerpoint/2010/main" val="1128303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Initial warning of destruction of Jerusalem</a:t>
            </a:r>
            <a:endParaRPr lang="en-US" dirty="0"/>
          </a:p>
        </p:txBody>
      </p:sp>
      <p:sp>
        <p:nvSpPr>
          <p:cNvPr id="3" name="Content Placeholder 2"/>
          <p:cNvSpPr>
            <a:spLocks noGrp="1"/>
          </p:cNvSpPr>
          <p:nvPr>
            <p:ph idx="1"/>
          </p:nvPr>
        </p:nvSpPr>
        <p:spPr/>
        <p:txBody>
          <a:bodyPr/>
          <a:lstStyle/>
          <a:p>
            <a:r>
              <a:rPr lang="en-US" dirty="0" smtClean="0"/>
              <a:t>Both the blood of Abel and Zechariah cried out for divine retribution (Gen 4:10; 2 </a:t>
            </a:r>
            <a:r>
              <a:rPr lang="en-US" dirty="0" err="1" smtClean="0"/>
              <a:t>Chr</a:t>
            </a:r>
            <a:r>
              <a:rPr lang="en-US" dirty="0" smtClean="0"/>
              <a:t> 24:20-21)</a:t>
            </a:r>
          </a:p>
          <a:p>
            <a:r>
              <a:rPr lang="en-US" dirty="0" smtClean="0"/>
              <a:t>Cry for retribution will </a:t>
            </a:r>
            <a:r>
              <a:rPr lang="en-US" smtClean="0"/>
              <a:t>be </a:t>
            </a:r>
            <a:r>
              <a:rPr lang="en-US" smtClean="0"/>
              <a:t>answered </a:t>
            </a:r>
            <a:r>
              <a:rPr lang="en-US" dirty="0" smtClean="0"/>
              <a:t>“in this generation,” during the lifespan of Jesus’ contemporaries</a:t>
            </a:r>
            <a:endParaRPr lang="en-US" dirty="0"/>
          </a:p>
        </p:txBody>
      </p:sp>
    </p:spTree>
    <p:extLst>
      <p:ext uri="{BB962C8B-B14F-4D97-AF65-F5344CB8AC3E}">
        <p14:creationId xmlns:p14="http://schemas.microsoft.com/office/powerpoint/2010/main" val="758168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466667" cy="1143000"/>
          </a:xfrm>
        </p:spPr>
        <p:txBody>
          <a:bodyPr>
            <a:normAutofit fontScale="90000"/>
          </a:bodyPr>
          <a:lstStyle/>
          <a:p>
            <a:r>
              <a:rPr lang="en-US" dirty="0" smtClean="0"/>
              <a:t>Lament over Jerusalem (23:37-39)</a:t>
            </a:r>
            <a:endParaRPr lang="en-US" dirty="0"/>
          </a:p>
        </p:txBody>
      </p:sp>
      <p:sp>
        <p:nvSpPr>
          <p:cNvPr id="3" name="Content Placeholder 2"/>
          <p:cNvSpPr>
            <a:spLocks noGrp="1"/>
          </p:cNvSpPr>
          <p:nvPr>
            <p:ph idx="1"/>
          </p:nvPr>
        </p:nvSpPr>
        <p:spPr/>
        <p:txBody>
          <a:bodyPr/>
          <a:lstStyle/>
          <a:p>
            <a:r>
              <a:rPr lang="en-US" dirty="0" smtClean="0"/>
              <a:t>Jerusalem had a choice between divine protection and divine punishment but refused Jesus’ gracious offer</a:t>
            </a:r>
          </a:p>
          <a:p>
            <a:r>
              <a:rPr lang="en-US" dirty="0" smtClean="0"/>
              <a:t>Jesus speaks as Yahweh speaks</a:t>
            </a:r>
          </a:p>
          <a:p>
            <a:r>
              <a:rPr lang="en-US" dirty="0" smtClean="0"/>
              <a:t>Jesus acts as Yahweh acts</a:t>
            </a:r>
          </a:p>
          <a:p>
            <a:r>
              <a:rPr lang="en-US" dirty="0" smtClean="0"/>
              <a:t>Jerusalem will ultimately recognize Jesus as the fulfillment of Psalm 118</a:t>
            </a:r>
            <a:endParaRPr lang="en-US" dirty="0"/>
          </a:p>
        </p:txBody>
      </p:sp>
    </p:spTree>
    <p:extLst>
      <p:ext uri="{BB962C8B-B14F-4D97-AF65-F5344CB8AC3E}">
        <p14:creationId xmlns:p14="http://schemas.microsoft.com/office/powerpoint/2010/main" val="3380617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Eastern Gate</a:t>
            </a:r>
            <a:endParaRPr lang="en-US" dirty="0"/>
          </a:p>
        </p:txBody>
      </p:sp>
      <p:sp>
        <p:nvSpPr>
          <p:cNvPr id="6" name="Text Placeholder 5"/>
          <p:cNvSpPr>
            <a:spLocks noGrp="1"/>
          </p:cNvSpPr>
          <p:nvPr>
            <p:ph type="body" sz="half" idx="2"/>
          </p:nvPr>
        </p:nvSpPr>
        <p:spPr/>
        <p:txBody>
          <a:bodyPr/>
          <a:lstStyle/>
          <a:p>
            <a:r>
              <a:rPr lang="en-US" dirty="0" smtClean="0"/>
              <a:t>Rebuilt on ruins of Second Temple Gate in  520s</a:t>
            </a:r>
          </a:p>
          <a:p>
            <a:endParaRPr lang="en-US" dirty="0"/>
          </a:p>
          <a:p>
            <a:r>
              <a:rPr lang="en-US" dirty="0" smtClean="0"/>
              <a:t>Sealed by Ottoman Sultan </a:t>
            </a:r>
            <a:r>
              <a:rPr lang="en-US" dirty="0" err="1" smtClean="0"/>
              <a:t>Sulemain</a:t>
            </a:r>
            <a:r>
              <a:rPr lang="en-US" dirty="0" smtClean="0"/>
              <a:t> the Magnificent in 1541 to defend city</a:t>
            </a:r>
          </a:p>
          <a:p>
            <a:endParaRPr lang="en-US" dirty="0"/>
          </a:p>
          <a:p>
            <a:r>
              <a:rPr lang="en-US" dirty="0" smtClean="0"/>
              <a:t>Cemetery </a:t>
            </a:r>
            <a:r>
              <a:rPr lang="en-US" dirty="0" smtClean="0"/>
              <a:t>placed by Ottomans in front of Gate to prevent fulfillment of prophecy of Elijah passing through the gate (Elijah was assumed to be a priest as well as a prophet)</a:t>
            </a:r>
            <a:endParaRPr lang="en-US" dirty="0"/>
          </a:p>
        </p:txBody>
      </p:sp>
      <p:pic>
        <p:nvPicPr>
          <p:cNvPr id="9" name="Picture Placeholder 8" descr="P1000373.JPG"/>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500" r="12500"/>
          <a:stretch>
            <a:fillRect/>
          </a:stretch>
        </p:blipFill>
        <p:spPr>
          <a:xfrm>
            <a:off x="1065628" y="342574"/>
            <a:ext cx="4114800" cy="4114800"/>
          </a:xfrm>
        </p:spPr>
      </p:pic>
    </p:spTree>
    <p:extLst>
      <p:ext uri="{BB962C8B-B14F-4D97-AF65-F5344CB8AC3E}">
        <p14:creationId xmlns:p14="http://schemas.microsoft.com/office/powerpoint/2010/main" val="3673136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Olivet Discourse</a:t>
            </a:r>
            <a:endParaRPr lang="en-US" dirty="0"/>
          </a:p>
        </p:txBody>
      </p:sp>
      <p:sp>
        <p:nvSpPr>
          <p:cNvPr id="5" name="Text Placeholder 4"/>
          <p:cNvSpPr>
            <a:spLocks noGrp="1"/>
          </p:cNvSpPr>
          <p:nvPr>
            <p:ph type="body" idx="1"/>
          </p:nvPr>
        </p:nvSpPr>
        <p:spPr/>
        <p:txBody>
          <a:bodyPr/>
          <a:lstStyle/>
          <a:p>
            <a:r>
              <a:rPr lang="en-US" dirty="0" smtClean="0"/>
              <a:t>Matthew 24-25</a:t>
            </a:r>
            <a:endParaRPr lang="en-US" dirty="0"/>
          </a:p>
        </p:txBody>
      </p:sp>
    </p:spTree>
    <p:extLst>
      <p:ext uri="{BB962C8B-B14F-4D97-AF65-F5344CB8AC3E}">
        <p14:creationId xmlns:p14="http://schemas.microsoft.com/office/powerpoint/2010/main" val="128718392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ゴシック"/>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Technic.thmx</Template>
  <TotalTime>1526</TotalTime>
  <Words>1524</Words>
  <Application>Microsoft Macintosh PowerPoint</Application>
  <PresentationFormat>On-screen Show (4:3)</PresentationFormat>
  <Paragraphs>122</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Technic</vt:lpstr>
      <vt:lpstr>Matthew 23-25</vt:lpstr>
      <vt:lpstr>Denunciation of the Scribes and Pharisees (23:1-7)</vt:lpstr>
      <vt:lpstr>Instructions to Jesus’ Disciples (23:8-11)</vt:lpstr>
      <vt:lpstr>Seven Woes on the Scribes and Pharisees (23:13-36)</vt:lpstr>
      <vt:lpstr>PowerPoint Presentation</vt:lpstr>
      <vt:lpstr>Initial warning of destruction of Jerusalem</vt:lpstr>
      <vt:lpstr>Lament over Jerusalem (23:37-39)</vt:lpstr>
      <vt:lpstr>Eastern Gate</vt:lpstr>
      <vt:lpstr>Olivet Discourse</vt:lpstr>
      <vt:lpstr>Not One Stone . . .</vt:lpstr>
      <vt:lpstr>Olivet Discourse (24) View of the Structure</vt:lpstr>
      <vt:lpstr>Preterist-Futurist views</vt:lpstr>
      <vt:lpstr>Need for humility</vt:lpstr>
      <vt:lpstr>24:4-14</vt:lpstr>
      <vt:lpstr>PowerPoint Presentation</vt:lpstr>
      <vt:lpstr>Preludes to the Fall of Jerusalem</vt:lpstr>
      <vt:lpstr>15-28</vt:lpstr>
      <vt:lpstr>Abomination of Desolation</vt:lpstr>
      <vt:lpstr>29-31: Parousia or Fall of Jerusalem?</vt:lpstr>
      <vt:lpstr>Parable of the Fig Tree (24:32-35)</vt:lpstr>
      <vt:lpstr>The Parousia of Jesus (36-44)</vt:lpstr>
      <vt:lpstr>Parables of the Parousia</vt:lpstr>
      <vt:lpstr>Judgment of the Nations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Matthew 23-25</dc:title>
  <dc:creator>Charles Quarles</dc:creator>
  <cp:lastModifiedBy>Charles Quarles</cp:lastModifiedBy>
  <cp:revision>28</cp:revision>
  <dcterms:created xsi:type="dcterms:W3CDTF">2014-11-12T21:17:42Z</dcterms:created>
  <dcterms:modified xsi:type="dcterms:W3CDTF">2014-12-08T16:46:46Z</dcterms:modified>
</cp:coreProperties>
</file>