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14"/>
  </p:notesMasterIdLst>
  <p:sldIdLst>
    <p:sldId id="261" r:id="rId2"/>
    <p:sldId id="262" r:id="rId3"/>
    <p:sldId id="263" r:id="rId4"/>
    <p:sldId id="265" r:id="rId5"/>
    <p:sldId id="266" r:id="rId6"/>
    <p:sldId id="267" r:id="rId7"/>
    <p:sldId id="268" r:id="rId8"/>
    <p:sldId id="256" r:id="rId9"/>
    <p:sldId id="264" r:id="rId10"/>
    <p:sldId id="269" r:id="rId11"/>
    <p:sldId id="259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44"/>
    <p:restoredTop sz="77896" autoAdjust="0"/>
  </p:normalViewPr>
  <p:slideViewPr>
    <p:cSldViewPr>
      <p:cViewPr varScale="1">
        <p:scale>
          <a:sx n="84" d="100"/>
          <a:sy n="84" d="100"/>
        </p:scale>
        <p:origin x="603" y="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03C52F-9846-E246-898A-4B210283B2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B7444E-DEED-F443-AADD-67ACFA843A3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1E705AC-D954-144B-99E3-40A6CA0C1EF1}" type="datetimeFigureOut">
              <a:rPr lang="en-US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362C82C-049D-364A-9926-2922932483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75A295B-A6AC-0C4B-9A61-775C02F00F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043170-7CB5-AC42-B5D4-1BF2164D75D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68F7CC-30D7-DD48-81D7-4EEC40F10F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674F794-07EE-F742-85FA-917F3CE8FDE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316758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3B393F7B-2B2A-D041-9FEE-9ACDAB7F64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5FCEDE9C-64F8-874F-957C-1DDE4287AB5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D152ABC7-5B02-7741-8DCE-7577384AF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547C1FC-C44F-CA41-8D9B-0A2EDFF29FB9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6497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79996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1049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6286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57A0FF42-7E37-A947-969C-C263DFB23A5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BC9EBDB0-FE0A-5C43-B9F2-584DF40C6D5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/>
              <a:t>This is a picture of an umbilical catheter. This is a central line access for newborn babies utilizing the umbilical vein and arteries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Cord Care will not be done if umbilical catheter is in place.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Clinical Skills: Neonatal Skills has a module on how these are placed and removed as well as management of the catheter.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1906AA2F-D2E4-C543-BAC4-24FF71BA98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C32F6E-008E-204B-9459-342F99165A54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8617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4480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6196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developmental aids commonly used in the NICU</a:t>
            </a:r>
          </a:p>
          <a:p>
            <a:r>
              <a:rPr lang="en-US" dirty="0"/>
              <a:t>Watch this video to learn more about them. </a:t>
            </a:r>
          </a:p>
          <a:p>
            <a:r>
              <a:rPr lang="en-US" dirty="0"/>
              <a:t>https://</a:t>
            </a:r>
            <a:r>
              <a:rPr lang="en-US" dirty="0" err="1"/>
              <a:t>youtu.be</a:t>
            </a:r>
            <a:r>
              <a:rPr lang="en-US" dirty="0"/>
              <a:t>/1x0xGF1yzYE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695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74F794-07EE-F742-85FA-917F3CE8FDEB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7066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B77A9B7F-EB90-544C-BCFA-D214E946764F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E37C7-6A86-DF4B-BCA5-B1230779ADC5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5041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B09611-8E83-8842-91C2-7E4FDCD3CBA1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1FDF4-C1F8-9940-ACB6-51DB07FC5E36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1920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60F3B0-B3AE-8B43-8A02-C23A942D781F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F72F8-9AE9-F14A-856B-B69AAB02F47D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1295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2983EA-3302-2446-8857-733407EC3BB5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416B0-1E76-8646-B5DC-196987BE9899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57286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2D1F9E-3388-DE45-9030-C69A74C0FD23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0013D-E668-3749-8F3C-29C2F739D646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9979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BF1A6B-6DDA-7848-9071-14A6783C3344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4AC9-BBBC-FE4B-936E-8610B61BE6FA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012413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DB1437-80B1-624E-88B5-0281B8B6BF13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27DDB-14F8-CC46-A3FC-98D702FCF1F1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34347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4093D6-795E-0642-B3F6-551D981FEC75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F50DB-84C2-D340-82DC-DB46C13805E9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32726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DA3440-60F9-3B4C-A0E5-F85B9DA2942D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1058F-3ED0-894E-9615-13FBC4AE5562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71555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E7CCF3-A431-C844-A262-16ABBC4D48C0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8F53A-9801-2140-9A47-E87C169654F3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67735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5EF7C8-0826-0445-8712-2CB64241E0A6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5688-2901-9242-8F77-1BDE3198E1B0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05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5D11DF39-DF2C-4343-9357-23F6190C7965}" type="datetimeFigureOut">
              <a:rPr lang="en-US" smtClean="0"/>
              <a:pPr>
                <a:defRPr/>
              </a:pPr>
              <a:t>2/23/2021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DF9BCF-0AB2-9943-8E9C-D9B9835C8291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549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04_JWq5YiGo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1x0xGF1yzYE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pJCQf2Xxlrk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bycenter.com/baby/newborn-baby/how-to-change-your-newborns-diaper_10405047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bycenter.com/baby/newborn-baby/how-to-care-for-your-newborns-umbilical-cord-stump_10405046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jIkFP2MtYc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C62F5CFC-DE4B-2B41-A09B-B4BDED5078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5400" dirty="0"/>
              <a:t>Baby Boot Camp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1AB10-2F50-904E-AEA3-6CA230C8E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NG Tube 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C4020-15C3-134E-8281-DE1B02BC5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629400" cy="5105400"/>
          </a:xfrm>
        </p:spPr>
        <p:txBody>
          <a:bodyPr>
            <a:normAutofit/>
          </a:bodyPr>
          <a:lstStyle/>
          <a:p>
            <a:r>
              <a:rPr lang="en-US" sz="2800" dirty="0"/>
              <a:t>NG tube placement: </a:t>
            </a:r>
            <a:r>
              <a:rPr lang="en-US" sz="2800" u="sng" dirty="0">
                <a:hlinkClick r:id="rId3"/>
              </a:rPr>
              <a:t>https://youtu.be/04_JWq5YiGo</a:t>
            </a:r>
            <a:endParaRPr lang="en-US" sz="2800" dirty="0"/>
          </a:p>
          <a:p>
            <a:r>
              <a:rPr lang="en-US" sz="2800" dirty="0"/>
              <a:t>This video shows a sterile field not necessary but must remember to keep clean environment </a:t>
            </a:r>
          </a:p>
          <a:p>
            <a:r>
              <a:rPr lang="en-US" sz="2800" dirty="0"/>
              <a:t>This video also shows the use of a regular feeding tube. Here is a picture of a silastic feeding tube.</a:t>
            </a:r>
          </a:p>
          <a:p>
            <a:r>
              <a:rPr lang="en-US" sz="2800" dirty="0"/>
              <a:t>What is the difference? Regular feeding tubes may only be placed for 24 hours. Silastics may be placed for 30 days.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2F9F5F-387F-674F-9C97-6E92FA5D6E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143000"/>
            <a:ext cx="2935321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0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>
            <a:extLst>
              <a:ext uri="{FF2B5EF4-FFF2-40B4-BE49-F238E27FC236}">
                <a16:creationId xmlns:a16="http://schemas.microsoft.com/office/drawing/2014/main" id="{B0D107CA-BA90-A548-BD1A-75BA3B1D2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005013"/>
            <a:ext cx="877252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4AEE0E-05B3-D942-8A08-9B814ACFC671}"/>
              </a:ext>
            </a:extLst>
          </p:cNvPr>
          <p:cNvSpPr txBox="1"/>
          <p:nvPr/>
        </p:nvSpPr>
        <p:spPr>
          <a:xfrm>
            <a:off x="3008334" y="5298659"/>
            <a:ext cx="3127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4"/>
              </a:rPr>
              <a:t>https://youtu.be/1x0xGF1yzYE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78779-EF13-894B-9075-FAA76C34A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106AB-E184-1A43-B7B0-6AEF96CE7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Email me if you have any questions or issues with videos. </a:t>
            </a:r>
          </a:p>
          <a:p>
            <a:r>
              <a:rPr lang="en-US" sz="2800" dirty="0"/>
              <a:t>I recommend completing this as content is presented. This information will be helpful in understanding theory content.</a:t>
            </a:r>
          </a:p>
          <a:p>
            <a:r>
              <a:rPr lang="en-US" sz="2800" dirty="0"/>
              <a:t>Please complete the discussion questions and HESI assignments </a:t>
            </a:r>
            <a:r>
              <a:rPr lang="en-US" sz="2800"/>
              <a:t>by February 25</a:t>
            </a:r>
            <a:r>
              <a:rPr lang="en-US" sz="2800" baseline="30000"/>
              <a:t>th</a:t>
            </a:r>
            <a:r>
              <a:rPr lang="en-US" sz="2800"/>
              <a:t> at </a:t>
            </a:r>
            <a:r>
              <a:rPr lang="en-US" sz="2800" dirty="0"/>
              <a:t>1200.</a:t>
            </a:r>
          </a:p>
        </p:txBody>
      </p:sp>
    </p:spTree>
    <p:extLst>
      <p:ext uri="{BB962C8B-B14F-4D97-AF65-F5344CB8AC3E}">
        <p14:creationId xmlns:p14="http://schemas.microsoft.com/office/powerpoint/2010/main" val="403415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5565B-1F80-AF47-8F0A-7D71FA7C6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1904E-F76B-8040-95AE-3E86961C4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student will understand safe care for the newborn and premature infant</a:t>
            </a:r>
          </a:p>
        </p:txBody>
      </p:sp>
    </p:spTree>
    <p:extLst>
      <p:ext uri="{BB962C8B-B14F-4D97-AF65-F5344CB8AC3E}">
        <p14:creationId xmlns:p14="http://schemas.microsoft.com/office/powerpoint/2010/main" val="3215983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4F4DC-AD3A-B54C-8632-2D16D1EC7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HESI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FEB5B-8C1C-3549-8192-BA71876F8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Complete these 2 HESI Skills with an 80% score. </a:t>
            </a:r>
          </a:p>
          <a:p>
            <a:r>
              <a:rPr lang="en-US" sz="2800" dirty="0"/>
              <a:t>Maternal Newborn Care:</a:t>
            </a:r>
          </a:p>
          <a:p>
            <a:pPr lvl="1"/>
            <a:r>
              <a:rPr lang="en-US" sz="2800" dirty="0"/>
              <a:t>Head Circumference</a:t>
            </a:r>
          </a:p>
          <a:p>
            <a:r>
              <a:rPr lang="en-US" sz="2800" dirty="0"/>
              <a:t>Neonatal Collection:</a:t>
            </a:r>
          </a:p>
          <a:p>
            <a:pPr lvl="1"/>
            <a:r>
              <a:rPr lang="en-US" sz="2800" dirty="0"/>
              <a:t>Developmental Care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518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86AB5-6BC4-A347-9874-30C6A33C2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B7073-3B65-E24E-880C-093DED3CB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800" dirty="0"/>
              <a:t>The following discussions will need to be completed and place in </a:t>
            </a:r>
            <a:r>
              <a:rPr lang="en-US" sz="2800" dirty="0" err="1"/>
              <a:t>dropbox</a:t>
            </a:r>
            <a:r>
              <a:rPr lang="en-US" sz="2800" dirty="0"/>
              <a:t> following the completion of the videos. 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Why is Sidelying position better for feeding preterm infants? </a:t>
            </a:r>
          </a:p>
          <a:p>
            <a:pPr lvl="3">
              <a:buFont typeface="Wingdings" pitchFamily="2" charset="2"/>
              <a:buChar char="v"/>
            </a:pPr>
            <a:r>
              <a:rPr lang="en-US" sz="2000" dirty="0"/>
              <a:t>It allows better control for the caregiver and helps against reflux.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What are some indications for feeding tube placement discussed in the video?</a:t>
            </a:r>
          </a:p>
          <a:p>
            <a:pPr lvl="3">
              <a:buFont typeface="Wingdings" pitchFamily="2" charset="2"/>
              <a:buChar char="v"/>
            </a:pPr>
            <a:r>
              <a:rPr lang="en-US" sz="2000" dirty="0"/>
              <a:t>NG tube can be used for premature babies, babies with neurovascular diseases or who are on ventilation. 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How long before the cord stump falls off?</a:t>
            </a:r>
          </a:p>
          <a:p>
            <a:pPr lvl="3">
              <a:buFont typeface="Wingdings" pitchFamily="2" charset="2"/>
              <a:buChar char="v"/>
            </a:pPr>
            <a:r>
              <a:rPr lang="en-US" sz="2000" dirty="0"/>
              <a:t>The stump should fall off in 1-3 weeks.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/>
              <a:t>What are some tips for changing a male newborn diaper?</a:t>
            </a:r>
          </a:p>
          <a:p>
            <a:pPr lvl="3">
              <a:buFont typeface="Wingdings" pitchFamily="2" charset="2"/>
              <a:buChar char="v"/>
            </a:pPr>
            <a:r>
              <a:rPr lang="en-US" sz="2000" dirty="0"/>
              <a:t>Placing a wipe over the penis can help prevent </a:t>
            </a:r>
            <a:r>
              <a:rPr lang="en-US" sz="2000"/>
              <a:t>urination mess. 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714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37D0C-83FF-C743-80F6-5B4BAFC92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Swaddling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1022A0-7F37-E543-8E4D-1F4D88308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How to swaddle a baby: </a:t>
            </a:r>
            <a:r>
              <a:rPr lang="en-US" sz="2800" u="sng" dirty="0">
                <a:hlinkClick r:id="rId2"/>
              </a:rPr>
              <a:t>https://youtu.be/pJCQf2Xxlrk</a:t>
            </a:r>
            <a:endParaRPr lang="en-US" sz="2800" dirty="0"/>
          </a:p>
          <a:p>
            <a:r>
              <a:rPr lang="en-US" sz="2800" dirty="0"/>
              <a:t>Be sure not to place arms down at side, we want to have developmentally appropriate care. Best placement is up as the video shows.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83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EC056-F0AD-254E-9335-0BF087912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Diaper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3FB38-AFD8-9744-9704-A01CDDC633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How to change a diaper: </a:t>
            </a:r>
          </a:p>
          <a:p>
            <a:pPr marL="0" indent="0">
              <a:buNone/>
            </a:pPr>
            <a:r>
              <a:rPr lang="en-US" sz="2800" dirty="0">
                <a:hlinkClick r:id="rId3"/>
              </a:rPr>
              <a:t>https://</a:t>
            </a:r>
            <a:r>
              <a:rPr lang="en-US" sz="2800" dirty="0" err="1">
                <a:hlinkClick r:id="rId3"/>
              </a:rPr>
              <a:t>www.babycenter.com</a:t>
            </a:r>
            <a:r>
              <a:rPr lang="en-US" sz="2800" dirty="0">
                <a:hlinkClick r:id="rId3"/>
              </a:rPr>
              <a:t>/baby/newborn-baby/how-to-change-your-newborns-diaper_10405047</a:t>
            </a:r>
            <a:endParaRPr lang="en-US" sz="2800" dirty="0"/>
          </a:p>
          <a:p>
            <a:r>
              <a:rPr lang="en-US" sz="2800" dirty="0"/>
              <a:t>With preterm infants be sure we are not lifting the buttocks so high in the air. If lifted too high, we may cause an intracranial bleed.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380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D1F5D-A5BA-9143-8004-B336A8D23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Umbilical Cord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0EED6-283E-2847-AA70-399D7B066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Umbilical Cord Care: </a:t>
            </a:r>
            <a:r>
              <a:rPr lang="en-US" sz="2800" u="sng" dirty="0">
                <a:hlinkClick r:id="rId3"/>
              </a:rPr>
              <a:t>https://www.babycenter.com/baby/newborn-baby/how-to-care-for-your-newborns-umbilical-cord-stump_10405046</a:t>
            </a:r>
            <a:endParaRPr lang="en-US" sz="2800" u="sng" dirty="0"/>
          </a:p>
          <a:p>
            <a:endParaRPr lang="en-US" sz="2800" u="sng" dirty="0"/>
          </a:p>
          <a:p>
            <a:r>
              <a:rPr lang="en-US" sz="2800" dirty="0"/>
              <a:t>-In the hospital you will see alcohol swabs used. The newborn will cry but it is not because the alcohol is causing a stinging sensation, it is just cold. </a:t>
            </a:r>
          </a:p>
        </p:txBody>
      </p:sp>
    </p:spTree>
    <p:extLst>
      <p:ext uri="{BB962C8B-B14F-4D97-AF65-F5344CB8AC3E}">
        <p14:creationId xmlns:p14="http://schemas.microsoft.com/office/powerpoint/2010/main" val="1864456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B09E45C3-E257-2445-BAE9-D7E50EACB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25077"/>
            <a:ext cx="5629275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Placeholder 5">
            <a:extLst>
              <a:ext uri="{FF2B5EF4-FFF2-40B4-BE49-F238E27FC236}">
                <a16:creationId xmlns:a16="http://schemas.microsoft.com/office/drawing/2014/main" id="{11D67E4C-3DBE-C740-9D18-DD02F060C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en-US" altLang="en-US" sz="4000" dirty="0"/>
              <a:t>Umbilical Catheter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B81B6-AE83-F446-815D-444C480AA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Preterm Feeding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BFEFE-B544-5D49-BCA0-FCD7D92BF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096" y="2286000"/>
            <a:ext cx="7290055" cy="3429000"/>
          </a:xfrm>
        </p:spPr>
        <p:txBody>
          <a:bodyPr/>
          <a:lstStyle/>
          <a:p>
            <a:r>
              <a:rPr lang="en-US" sz="2800" dirty="0"/>
              <a:t>View this video for how to do a sidelying feeding for a preterm infant</a:t>
            </a:r>
          </a:p>
          <a:p>
            <a:r>
              <a:rPr lang="en-US" sz="2800" dirty="0">
                <a:hlinkClick r:id="rId3"/>
              </a:rPr>
              <a:t>https://</a:t>
            </a:r>
            <a:r>
              <a:rPr lang="en-US" sz="2800" dirty="0" err="1">
                <a:hlinkClick r:id="rId3"/>
              </a:rPr>
              <a:t>youtu.be</a:t>
            </a:r>
            <a:r>
              <a:rPr lang="en-US" sz="2800" dirty="0">
                <a:hlinkClick r:id="rId3"/>
              </a:rPr>
              <a:t>/jIkFP2MtYcg</a:t>
            </a:r>
            <a:endParaRPr lang="en-US" sz="2800" dirty="0"/>
          </a:p>
          <a:p>
            <a:r>
              <a:rPr lang="en-US" sz="2800" dirty="0">
                <a:effectLst/>
              </a:rPr>
              <a:t>Burping:</a:t>
            </a:r>
          </a:p>
          <a:p>
            <a:r>
              <a:rPr lang="en-US" sz="2400" dirty="0"/>
              <a:t>The easiest way to burp is upright or slightly forward on your lap, always supporting baby's head. Gently rub the baby's back or pat to help release air.</a:t>
            </a:r>
            <a:endParaRPr lang="en-US" sz="2400" dirty="0">
              <a:effectLst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30" name="Picture 6" descr="How To Burp A Premature Baby - Newborn baby">
            <a:extLst>
              <a:ext uri="{FF2B5EF4-FFF2-40B4-BE49-F238E27FC236}">
                <a16:creationId xmlns:a16="http://schemas.microsoft.com/office/drawing/2014/main" id="{8F2C8A0C-560D-CD40-8B98-5613612B6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4819"/>
            <a:ext cx="2577447" cy="193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2262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by Boot Camp (2)" id="{C79488C5-12AF-3347-992C-A5C233B489DD}" vid="{93D39352-FDE5-E141-AF0B-EE3691564F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13124</TotalTime>
  <Words>588</Words>
  <Application>Microsoft Office PowerPoint</Application>
  <PresentationFormat>On-screen Show (4:3)</PresentationFormat>
  <Paragraphs>63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Calibri</vt:lpstr>
      <vt:lpstr>Tw Cen MT</vt:lpstr>
      <vt:lpstr>Tw Cen MT Condensed</vt:lpstr>
      <vt:lpstr>Wingdings</vt:lpstr>
      <vt:lpstr>Wingdings 3</vt:lpstr>
      <vt:lpstr>Integral</vt:lpstr>
      <vt:lpstr>Baby Boot Camp</vt:lpstr>
      <vt:lpstr>Lab Objectives</vt:lpstr>
      <vt:lpstr>HESI assignments</vt:lpstr>
      <vt:lpstr>Discussion Questions</vt:lpstr>
      <vt:lpstr>Swaddling</vt:lpstr>
      <vt:lpstr>Diaper change</vt:lpstr>
      <vt:lpstr>Umbilical Cord Care</vt:lpstr>
      <vt:lpstr>PowerPoint Presentation</vt:lpstr>
      <vt:lpstr>Preterm Feeding</vt:lpstr>
      <vt:lpstr>NG Tube Placement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Baby Boot Camp</dc:title>
  <dc:creator>Brittany Haynes</dc:creator>
  <cp:lastModifiedBy>Kelsey de la Rosa</cp:lastModifiedBy>
  <cp:revision>13</cp:revision>
  <cp:lastPrinted>2020-04-21T15:34:57Z</cp:lastPrinted>
  <dcterms:created xsi:type="dcterms:W3CDTF">2020-04-21T15:34:29Z</dcterms:created>
  <dcterms:modified xsi:type="dcterms:W3CDTF">2021-02-24T00:36:07Z</dcterms:modified>
</cp:coreProperties>
</file>