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7" r:id="rId6"/>
    <p:sldId id="268" r:id="rId7"/>
    <p:sldId id="266" r:id="rId8"/>
    <p:sldId id="267" r:id="rId9"/>
    <p:sldId id="269" r:id="rId10"/>
    <p:sldId id="259" r:id="rId11"/>
    <p:sldId id="260" r:id="rId12"/>
    <p:sldId id="262" r:id="rId13"/>
    <p:sldId id="261" r:id="rId14"/>
    <p:sldId id="264" r:id="rId15"/>
    <p:sldId id="263" r:id="rId16"/>
    <p:sldId id="270"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53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11/1/2020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11/1/2020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11/1/2020</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mailto:namilubbock@gmail.com" TargetMode="Externa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7442" y="757938"/>
            <a:ext cx="8417116" cy="2356102"/>
          </a:xfrm>
        </p:spPr>
        <p:txBody>
          <a:bodyPr>
            <a:normAutofit/>
          </a:bodyPr>
          <a:lstStyle/>
          <a:p>
            <a:r>
              <a:rPr lang="en-US" sz="6000" cap="none" dirty="0">
                <a:latin typeface="Calibri" panose="020F0502020204030204" pitchFamily="34" charset="0"/>
                <a:cs typeface="Calibri" panose="020F0502020204030204" pitchFamily="34" charset="0"/>
              </a:rPr>
              <a:t>Postpartum Depression</a:t>
            </a:r>
          </a:p>
        </p:txBody>
      </p:sp>
      <p:sp>
        <p:nvSpPr>
          <p:cNvPr id="3" name="Subtitle 2"/>
          <p:cNvSpPr>
            <a:spLocks noGrp="1"/>
          </p:cNvSpPr>
          <p:nvPr>
            <p:ph type="subTitle" idx="1"/>
          </p:nvPr>
        </p:nvSpPr>
        <p:spPr>
          <a:xfrm>
            <a:off x="1751012" y="3429000"/>
            <a:ext cx="8689976" cy="1371599"/>
          </a:xfrm>
        </p:spPr>
        <p:txBody>
          <a:bodyPr>
            <a:normAutofit/>
          </a:bodyPr>
          <a:lstStyle/>
          <a:p>
            <a:r>
              <a:rPr lang="en-US" sz="2000" cap="none" dirty="0">
                <a:latin typeface="Calibri" panose="020F0502020204030204" pitchFamily="34" charset="0"/>
                <a:cs typeface="Calibri" panose="020F0502020204030204" pitchFamily="34" charset="0"/>
              </a:rPr>
              <a:t>By: Amanda Martinez &amp; Joy </a:t>
            </a:r>
            <a:r>
              <a:rPr lang="en-US" sz="2000" cap="none" dirty="0" err="1">
                <a:latin typeface="Calibri" panose="020F0502020204030204" pitchFamily="34" charset="0"/>
                <a:cs typeface="Calibri" panose="020F0502020204030204" pitchFamily="34" charset="0"/>
              </a:rPr>
              <a:t>Ogunberu</a:t>
            </a:r>
            <a:r>
              <a:rPr lang="en-US" sz="2000" cap="none"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752763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5" y="286073"/>
            <a:ext cx="10364451" cy="1596177"/>
          </a:xfrm>
        </p:spPr>
        <p:txBody>
          <a:bodyPr/>
          <a:lstStyle/>
          <a:p>
            <a:r>
              <a:rPr lang="en-US" cap="none" dirty="0">
                <a:latin typeface="Calibri" panose="020F0502020204030204" pitchFamily="34" charset="0"/>
                <a:cs typeface="Calibri" panose="020F0502020204030204" pitchFamily="34" charset="0"/>
              </a:rPr>
              <a:t>Patient Education </a:t>
            </a:r>
          </a:p>
        </p:txBody>
      </p:sp>
      <p:sp>
        <p:nvSpPr>
          <p:cNvPr id="3" name="Content Placeholder 2"/>
          <p:cNvSpPr>
            <a:spLocks noGrp="1"/>
          </p:cNvSpPr>
          <p:nvPr>
            <p:ph sz="quarter" idx="13"/>
          </p:nvPr>
        </p:nvSpPr>
        <p:spPr>
          <a:xfrm>
            <a:off x="914400" y="1567500"/>
            <a:ext cx="10363826" cy="3424107"/>
          </a:xfrm>
        </p:spPr>
        <p:txBody>
          <a:bodyPr/>
          <a:lstStyle/>
          <a:p>
            <a:r>
              <a:rPr lang="en-US" cap="none" dirty="0">
                <a:latin typeface="Calibri" panose="020F0502020204030204" pitchFamily="34" charset="0"/>
                <a:cs typeface="Calibri" panose="020F0502020204030204" pitchFamily="34" charset="0"/>
              </a:rPr>
              <a:t>Patient should rest &amp; sleep often </a:t>
            </a:r>
          </a:p>
          <a:p>
            <a:r>
              <a:rPr lang="en-US" cap="none" dirty="0">
                <a:latin typeface="Calibri" panose="020F0502020204030204" pitchFamily="34" charset="0"/>
                <a:cs typeface="Calibri" panose="020F0502020204030204" pitchFamily="34" charset="0"/>
              </a:rPr>
              <a:t>Patient should have a balanced diet &amp; intake of fluids (water)</a:t>
            </a:r>
          </a:p>
          <a:p>
            <a:r>
              <a:rPr lang="en-US" cap="none" dirty="0">
                <a:latin typeface="Calibri" panose="020F0502020204030204" pitchFamily="34" charset="0"/>
                <a:cs typeface="Calibri" panose="020F0502020204030204" pitchFamily="34" charset="0"/>
              </a:rPr>
              <a:t>Patient should be encouraged to exercise</a:t>
            </a:r>
          </a:p>
          <a:p>
            <a:r>
              <a:rPr lang="en-US" cap="none" dirty="0">
                <a:latin typeface="Calibri" panose="020F0502020204030204" pitchFamily="34" charset="0"/>
                <a:cs typeface="Calibri" panose="020F0502020204030204" pitchFamily="34" charset="0"/>
              </a:rPr>
              <a:t>Avoid alcohol &amp; smoking </a:t>
            </a:r>
          </a:p>
          <a:p>
            <a:r>
              <a:rPr lang="en-US" cap="none" dirty="0">
                <a:latin typeface="Calibri" panose="020F0502020204030204" pitchFamily="34" charset="0"/>
                <a:cs typeface="Calibri" panose="020F0502020204030204" pitchFamily="34" charset="0"/>
              </a:rPr>
              <a:t>Spend time doing things that gives patient joy, laughter &amp; self-esteem</a:t>
            </a:r>
          </a:p>
          <a:p>
            <a:r>
              <a:rPr lang="en-US" cap="none" dirty="0">
                <a:latin typeface="Calibri" panose="020F0502020204030204" pitchFamily="34" charset="0"/>
                <a:cs typeface="Calibri" panose="020F0502020204030204" pitchFamily="34" charset="0"/>
              </a:rPr>
              <a:t>Set short realistic goals</a:t>
            </a:r>
          </a:p>
          <a:p>
            <a:r>
              <a:rPr lang="en-US" cap="none" dirty="0">
                <a:latin typeface="Calibri" panose="020F0502020204030204" pitchFamily="34" charset="0"/>
                <a:cs typeface="Calibri" panose="020F0502020204030204" pitchFamily="34" charset="0"/>
              </a:rPr>
              <a:t>Report any symptoms of self-harm </a:t>
            </a:r>
          </a:p>
          <a:p>
            <a:pPr marL="0" indent="0">
              <a:buNone/>
            </a:pPr>
            <a:endParaRPr lang="en-US" dirty="0"/>
          </a:p>
        </p:txBody>
      </p:sp>
    </p:spTree>
    <p:extLst>
      <p:ext uri="{BB962C8B-B14F-4D97-AF65-F5344CB8AC3E}">
        <p14:creationId xmlns:p14="http://schemas.microsoft.com/office/powerpoint/2010/main" val="16333926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a:latin typeface="Calibri" panose="020F0502020204030204" pitchFamily="34" charset="0"/>
                <a:cs typeface="Calibri" panose="020F0502020204030204" pitchFamily="34" charset="0"/>
              </a:rPr>
              <a:t>Community Resources </a:t>
            </a:r>
          </a:p>
        </p:txBody>
      </p:sp>
      <p:sp>
        <p:nvSpPr>
          <p:cNvPr id="3" name="Content Placeholder 2"/>
          <p:cNvSpPr>
            <a:spLocks noGrp="1"/>
          </p:cNvSpPr>
          <p:nvPr>
            <p:ph sz="quarter" idx="13"/>
          </p:nvPr>
        </p:nvSpPr>
        <p:spPr>
          <a:xfrm>
            <a:off x="913775" y="2074484"/>
            <a:ext cx="10363826" cy="3424107"/>
          </a:xfrm>
        </p:spPr>
        <p:txBody>
          <a:bodyPr/>
          <a:lstStyle/>
          <a:p>
            <a:pPr marL="0" indent="0">
              <a:buNone/>
            </a:pPr>
            <a:r>
              <a:rPr lang="en-US" cap="none" dirty="0">
                <a:latin typeface="Calibri" panose="020F0502020204030204" pitchFamily="34" charset="0"/>
                <a:cs typeface="Calibri" panose="020F0502020204030204" pitchFamily="34" charset="0"/>
              </a:rPr>
              <a:t>The mission of Postpartum Support International is to promote awareness, prevention &amp; treatment of mental health issues related to childbearing in every country worldwide</a:t>
            </a:r>
          </a:p>
          <a:p>
            <a:pPr marL="0" indent="0">
              <a:buNone/>
            </a:pPr>
            <a:r>
              <a:rPr lang="en-US" cap="none" dirty="0">
                <a:latin typeface="Calibri" panose="020F0502020204030204" pitchFamily="34" charset="0"/>
                <a:cs typeface="Calibri" panose="020F0502020204030204" pitchFamily="34" charset="0"/>
              </a:rPr>
              <a:t>	Phone: 1-800-944-4773</a:t>
            </a:r>
          </a:p>
          <a:p>
            <a:pPr marL="0" indent="0">
              <a:buNone/>
            </a:pPr>
            <a:r>
              <a:rPr lang="en-US" cap="none" dirty="0">
                <a:latin typeface="Calibri" panose="020F0502020204030204" pitchFamily="34" charset="0"/>
                <a:cs typeface="Calibri" panose="020F0502020204030204" pitchFamily="34" charset="0"/>
              </a:rPr>
              <a:t>	Text: 1-503-894-9453</a:t>
            </a:r>
          </a:p>
          <a:p>
            <a:pPr marL="0" indent="0">
              <a:buNone/>
            </a:pPr>
            <a:r>
              <a:rPr lang="en-US" cap="none" dirty="0">
                <a:latin typeface="Calibri" panose="020F0502020204030204" pitchFamily="34" charset="0"/>
                <a:cs typeface="Calibri" panose="020F0502020204030204" pitchFamily="34" charset="0"/>
              </a:rPr>
              <a:t>	Email: support@postpartum.net</a:t>
            </a:r>
          </a:p>
        </p:txBody>
      </p:sp>
      <p:pic>
        <p:nvPicPr>
          <p:cNvPr id="4" name="Picture 2">
            <a:extLst>
              <a:ext uri="{FF2B5EF4-FFF2-40B4-BE49-F238E27FC236}">
                <a16:creationId xmlns:a16="http://schemas.microsoft.com/office/drawing/2014/main" xmlns="" id="{F6D666D5-9167-43C7-9008-E3AF601963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1985" y="3249797"/>
            <a:ext cx="3963504" cy="1860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66057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489054"/>
            <a:ext cx="10364451" cy="1596177"/>
          </a:xfrm>
        </p:spPr>
        <p:txBody>
          <a:bodyPr/>
          <a:lstStyle/>
          <a:p>
            <a:r>
              <a:rPr lang="en-US" cap="none" dirty="0">
                <a:latin typeface="Calibri" panose="020F0502020204030204" pitchFamily="34" charset="0"/>
                <a:cs typeface="Calibri" panose="020F0502020204030204" pitchFamily="34" charset="0"/>
              </a:rPr>
              <a:t>Community Resources </a:t>
            </a:r>
          </a:p>
        </p:txBody>
      </p:sp>
      <p:sp>
        <p:nvSpPr>
          <p:cNvPr id="3" name="Content Placeholder 2"/>
          <p:cNvSpPr>
            <a:spLocks noGrp="1"/>
          </p:cNvSpPr>
          <p:nvPr>
            <p:ph sz="quarter" idx="13"/>
          </p:nvPr>
        </p:nvSpPr>
        <p:spPr>
          <a:xfrm>
            <a:off x="913774" y="1992188"/>
            <a:ext cx="10363826" cy="3424107"/>
          </a:xfrm>
        </p:spPr>
        <p:txBody>
          <a:bodyPr>
            <a:normAutofit/>
          </a:bodyPr>
          <a:lstStyle/>
          <a:p>
            <a:pPr marL="0" indent="0">
              <a:buNone/>
            </a:pPr>
            <a:r>
              <a:rPr lang="en-US" cap="none" dirty="0">
                <a:latin typeface="Calibri" panose="020F0502020204030204" pitchFamily="34" charset="0"/>
                <a:cs typeface="Calibri" panose="020F0502020204030204" pitchFamily="34" charset="0"/>
              </a:rPr>
              <a:t>NIMH envisions a world in which mental illness are prevented &amp; cured. </a:t>
            </a:r>
          </a:p>
          <a:p>
            <a:pPr marL="457200" lvl="1" indent="0">
              <a:buNone/>
            </a:pPr>
            <a:r>
              <a:rPr lang="en-US" sz="2000" cap="none" dirty="0">
                <a:latin typeface="Calibri" panose="020F0502020204030204" pitchFamily="34" charset="0"/>
                <a:cs typeface="Calibri" panose="020F0502020204030204" pitchFamily="34" charset="0"/>
              </a:rPr>
              <a:t>Phone: (806) 239-0073</a:t>
            </a:r>
          </a:p>
          <a:p>
            <a:pPr marL="457200" lvl="1" indent="0">
              <a:buNone/>
            </a:pPr>
            <a:r>
              <a:rPr lang="en-US" sz="2000" cap="none" dirty="0">
                <a:latin typeface="Calibri" panose="020F0502020204030204" pitchFamily="34" charset="0"/>
                <a:cs typeface="Calibri" panose="020F0502020204030204" pitchFamily="34" charset="0"/>
              </a:rPr>
              <a:t>Address: 4011 54</a:t>
            </a:r>
            <a:r>
              <a:rPr lang="en-US" sz="2000" cap="none" baseline="30000" dirty="0">
                <a:latin typeface="Calibri" panose="020F0502020204030204" pitchFamily="34" charset="0"/>
                <a:cs typeface="Calibri" panose="020F0502020204030204" pitchFamily="34" charset="0"/>
              </a:rPr>
              <a:t>th</a:t>
            </a:r>
            <a:r>
              <a:rPr lang="en-US" sz="2000" cap="none" dirty="0">
                <a:latin typeface="Calibri" panose="020F0502020204030204" pitchFamily="34" charset="0"/>
                <a:cs typeface="Calibri" panose="020F0502020204030204" pitchFamily="34" charset="0"/>
              </a:rPr>
              <a:t> street</a:t>
            </a:r>
          </a:p>
          <a:p>
            <a:pPr marL="457200" lvl="1" indent="0">
              <a:buNone/>
            </a:pPr>
            <a:r>
              <a:rPr lang="en-US" sz="2000" cap="none" dirty="0">
                <a:latin typeface="Calibri" panose="020F0502020204030204" pitchFamily="34" charset="0"/>
                <a:cs typeface="Calibri" panose="020F0502020204030204" pitchFamily="34" charset="0"/>
              </a:rPr>
              <a:t>Email: </a:t>
            </a:r>
            <a:r>
              <a:rPr lang="en-US" sz="2000" cap="none" dirty="0">
                <a:latin typeface="Calibri" panose="020F0502020204030204" pitchFamily="34" charset="0"/>
                <a:cs typeface="Calibri" panose="020F0502020204030204" pitchFamily="34" charset="0"/>
                <a:hlinkClick r:id="rId2"/>
              </a:rPr>
              <a:t>namilubbock@gmail.com</a:t>
            </a:r>
            <a:r>
              <a:rPr lang="en-US" sz="2000" cap="none" dirty="0">
                <a:latin typeface="Calibri" panose="020F0502020204030204" pitchFamily="34" charset="0"/>
                <a:cs typeface="Calibri" panose="020F0502020204030204" pitchFamily="34" charset="0"/>
              </a:rPr>
              <a:t> </a:t>
            </a:r>
          </a:p>
        </p:txBody>
      </p:sp>
      <p:pic>
        <p:nvPicPr>
          <p:cNvPr id="5" name="Picture 2">
            <a:extLst>
              <a:ext uri="{FF2B5EF4-FFF2-40B4-BE49-F238E27FC236}">
                <a16:creationId xmlns:a16="http://schemas.microsoft.com/office/drawing/2014/main" xmlns="" id="{6283A95C-2235-4594-9CBF-7012F45DCE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0223" y="3247897"/>
            <a:ext cx="4699618" cy="166249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xmlns="" id="{723E876F-6575-4647-B571-80CF935C0B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059" y="4338893"/>
            <a:ext cx="2929356" cy="57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41388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pPr marL="0" indent="0">
              <a:buNone/>
            </a:pPr>
            <a:r>
              <a:rPr lang="en-US" cap="none" dirty="0"/>
              <a:t>Postpartum depression is treatable, women should not be afraid to speak with their HCP or someone they trust, and make sure you give yourself time to recover from your pregnancy. Most of all ask for help when needed. </a:t>
            </a:r>
          </a:p>
        </p:txBody>
      </p:sp>
      <p:sp>
        <p:nvSpPr>
          <p:cNvPr id="4" name="Title 3"/>
          <p:cNvSpPr>
            <a:spLocks noGrp="1"/>
          </p:cNvSpPr>
          <p:nvPr>
            <p:ph type="title"/>
          </p:nvPr>
        </p:nvSpPr>
        <p:spPr/>
        <p:txBody>
          <a:bodyPr/>
          <a:lstStyle/>
          <a:p>
            <a:r>
              <a:rPr lang="en-US" cap="none" dirty="0">
                <a:latin typeface="Calibri" panose="020F0502020204030204" pitchFamily="34" charset="0"/>
                <a:cs typeface="Calibri" panose="020F0502020204030204" pitchFamily="34" charset="0"/>
              </a:rPr>
              <a:t>Conclusion</a:t>
            </a:r>
          </a:p>
        </p:txBody>
      </p:sp>
    </p:spTree>
    <p:extLst>
      <p:ext uri="{BB962C8B-B14F-4D97-AF65-F5344CB8AC3E}">
        <p14:creationId xmlns:p14="http://schemas.microsoft.com/office/powerpoint/2010/main" val="3582541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7756" y="0"/>
            <a:ext cx="5934969" cy="2023254"/>
          </a:xfrm>
        </p:spPr>
        <p:txBody>
          <a:bodyPr>
            <a:normAutofit/>
          </a:bodyPr>
          <a:lstStyle/>
          <a:p>
            <a:r>
              <a:rPr lang="en-US" sz="3600" cap="none" dirty="0">
                <a:latin typeface="Calibri" panose="020F0502020204030204" pitchFamily="34" charset="0"/>
                <a:cs typeface="Calibri" panose="020F0502020204030204" pitchFamily="34" charset="0"/>
              </a:rPr>
              <a:t>What is Postpartum Depression?</a:t>
            </a:r>
          </a:p>
        </p:txBody>
      </p:sp>
      <p:sp>
        <p:nvSpPr>
          <p:cNvPr id="7" name="Text Placeholder 6"/>
          <p:cNvSpPr>
            <a:spLocks noGrp="1"/>
          </p:cNvSpPr>
          <p:nvPr>
            <p:ph type="body" sz="half" idx="2"/>
          </p:nvPr>
        </p:nvSpPr>
        <p:spPr>
          <a:xfrm>
            <a:off x="807776" y="2968135"/>
            <a:ext cx="5934949" cy="1431146"/>
          </a:xfrm>
        </p:spPr>
        <p:txBody>
          <a:bodyPr>
            <a:normAutofit/>
          </a:bodyPr>
          <a:lstStyle/>
          <a:p>
            <a:pPr algn="l"/>
            <a:r>
              <a:rPr lang="en-US" sz="2000" cap="none">
                <a:latin typeface="Calibri" panose="020F0502020204030204" pitchFamily="34" charset="0"/>
                <a:cs typeface="Calibri" panose="020F0502020204030204" pitchFamily="34" charset="0"/>
              </a:rPr>
              <a:t>D</a:t>
            </a:r>
            <a:r>
              <a:rPr lang="en-US" sz="2000" cap="none" smtClean="0">
                <a:latin typeface="Calibri" panose="020F0502020204030204" pitchFamily="34" charset="0"/>
                <a:cs typeface="Calibri" panose="020F0502020204030204" pitchFamily="34" charset="0"/>
              </a:rPr>
              <a:t>epression </a:t>
            </a:r>
            <a:r>
              <a:rPr lang="en-US" sz="2000" cap="none" dirty="0">
                <a:latin typeface="Calibri" panose="020F0502020204030204" pitchFamily="34" charset="0"/>
                <a:cs typeface="Calibri" panose="020F0502020204030204" pitchFamily="34" charset="0"/>
              </a:rPr>
              <a:t>after childbirth that lasts longer than 2 weeks.  However, can typically present within the first 3 months and can last up to a year. </a:t>
            </a:r>
          </a:p>
        </p:txBody>
      </p:sp>
      <p:pic>
        <p:nvPicPr>
          <p:cNvPr id="9" name="Picture 6" descr="4 factors predict risk of postpartum depression - Futurity"/>
          <p:cNvPicPr>
            <a:picLocks noChangeAspect="1" noChangeArrowheads="1"/>
          </p:cNvPicPr>
          <p:nvPr/>
        </p:nvPicPr>
        <p:blipFill rotWithShape="1">
          <a:blip r:embed="rId2">
            <a:extLst>
              <a:ext uri="{28A0092B-C50C-407E-A947-70E740481C1C}">
                <a14:useLocalDpi xmlns:a14="http://schemas.microsoft.com/office/drawing/2010/main" val="0"/>
              </a:ext>
            </a:extLst>
          </a:blip>
          <a:srcRect l="9207" r="13247"/>
          <a:stretch/>
        </p:blipFill>
        <p:spPr bwMode="auto">
          <a:xfrm>
            <a:off x="7089913" y="1171883"/>
            <a:ext cx="4418583" cy="3877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83484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cap="none" dirty="0">
                <a:latin typeface="Calibri" panose="020F0502020204030204" pitchFamily="34" charset="0"/>
                <a:cs typeface="Calibri" panose="020F0502020204030204" pitchFamily="34" charset="0"/>
              </a:rPr>
              <a:t>Pathophysiology</a:t>
            </a:r>
            <a:r>
              <a:rPr lang="en-US" dirty="0"/>
              <a:t> </a:t>
            </a:r>
          </a:p>
        </p:txBody>
      </p:sp>
      <p:sp>
        <p:nvSpPr>
          <p:cNvPr id="6" name="Content Placeholder 5"/>
          <p:cNvSpPr>
            <a:spLocks noGrp="1"/>
          </p:cNvSpPr>
          <p:nvPr>
            <p:ph sz="quarter" idx="13"/>
          </p:nvPr>
        </p:nvSpPr>
        <p:spPr/>
        <p:txBody>
          <a:bodyPr/>
          <a:lstStyle/>
          <a:p>
            <a:pPr marL="0" indent="0">
              <a:buNone/>
            </a:pPr>
            <a:r>
              <a:rPr lang="en-US" cap="none" dirty="0"/>
              <a:t>Cortisol, progesterone, and estrogen increase to high levels by the end of pregnancy and show a sharp reduction on parturition (childbirth). These hormones are known to have large psychoactive effects, and it is likely that some women with affective disorders over the peripartum depression are especially sensitive to these changes. </a:t>
            </a:r>
          </a:p>
        </p:txBody>
      </p:sp>
    </p:spTree>
    <p:extLst>
      <p:ext uri="{BB962C8B-B14F-4D97-AF65-F5344CB8AC3E}">
        <p14:creationId xmlns:p14="http://schemas.microsoft.com/office/powerpoint/2010/main" val="34888859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361830" y="99060"/>
            <a:ext cx="3935688" cy="1246632"/>
          </a:xfrm>
        </p:spPr>
        <p:txBody>
          <a:bodyPr>
            <a:normAutofit/>
          </a:bodyPr>
          <a:lstStyle/>
          <a:p>
            <a:r>
              <a:rPr lang="en-US" sz="3600" cap="none" dirty="0">
                <a:latin typeface="Calibri" panose="020F0502020204030204" pitchFamily="34" charset="0"/>
                <a:cs typeface="Calibri" panose="020F0502020204030204" pitchFamily="34" charset="0"/>
              </a:rPr>
              <a:t>Risk Factors </a:t>
            </a:r>
          </a:p>
        </p:txBody>
      </p:sp>
      <p:sp>
        <p:nvSpPr>
          <p:cNvPr id="9" name="Text Placeholder 8"/>
          <p:cNvSpPr>
            <a:spLocks noGrp="1"/>
          </p:cNvSpPr>
          <p:nvPr>
            <p:ph type="body" sz="half" idx="2"/>
          </p:nvPr>
        </p:nvSpPr>
        <p:spPr>
          <a:xfrm>
            <a:off x="1361829" y="1401460"/>
            <a:ext cx="3935689" cy="4962764"/>
          </a:xfrm>
        </p:spPr>
        <p:txBody>
          <a:bodyPr>
            <a:normAutofit fontScale="25000" lnSpcReduction="20000"/>
          </a:bodyPr>
          <a:lstStyle/>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1st pregnancy</a:t>
            </a:r>
          </a:p>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Hormonal fluctuations that follow childbirth</a:t>
            </a:r>
          </a:p>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Medical problems during or after pregnancy (preeclampsia, preexisting diabetes mellitus, anemia, or thyroid dysfunction</a:t>
            </a:r>
          </a:p>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Personal or family history of depression, mental illness or alcoholism</a:t>
            </a:r>
          </a:p>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Personality characteristics</a:t>
            </a:r>
          </a:p>
          <a:p>
            <a:pPr marL="285750" indent="-285750" algn="l">
              <a:buFont typeface="Arial" panose="020B0604020202020204" pitchFamily="34" charset="0"/>
              <a:buChar char="•"/>
            </a:pPr>
            <a:r>
              <a:rPr lang="en-US" sz="8000" cap="none" dirty="0">
                <a:latin typeface="Calibri" panose="020F0502020204030204" pitchFamily="34" charset="0"/>
                <a:cs typeface="Calibri" panose="020F0502020204030204" pitchFamily="34" charset="0"/>
              </a:rPr>
              <a:t>Marital dysfunction or difficult relationship single  </a:t>
            </a:r>
            <a:r>
              <a:rPr lang="en-US" sz="8000" dirty="0">
                <a:latin typeface="Calibri" panose="020F0502020204030204" pitchFamily="34" charset="0"/>
                <a:cs typeface="Calibri" panose="020F0502020204030204" pitchFamily="34" charset="0"/>
              </a:rPr>
              <a:t> </a:t>
            </a:r>
          </a:p>
          <a:p>
            <a:endParaRPr lang="en-US" dirty="0"/>
          </a:p>
        </p:txBody>
      </p:sp>
      <p:pic>
        <p:nvPicPr>
          <p:cNvPr id="8" name="Picture 2" descr="Postpartum Depression Can Be Dangerous. Here's How to Recognize It and Seek  Treatment. - The New York Tim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5424" y="1115568"/>
            <a:ext cx="3317438" cy="4145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654194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913775" y="371629"/>
            <a:ext cx="10364451" cy="1596177"/>
          </a:xfrm>
        </p:spPr>
        <p:txBody>
          <a:bodyPr/>
          <a:lstStyle/>
          <a:p>
            <a:r>
              <a:rPr lang="en-US" cap="none" dirty="0">
                <a:latin typeface="Calibri" panose="020F0502020204030204" pitchFamily="34" charset="0"/>
                <a:cs typeface="Calibri" panose="020F0502020204030204" pitchFamily="34" charset="0"/>
              </a:rPr>
              <a:t>Clinical Manifestations  </a:t>
            </a:r>
          </a:p>
        </p:txBody>
      </p:sp>
      <p:sp>
        <p:nvSpPr>
          <p:cNvPr id="6" name="Content Placeholder 5"/>
          <p:cNvSpPr>
            <a:spLocks noGrp="1"/>
          </p:cNvSpPr>
          <p:nvPr>
            <p:ph sz="quarter" idx="13"/>
          </p:nvPr>
        </p:nvSpPr>
        <p:spPr>
          <a:xfrm>
            <a:off x="914400" y="1663004"/>
            <a:ext cx="10363826" cy="4079428"/>
          </a:xfrm>
        </p:spPr>
        <p:txBody>
          <a:bodyPr numCol="2">
            <a:noAutofit/>
          </a:bodyPr>
          <a:lstStyle/>
          <a:p>
            <a:r>
              <a:rPr lang="en-US" cap="none" dirty="0">
                <a:latin typeface="Calibri" panose="020F0502020204030204" pitchFamily="34" charset="0"/>
                <a:cs typeface="Calibri" panose="020F0502020204030204" pitchFamily="34" charset="0"/>
              </a:rPr>
              <a:t>Anxiety </a:t>
            </a:r>
          </a:p>
          <a:p>
            <a:r>
              <a:rPr lang="en-US" cap="none" dirty="0">
                <a:latin typeface="Calibri" panose="020F0502020204030204" pitchFamily="34" charset="0"/>
                <a:cs typeface="Calibri" panose="020F0502020204030204" pitchFamily="34" charset="0"/>
              </a:rPr>
              <a:t>Feelings of guilt </a:t>
            </a:r>
          </a:p>
          <a:p>
            <a:r>
              <a:rPr lang="en-US" cap="none" dirty="0">
                <a:latin typeface="Calibri" panose="020F0502020204030204" pitchFamily="34" charset="0"/>
                <a:cs typeface="Calibri" panose="020F0502020204030204" pitchFamily="34" charset="0"/>
              </a:rPr>
              <a:t>Agitation</a:t>
            </a:r>
          </a:p>
          <a:p>
            <a:r>
              <a:rPr lang="en-US" cap="none" dirty="0">
                <a:latin typeface="Calibri" panose="020F0502020204030204" pitchFamily="34" charset="0"/>
                <a:cs typeface="Calibri" panose="020F0502020204030204" pitchFamily="34" charset="0"/>
              </a:rPr>
              <a:t>Fatigue/Sleeplessness</a:t>
            </a:r>
          </a:p>
          <a:p>
            <a:r>
              <a:rPr lang="en-US" cap="none" dirty="0">
                <a:latin typeface="Calibri" panose="020F0502020204030204" pitchFamily="34" charset="0"/>
                <a:cs typeface="Calibri" panose="020F0502020204030204" pitchFamily="34" charset="0"/>
              </a:rPr>
              <a:t>Feeling unwell</a:t>
            </a:r>
          </a:p>
          <a:p>
            <a:r>
              <a:rPr lang="en-US" cap="none" dirty="0">
                <a:latin typeface="Calibri" panose="020F0502020204030204" pitchFamily="34" charset="0"/>
                <a:cs typeface="Calibri" panose="020F0502020204030204" pitchFamily="34" charset="0"/>
              </a:rPr>
              <a:t>Irritability</a:t>
            </a:r>
          </a:p>
          <a:p>
            <a:r>
              <a:rPr lang="en-US" cap="none" dirty="0">
                <a:latin typeface="Calibri" panose="020F0502020204030204" pitchFamily="34" charset="0"/>
                <a:cs typeface="Calibri" panose="020F0502020204030204" pitchFamily="34" charset="0"/>
              </a:rPr>
              <a:t>Appetite changes</a:t>
            </a:r>
          </a:p>
          <a:p>
            <a:r>
              <a:rPr lang="en-US" cap="none" dirty="0">
                <a:latin typeface="Calibri" panose="020F0502020204030204" pitchFamily="34" charset="0"/>
                <a:cs typeface="Calibri" panose="020F0502020204030204" pitchFamily="34" charset="0"/>
              </a:rPr>
              <a:t>Lack of energy</a:t>
            </a:r>
          </a:p>
          <a:p>
            <a:r>
              <a:rPr lang="en-US" cap="none" dirty="0">
                <a:latin typeface="Calibri" panose="020F0502020204030204" pitchFamily="34" charset="0"/>
                <a:cs typeface="Calibri" panose="020F0502020204030204" pitchFamily="34" charset="0"/>
              </a:rPr>
              <a:t>Crying</a:t>
            </a:r>
          </a:p>
          <a:p>
            <a:r>
              <a:rPr lang="en-US" cap="none" dirty="0">
                <a:latin typeface="Calibri" panose="020F0502020204030204" pitchFamily="34" charset="0"/>
                <a:cs typeface="Calibri" panose="020F0502020204030204" pitchFamily="34" charset="0"/>
              </a:rPr>
              <a:t>Sadness</a:t>
            </a:r>
          </a:p>
          <a:p>
            <a:r>
              <a:rPr lang="en-US" cap="none" dirty="0">
                <a:latin typeface="Calibri" panose="020F0502020204030204" pitchFamily="34" charset="0"/>
                <a:cs typeface="Calibri" panose="020F0502020204030204" pitchFamily="34" charset="0"/>
              </a:rPr>
              <a:t>Depression</a:t>
            </a:r>
          </a:p>
          <a:p>
            <a:r>
              <a:rPr lang="en-US" cap="none" dirty="0">
                <a:latin typeface="Calibri" panose="020F0502020204030204" pitchFamily="34" charset="0"/>
                <a:cs typeface="Calibri" panose="020F0502020204030204" pitchFamily="34" charset="0"/>
              </a:rPr>
              <a:t>Suicidal thoughts</a:t>
            </a:r>
          </a:p>
          <a:p>
            <a:r>
              <a:rPr lang="en-US" cap="none" dirty="0">
                <a:latin typeface="Calibri" panose="020F0502020204030204" pitchFamily="34" charset="0"/>
                <a:cs typeface="Calibri" panose="020F0502020204030204" pitchFamily="34" charset="0"/>
              </a:rPr>
              <a:t>Less responsive to infant </a:t>
            </a:r>
          </a:p>
          <a:p>
            <a:r>
              <a:rPr lang="en-US" cap="none" dirty="0">
                <a:latin typeface="Calibri" panose="020F0502020204030204" pitchFamily="34" charset="0"/>
                <a:cs typeface="Calibri" panose="020F0502020204030204" pitchFamily="34" charset="0"/>
              </a:rPr>
              <a:t>Loss of pleasure in normal activities</a:t>
            </a:r>
          </a:p>
          <a:p>
            <a:r>
              <a:rPr lang="en-US" cap="none" dirty="0">
                <a:latin typeface="Calibri" panose="020F0502020204030204" pitchFamily="34" charset="0"/>
                <a:cs typeface="Calibri" panose="020F0502020204030204" pitchFamily="34" charset="0"/>
              </a:rPr>
              <a:t>Difficulty concentrating or making decision, confusion  </a:t>
            </a:r>
          </a:p>
        </p:txBody>
      </p:sp>
    </p:spTree>
    <p:extLst>
      <p:ext uri="{BB962C8B-B14F-4D97-AF65-F5344CB8AC3E}">
        <p14:creationId xmlns:p14="http://schemas.microsoft.com/office/powerpoint/2010/main" val="3691200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a:latin typeface="Calibri" panose="020F0502020204030204" pitchFamily="34" charset="0"/>
                <a:cs typeface="Calibri" panose="020F0502020204030204" pitchFamily="34" charset="0"/>
              </a:rPr>
              <a:t>Diagnosis/Treatment</a:t>
            </a:r>
          </a:p>
        </p:txBody>
      </p:sp>
      <p:sp>
        <p:nvSpPr>
          <p:cNvPr id="3" name="Content Placeholder 2"/>
          <p:cNvSpPr>
            <a:spLocks noGrp="1"/>
          </p:cNvSpPr>
          <p:nvPr>
            <p:ph sz="quarter" idx="13"/>
          </p:nvPr>
        </p:nvSpPr>
        <p:spPr/>
        <p:txBody>
          <a:bodyPr/>
          <a:lstStyle/>
          <a:p>
            <a:r>
              <a:rPr lang="en-US" cap="none" dirty="0"/>
              <a:t>Talk to your HCP &amp; patients should be honest with their feelings </a:t>
            </a:r>
          </a:p>
          <a:p>
            <a:r>
              <a:rPr lang="en-US" cap="none" dirty="0"/>
              <a:t>Lab work (T4/thyroid function test) </a:t>
            </a:r>
          </a:p>
          <a:p>
            <a:r>
              <a:rPr lang="en-US" cap="none" dirty="0"/>
              <a:t>Psychotherapy </a:t>
            </a:r>
          </a:p>
          <a:p>
            <a:r>
              <a:rPr lang="en-US" cap="none" dirty="0"/>
              <a:t>Antidepressants </a:t>
            </a:r>
          </a:p>
          <a:p>
            <a:pPr marL="0" indent="0">
              <a:buNone/>
            </a:pPr>
            <a:endParaRPr lang="en-US" cap="none" dirty="0"/>
          </a:p>
        </p:txBody>
      </p:sp>
      <p:pic>
        <p:nvPicPr>
          <p:cNvPr id="4" name="Picture 2" descr="Everything you need to know about postpartum depression - Mindful M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0080" y="2829465"/>
            <a:ext cx="2499360" cy="2499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8542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333021"/>
            <a:ext cx="10364451" cy="1596177"/>
          </a:xfrm>
        </p:spPr>
        <p:txBody>
          <a:bodyPr/>
          <a:lstStyle/>
          <a:p>
            <a:r>
              <a:rPr lang="en-US" cap="none" dirty="0">
                <a:latin typeface="Calibri" panose="020F0502020204030204" pitchFamily="34" charset="0"/>
                <a:cs typeface="Calibri" panose="020F0502020204030204" pitchFamily="34" charset="0"/>
              </a:rPr>
              <a:t>Nursing Actions/Responsibilities</a:t>
            </a:r>
          </a:p>
        </p:txBody>
      </p:sp>
      <p:sp>
        <p:nvSpPr>
          <p:cNvPr id="3" name="Content Placeholder 2"/>
          <p:cNvSpPr>
            <a:spLocks noGrp="1"/>
          </p:cNvSpPr>
          <p:nvPr>
            <p:ph sz="quarter" idx="13"/>
          </p:nvPr>
        </p:nvSpPr>
        <p:spPr>
          <a:xfrm>
            <a:off x="913774" y="1819470"/>
            <a:ext cx="10363826" cy="3424107"/>
          </a:xfrm>
        </p:spPr>
        <p:txBody>
          <a:bodyPr>
            <a:normAutofit fontScale="92500"/>
          </a:bodyPr>
          <a:lstStyle/>
          <a:p>
            <a:r>
              <a:rPr lang="en-US" sz="2200" cap="none" dirty="0">
                <a:latin typeface="Calibri" panose="020F0502020204030204" pitchFamily="34" charset="0"/>
                <a:cs typeface="Calibri" panose="020F0502020204030204" pitchFamily="34" charset="0"/>
              </a:rPr>
              <a:t>Nurses play a crucial role in identifying &amp; intervening in postpartum depression</a:t>
            </a:r>
          </a:p>
          <a:p>
            <a:r>
              <a:rPr lang="en-US" sz="2200" cap="none" dirty="0">
                <a:latin typeface="Calibri" panose="020F0502020204030204" pitchFamily="34" charset="0"/>
                <a:cs typeface="Calibri" panose="020F0502020204030204" pitchFamily="34" charset="0"/>
              </a:rPr>
              <a:t>Nurses need to recognize the impact this disorder has on women &amp; their families &amp; also try to minimize this psychiatric disorder through acknowledgement, support, &amp; education.</a:t>
            </a:r>
          </a:p>
          <a:p>
            <a:r>
              <a:rPr lang="en-US" sz="2200" cap="none" dirty="0">
                <a:latin typeface="Calibri" panose="020F0502020204030204" pitchFamily="34" charset="0"/>
                <a:cs typeface="Calibri" panose="020F0502020204030204" pitchFamily="34" charset="0"/>
              </a:rPr>
              <a:t>Nurses need to identify the risk factors associated with postpartum psychiatric disorders including prenatal depression, child care stress, lack of social support, prenatal anxiety, maternity blues, &amp; marital dissatisfaction &amp; other stressors. </a:t>
            </a:r>
          </a:p>
          <a:p>
            <a:r>
              <a:rPr lang="en-US" sz="2200" cap="none" dirty="0">
                <a:latin typeface="Calibri" panose="020F0502020204030204" pitchFamily="34" charset="0"/>
                <a:cs typeface="Calibri" panose="020F0502020204030204" pitchFamily="34" charset="0"/>
              </a:rPr>
              <a:t>Nurses should educate the mothers about available services if symptoms develop &amp; of the serious consequences of untreated illness</a:t>
            </a:r>
          </a:p>
          <a:p>
            <a:pPr marL="0" indent="0">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285809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149" y="463069"/>
            <a:ext cx="10364451" cy="1596177"/>
          </a:xfrm>
        </p:spPr>
        <p:txBody>
          <a:bodyPr/>
          <a:lstStyle/>
          <a:p>
            <a:r>
              <a:rPr lang="en-US" cap="none" dirty="0">
                <a:latin typeface="Calibri" panose="020F0502020204030204" pitchFamily="34" charset="0"/>
                <a:cs typeface="Calibri" panose="020F0502020204030204" pitchFamily="34" charset="0"/>
              </a:rPr>
              <a:t>Nursing Actions/Responsibilities Cont. </a:t>
            </a:r>
          </a:p>
        </p:txBody>
      </p:sp>
      <p:sp>
        <p:nvSpPr>
          <p:cNvPr id="3" name="Content Placeholder 2"/>
          <p:cNvSpPr>
            <a:spLocks noGrp="1"/>
          </p:cNvSpPr>
          <p:nvPr>
            <p:ph sz="quarter" idx="13"/>
          </p:nvPr>
        </p:nvSpPr>
        <p:spPr>
          <a:xfrm>
            <a:off x="913149" y="2059246"/>
            <a:ext cx="10363826" cy="3424107"/>
          </a:xfrm>
        </p:spPr>
        <p:txBody>
          <a:bodyPr/>
          <a:lstStyle/>
          <a:p>
            <a:r>
              <a:rPr lang="en-US" cap="none" dirty="0">
                <a:latin typeface="Calibri" panose="020F0502020204030204" pitchFamily="34" charset="0"/>
                <a:cs typeface="Calibri" panose="020F0502020204030204" pitchFamily="34" charset="0"/>
              </a:rPr>
              <a:t>Nurses can make use of the Edinburgh Postnatal Depression Scale (EPDS) it is the recommended self-report tool to confirm depressive symptoms in postpartum mothers</a:t>
            </a:r>
          </a:p>
          <a:p>
            <a:r>
              <a:rPr lang="en-US" cap="none" dirty="0">
                <a:latin typeface="Calibri" panose="020F0502020204030204" pitchFamily="34" charset="0"/>
                <a:cs typeface="Calibri" panose="020F0502020204030204" pitchFamily="34" charset="0"/>
              </a:rPr>
              <a:t>Nurses encourage postpartum mothers to complete the EPDS by themselves in privacy. An EPDS cut-off score greater than 12 may be used to determine depressive disorder</a:t>
            </a:r>
          </a:p>
          <a:p>
            <a:r>
              <a:rPr lang="en-US" cap="none" dirty="0">
                <a:latin typeface="Calibri" panose="020F0502020204030204" pitchFamily="34" charset="0"/>
                <a:cs typeface="Calibri" panose="020F0502020204030204" pitchFamily="34" charset="0"/>
              </a:rPr>
              <a:t>Nurses should provide immediate assessment for self harm ideation/behavior when a mother scores positive (e.g., from 1 to 3) on the EPDS self-harm item #10</a:t>
            </a:r>
          </a:p>
        </p:txBody>
      </p:sp>
    </p:spTree>
    <p:extLst>
      <p:ext uri="{BB962C8B-B14F-4D97-AF65-F5344CB8AC3E}">
        <p14:creationId xmlns:p14="http://schemas.microsoft.com/office/powerpoint/2010/main" val="19249410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B050"/>
            </a:gs>
            <a:gs pos="100000">
              <a:srgbClr val="0070C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150" y="191795"/>
            <a:ext cx="10364451" cy="1596177"/>
          </a:xfrm>
        </p:spPr>
        <p:txBody>
          <a:bodyPr/>
          <a:lstStyle/>
          <a:p>
            <a:r>
              <a:rPr lang="en-US" cap="none" dirty="0">
                <a:latin typeface="Calibri" panose="020F0502020204030204" pitchFamily="34" charset="0"/>
                <a:cs typeface="Calibri" panose="020F0502020204030204" pitchFamily="34" charset="0"/>
              </a:rPr>
              <a:t>Nursing Intervention</a:t>
            </a:r>
          </a:p>
        </p:txBody>
      </p:sp>
      <p:sp>
        <p:nvSpPr>
          <p:cNvPr id="3" name="Content Placeholder 2"/>
          <p:cNvSpPr>
            <a:spLocks noGrp="1"/>
          </p:cNvSpPr>
          <p:nvPr>
            <p:ph sz="quarter" idx="13"/>
          </p:nvPr>
        </p:nvSpPr>
        <p:spPr>
          <a:xfrm>
            <a:off x="913150" y="1550228"/>
            <a:ext cx="10363826" cy="4356796"/>
          </a:xfrm>
        </p:spPr>
        <p:txBody>
          <a:bodyPr>
            <a:noAutofit/>
          </a:bodyPr>
          <a:lstStyle/>
          <a:p>
            <a:r>
              <a:rPr lang="en-US" cap="none" dirty="0">
                <a:latin typeface="Calibri" panose="020F0502020204030204" pitchFamily="34" charset="0"/>
                <a:cs typeface="Calibri" panose="020F0502020204030204" pitchFamily="34" charset="0"/>
              </a:rPr>
              <a:t>Encourage breastfeeding – this strengthens maternal-infant bond</a:t>
            </a:r>
          </a:p>
          <a:p>
            <a:r>
              <a:rPr lang="en-US" cap="none" dirty="0">
                <a:latin typeface="Calibri" panose="020F0502020204030204" pitchFamily="34" charset="0"/>
                <a:cs typeface="Calibri" panose="020F0502020204030204" pitchFamily="34" charset="0"/>
              </a:rPr>
              <a:t>Encourage rest &amp; exercise</a:t>
            </a:r>
          </a:p>
          <a:p>
            <a:r>
              <a:rPr lang="en-US" cap="none" dirty="0">
                <a:latin typeface="Calibri" panose="020F0502020204030204" pitchFamily="34" charset="0"/>
                <a:cs typeface="Calibri" panose="020F0502020204030204" pitchFamily="34" charset="0"/>
              </a:rPr>
              <a:t>Teach adherence to prescribed medications</a:t>
            </a:r>
          </a:p>
          <a:p>
            <a:r>
              <a:rPr lang="en-US" cap="none" dirty="0">
                <a:latin typeface="Calibri" panose="020F0502020204030204" pitchFamily="34" charset="0"/>
                <a:cs typeface="Calibri" panose="020F0502020204030204" pitchFamily="34" charset="0"/>
              </a:rPr>
              <a:t>Report any persistent thoughts of sadness, self-harm or infant harm</a:t>
            </a:r>
          </a:p>
          <a:p>
            <a:r>
              <a:rPr lang="en-US" cap="none" dirty="0">
                <a:latin typeface="Calibri" panose="020F0502020204030204" pitchFamily="34" charset="0"/>
                <a:cs typeface="Calibri" panose="020F0502020204030204" pitchFamily="34" charset="0"/>
              </a:rPr>
              <a:t>Provide supportive weekly interactions &amp; ongoing assessment focusing on mental health needs to postpartum mothers experiencing depressive symptoms</a:t>
            </a:r>
          </a:p>
          <a:p>
            <a:r>
              <a:rPr lang="en-US" cap="none" dirty="0">
                <a:latin typeface="Calibri" panose="020F0502020204030204" pitchFamily="34" charset="0"/>
                <a:cs typeface="Calibri" panose="020F0502020204030204" pitchFamily="34" charset="0"/>
              </a:rPr>
              <a:t>Facilitate the involvement of partners &amp; family members in the provision of care for postpartum mothers experiencing depressive symptoms, as appropriate</a:t>
            </a:r>
          </a:p>
          <a:p>
            <a:r>
              <a:rPr lang="en-US" cap="none" dirty="0">
                <a:latin typeface="Calibri" panose="020F0502020204030204" pitchFamily="34" charset="0"/>
                <a:cs typeface="Calibri" panose="020F0502020204030204" pitchFamily="34" charset="0"/>
              </a:rPr>
              <a:t>Encourage moms to spend time with people who will help or support them</a:t>
            </a:r>
          </a:p>
        </p:txBody>
      </p:sp>
    </p:spTree>
    <p:extLst>
      <p:ext uri="{BB962C8B-B14F-4D97-AF65-F5344CB8AC3E}">
        <p14:creationId xmlns:p14="http://schemas.microsoft.com/office/powerpoint/2010/main" val="811983598"/>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553C06368084D4A8A68C30219C71798" ma:contentTypeVersion="2" ma:contentTypeDescription="Create a new document." ma:contentTypeScope="" ma:versionID="47ad5396b090c86f8950a4f4cf68db93">
  <xsd:schema xmlns:xsd="http://www.w3.org/2001/XMLSchema" xmlns:xs="http://www.w3.org/2001/XMLSchema" xmlns:p="http://schemas.microsoft.com/office/2006/metadata/properties" xmlns:ns3="4e52c46b-e412-4261-bd62-8791c5bf2d03" targetNamespace="http://schemas.microsoft.com/office/2006/metadata/properties" ma:root="true" ma:fieldsID="9296d449dbae9662fc29c3396a09078c" ns3:_="">
    <xsd:import namespace="4e52c46b-e412-4261-bd62-8791c5bf2d03"/>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52c46b-e412-4261-bd62-8791c5bf2d03"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D7F8D1-3306-4AE0-A757-67DADB317F40}">
  <ds:schemaRefs>
    <ds:schemaRef ds:uri="http://schemas.microsoft.com/office/infopath/2007/PartnerControls"/>
    <ds:schemaRef ds:uri="http://purl.org/dc/elements/1.1/"/>
    <ds:schemaRef ds:uri="http://schemas.microsoft.com/office/2006/metadata/properties"/>
    <ds:schemaRef ds:uri="4e52c46b-e412-4261-bd62-8791c5bf2d03"/>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2.xml><?xml version="1.0" encoding="utf-8"?>
<ds:datastoreItem xmlns:ds="http://schemas.openxmlformats.org/officeDocument/2006/customXml" ds:itemID="{A24402F9-35F4-46B2-B80D-83626E6FBD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52c46b-e412-4261-bd62-8791c5bf2d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F569628-DA69-4305-8ED6-07D9360478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TM04033925[[fn=Droplet]]</Template>
  <TotalTime>5142</TotalTime>
  <Words>625</Words>
  <Application>Microsoft Office PowerPoint</Application>
  <PresentationFormat>Widescreen</PresentationFormat>
  <Paragraphs>71</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Tw Cen MT</vt:lpstr>
      <vt:lpstr>Droplet</vt:lpstr>
      <vt:lpstr>Postpartum Depression</vt:lpstr>
      <vt:lpstr>What is Postpartum Depression?</vt:lpstr>
      <vt:lpstr>Pathophysiology </vt:lpstr>
      <vt:lpstr>Risk Factors </vt:lpstr>
      <vt:lpstr>Clinical Manifestations  </vt:lpstr>
      <vt:lpstr>Diagnosis/Treatment</vt:lpstr>
      <vt:lpstr>Nursing Actions/Responsibilities</vt:lpstr>
      <vt:lpstr>Nursing Actions/Responsibilities Cont. </vt:lpstr>
      <vt:lpstr>Nursing Intervention</vt:lpstr>
      <vt:lpstr>Patient Education </vt:lpstr>
      <vt:lpstr>Community Resources </vt:lpstr>
      <vt:lpstr>Community Resources </vt:lpstr>
      <vt:lpstr>Conclusion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Postpartum Depression</dc:title>
  <dc:creator>Amanda Martinez</dc:creator>
  <cp:lastModifiedBy>Amanda Martinez</cp:lastModifiedBy>
  <cp:revision>37</cp:revision>
  <dcterms:created xsi:type="dcterms:W3CDTF">2020-10-19T20:54:46Z</dcterms:created>
  <dcterms:modified xsi:type="dcterms:W3CDTF">2020-11-01T23:26:26Z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0x0101001553C06368084D4A8A68C30219C71798</vt:lpwstr>
  </property>
</Properties>
</file>