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4" r:id="rId8"/>
    <p:sldId id="265" r:id="rId9"/>
    <p:sldId id="262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6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30T21:04:11.28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30T21:06:48.15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30T21:08:24.37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28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29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83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14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83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033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19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2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4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11/1/2020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6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6A710-C683-4822-BF53-109AE7C05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/>
          </a:bodyPr>
          <a:lstStyle/>
          <a:p>
            <a:r>
              <a:rPr lang="en-US" sz="8000"/>
              <a:t>Infertility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33527B-D95F-4F47-8AC3-FC1D8852BB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8" y="5023466"/>
            <a:ext cx="3734014" cy="1572768"/>
          </a:xfrm>
        </p:spPr>
        <p:txBody>
          <a:bodyPr>
            <a:normAutofit/>
          </a:bodyPr>
          <a:lstStyle/>
          <a:p>
            <a:r>
              <a:rPr lang="en-US"/>
              <a:t>Ashley </a:t>
            </a:r>
            <a:r>
              <a:rPr lang="en-US" err="1"/>
              <a:t>Molinar</a:t>
            </a:r>
            <a:r>
              <a:rPr lang="en-US"/>
              <a:t> and Sydney Lowry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AF5B11-2179-4170-B9E8-8820099D90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80000"/>
                    </a14:imgEffect>
                  </a14:imgLayer>
                </a14:imgProps>
              </a:ext>
            </a:extLst>
          </a:blip>
          <a:srcRect l="11067" r="21980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0"/>
            </a:schemeClr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2B5515-CCB5-470B-9973-4D61C4B1C5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772" y="2421688"/>
            <a:ext cx="4646032" cy="26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8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B831B6F-405A-4B47-B9BB-5CA88F285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D47F44-DDF0-457C-BB16-28366C0FF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638089"/>
            <a:ext cx="4818888" cy="1476801"/>
          </a:xfrm>
        </p:spPr>
        <p:txBody>
          <a:bodyPr anchor="b">
            <a:normAutofit/>
          </a:bodyPr>
          <a:lstStyle/>
          <a:p>
            <a:r>
              <a:rPr lang="en-US" sz="5600"/>
              <a:t>Emotional support  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9128" y="2381825"/>
            <a:ext cx="4114800" cy="18288"/>
          </a:xfrm>
          <a:custGeom>
            <a:avLst/>
            <a:gdLst>
              <a:gd name="connsiteX0" fmla="*/ 0 w 4114800"/>
              <a:gd name="connsiteY0" fmla="*/ 0 h 18288"/>
              <a:gd name="connsiteX1" fmla="*/ 768096 w 4114800"/>
              <a:gd name="connsiteY1" fmla="*/ 0 h 18288"/>
              <a:gd name="connsiteX2" fmla="*/ 1495044 w 4114800"/>
              <a:gd name="connsiteY2" fmla="*/ 0 h 18288"/>
              <a:gd name="connsiteX3" fmla="*/ 2221992 w 4114800"/>
              <a:gd name="connsiteY3" fmla="*/ 0 h 18288"/>
              <a:gd name="connsiteX4" fmla="*/ 2784348 w 4114800"/>
              <a:gd name="connsiteY4" fmla="*/ 0 h 18288"/>
              <a:gd name="connsiteX5" fmla="*/ 3387852 w 4114800"/>
              <a:gd name="connsiteY5" fmla="*/ 0 h 18288"/>
              <a:gd name="connsiteX6" fmla="*/ 4114800 w 4114800"/>
              <a:gd name="connsiteY6" fmla="*/ 0 h 18288"/>
              <a:gd name="connsiteX7" fmla="*/ 4114800 w 4114800"/>
              <a:gd name="connsiteY7" fmla="*/ 18288 h 18288"/>
              <a:gd name="connsiteX8" fmla="*/ 3429000 w 4114800"/>
              <a:gd name="connsiteY8" fmla="*/ 18288 h 18288"/>
              <a:gd name="connsiteX9" fmla="*/ 2866644 w 4114800"/>
              <a:gd name="connsiteY9" fmla="*/ 18288 h 18288"/>
              <a:gd name="connsiteX10" fmla="*/ 2304288 w 4114800"/>
              <a:gd name="connsiteY10" fmla="*/ 18288 h 18288"/>
              <a:gd name="connsiteX11" fmla="*/ 1577340 w 4114800"/>
              <a:gd name="connsiteY11" fmla="*/ 18288 h 18288"/>
              <a:gd name="connsiteX12" fmla="*/ 973836 w 4114800"/>
              <a:gd name="connsiteY12" fmla="*/ 18288 h 18288"/>
              <a:gd name="connsiteX13" fmla="*/ 0 w 4114800"/>
              <a:gd name="connsiteY13" fmla="*/ 18288 h 18288"/>
              <a:gd name="connsiteX14" fmla="*/ 0 w 411480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14800" h="18288" fill="none" extrusionOk="0">
                <a:moveTo>
                  <a:pt x="0" y="0"/>
                </a:moveTo>
                <a:cubicBezTo>
                  <a:pt x="338280" y="-26110"/>
                  <a:pt x="483942" y="6555"/>
                  <a:pt x="768096" y="0"/>
                </a:cubicBezTo>
                <a:cubicBezTo>
                  <a:pt x="1052250" y="-6555"/>
                  <a:pt x="1331484" y="24616"/>
                  <a:pt x="1495044" y="0"/>
                </a:cubicBezTo>
                <a:cubicBezTo>
                  <a:pt x="1658604" y="-24616"/>
                  <a:pt x="2056661" y="-33562"/>
                  <a:pt x="2221992" y="0"/>
                </a:cubicBezTo>
                <a:cubicBezTo>
                  <a:pt x="2387323" y="33562"/>
                  <a:pt x="2629463" y="-20094"/>
                  <a:pt x="2784348" y="0"/>
                </a:cubicBezTo>
                <a:cubicBezTo>
                  <a:pt x="2939233" y="20094"/>
                  <a:pt x="3151981" y="1524"/>
                  <a:pt x="3387852" y="0"/>
                </a:cubicBezTo>
                <a:cubicBezTo>
                  <a:pt x="3623723" y="-1524"/>
                  <a:pt x="3882724" y="26165"/>
                  <a:pt x="4114800" y="0"/>
                </a:cubicBezTo>
                <a:cubicBezTo>
                  <a:pt x="4114300" y="8855"/>
                  <a:pt x="4114909" y="14521"/>
                  <a:pt x="4114800" y="18288"/>
                </a:cubicBezTo>
                <a:cubicBezTo>
                  <a:pt x="3910038" y="37744"/>
                  <a:pt x="3683432" y="-3969"/>
                  <a:pt x="3429000" y="18288"/>
                </a:cubicBezTo>
                <a:cubicBezTo>
                  <a:pt x="3174568" y="40545"/>
                  <a:pt x="3085815" y="44166"/>
                  <a:pt x="2866644" y="18288"/>
                </a:cubicBezTo>
                <a:cubicBezTo>
                  <a:pt x="2647473" y="-7590"/>
                  <a:pt x="2580474" y="31338"/>
                  <a:pt x="2304288" y="18288"/>
                </a:cubicBezTo>
                <a:cubicBezTo>
                  <a:pt x="2028102" y="5238"/>
                  <a:pt x="1863008" y="-2001"/>
                  <a:pt x="1577340" y="18288"/>
                </a:cubicBezTo>
                <a:cubicBezTo>
                  <a:pt x="1291672" y="38577"/>
                  <a:pt x="1243931" y="9893"/>
                  <a:pt x="973836" y="18288"/>
                </a:cubicBezTo>
                <a:cubicBezTo>
                  <a:pt x="703741" y="26683"/>
                  <a:pt x="317656" y="-5910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4114800" h="18288" stroke="0" extrusionOk="0">
                <a:moveTo>
                  <a:pt x="0" y="0"/>
                </a:moveTo>
                <a:cubicBezTo>
                  <a:pt x="276109" y="5266"/>
                  <a:pt x="325589" y="-19584"/>
                  <a:pt x="644652" y="0"/>
                </a:cubicBezTo>
                <a:cubicBezTo>
                  <a:pt x="963715" y="19584"/>
                  <a:pt x="1064991" y="6066"/>
                  <a:pt x="1207008" y="0"/>
                </a:cubicBezTo>
                <a:cubicBezTo>
                  <a:pt x="1349025" y="-6066"/>
                  <a:pt x="1791724" y="14506"/>
                  <a:pt x="1975104" y="0"/>
                </a:cubicBezTo>
                <a:cubicBezTo>
                  <a:pt x="2158484" y="-14506"/>
                  <a:pt x="2397469" y="20822"/>
                  <a:pt x="2619756" y="0"/>
                </a:cubicBezTo>
                <a:cubicBezTo>
                  <a:pt x="2842043" y="-20822"/>
                  <a:pt x="2992157" y="20388"/>
                  <a:pt x="3264408" y="0"/>
                </a:cubicBezTo>
                <a:cubicBezTo>
                  <a:pt x="3536659" y="-20388"/>
                  <a:pt x="3855620" y="38211"/>
                  <a:pt x="4114800" y="0"/>
                </a:cubicBezTo>
                <a:cubicBezTo>
                  <a:pt x="4113902" y="7180"/>
                  <a:pt x="4114969" y="13790"/>
                  <a:pt x="4114800" y="18288"/>
                </a:cubicBezTo>
                <a:cubicBezTo>
                  <a:pt x="3968901" y="8593"/>
                  <a:pt x="3623428" y="17559"/>
                  <a:pt x="3429000" y="18288"/>
                </a:cubicBezTo>
                <a:cubicBezTo>
                  <a:pt x="3234572" y="19017"/>
                  <a:pt x="3085079" y="41804"/>
                  <a:pt x="2866644" y="18288"/>
                </a:cubicBezTo>
                <a:cubicBezTo>
                  <a:pt x="2648209" y="-5228"/>
                  <a:pt x="2451737" y="24580"/>
                  <a:pt x="2180844" y="18288"/>
                </a:cubicBezTo>
                <a:cubicBezTo>
                  <a:pt x="1909951" y="11996"/>
                  <a:pt x="1681589" y="12244"/>
                  <a:pt x="1495044" y="18288"/>
                </a:cubicBezTo>
                <a:cubicBezTo>
                  <a:pt x="1308499" y="24332"/>
                  <a:pt x="1136614" y="21789"/>
                  <a:pt x="850392" y="18288"/>
                </a:cubicBezTo>
                <a:cubicBezTo>
                  <a:pt x="564170" y="14787"/>
                  <a:pt x="210636" y="54701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rgbClr val="FF6C4E"/>
          </a:solidFill>
          <a:ln w="38100" cap="rnd">
            <a:solidFill>
              <a:srgbClr val="FF6C4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B1A67-CBBA-41B6-90AA-7EDCBA654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2664886"/>
            <a:ext cx="4818888" cy="3550789"/>
          </a:xfrm>
        </p:spPr>
        <p:txBody>
          <a:bodyPr anchor="t">
            <a:normAutofit/>
          </a:bodyPr>
          <a:lstStyle/>
          <a:p>
            <a:r>
              <a:rPr lang="en-US"/>
              <a:t>Acknowledge and encourage patients to discuss their feelings and infertility </a:t>
            </a:r>
          </a:p>
          <a:p>
            <a:r>
              <a:rPr lang="en-US"/>
              <a:t>Support groups</a:t>
            </a:r>
          </a:p>
          <a:p>
            <a:r>
              <a:rPr lang="en-US"/>
              <a:t>Counseling or therapy </a:t>
            </a:r>
          </a:p>
          <a:p>
            <a:r>
              <a:rPr lang="en-US"/>
              <a:t>Find healthy outlets – journaling, exercise, enjoyable hobbies, etc.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" name="Ink 18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6436237" y="1971579"/>
              <a:ext cx="360" cy="2160"/>
            </p14:xfrm>
          </p:contentPart>
        </mc:Choice>
        <mc:Fallback xmlns="">
          <p:pic>
            <p:nvPicPr>
              <p:cNvPr id="23" name="Ink 18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18237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D7C31EC8-9761-4200-9B97-5885B95C3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" y="1733847"/>
            <a:ext cx="5458968" cy="339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56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8908DB7-C3A6-4FCB-9820-CEE02B398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F50A18-7425-4BC3-867B-CF914579D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823"/>
            <a:ext cx="3419856" cy="5583148"/>
          </a:xfrm>
        </p:spPr>
        <p:txBody>
          <a:bodyPr anchor="ctr">
            <a:normAutofit/>
          </a:bodyPr>
          <a:lstStyle/>
          <a:p>
            <a:r>
              <a:rPr lang="en-US" sz="6000"/>
              <a:t>Nurse’s Role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4884261"/>
              <a:ext cx="360" cy="21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4868832"/>
                <a:ext cx="36000" cy="32709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Rectangle 22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1092" y="1557877"/>
            <a:ext cx="18288" cy="3749040"/>
          </a:xfrm>
          <a:custGeom>
            <a:avLst/>
            <a:gdLst>
              <a:gd name="connsiteX0" fmla="*/ 0 w 18288"/>
              <a:gd name="connsiteY0" fmla="*/ 0 h 3749040"/>
              <a:gd name="connsiteX1" fmla="*/ 18288 w 18288"/>
              <a:gd name="connsiteY1" fmla="*/ 0 h 3749040"/>
              <a:gd name="connsiteX2" fmla="*/ 18288 w 18288"/>
              <a:gd name="connsiteY2" fmla="*/ 662330 h 3749040"/>
              <a:gd name="connsiteX3" fmla="*/ 18288 w 18288"/>
              <a:gd name="connsiteY3" fmla="*/ 1174699 h 3749040"/>
              <a:gd name="connsiteX4" fmla="*/ 18288 w 18288"/>
              <a:gd name="connsiteY4" fmla="*/ 1724558 h 3749040"/>
              <a:gd name="connsiteX5" fmla="*/ 18288 w 18288"/>
              <a:gd name="connsiteY5" fmla="*/ 2424379 h 3749040"/>
              <a:gd name="connsiteX6" fmla="*/ 18288 w 18288"/>
              <a:gd name="connsiteY6" fmla="*/ 3049219 h 3749040"/>
              <a:gd name="connsiteX7" fmla="*/ 18288 w 18288"/>
              <a:gd name="connsiteY7" fmla="*/ 3749040 h 3749040"/>
              <a:gd name="connsiteX8" fmla="*/ 0 w 18288"/>
              <a:gd name="connsiteY8" fmla="*/ 3749040 h 3749040"/>
              <a:gd name="connsiteX9" fmla="*/ 0 w 18288"/>
              <a:gd name="connsiteY9" fmla="*/ 3236671 h 3749040"/>
              <a:gd name="connsiteX10" fmla="*/ 0 w 18288"/>
              <a:gd name="connsiteY10" fmla="*/ 2536850 h 3749040"/>
              <a:gd name="connsiteX11" fmla="*/ 0 w 18288"/>
              <a:gd name="connsiteY11" fmla="*/ 1874520 h 3749040"/>
              <a:gd name="connsiteX12" fmla="*/ 0 w 18288"/>
              <a:gd name="connsiteY12" fmla="*/ 1362151 h 3749040"/>
              <a:gd name="connsiteX13" fmla="*/ 0 w 18288"/>
              <a:gd name="connsiteY13" fmla="*/ 774802 h 3749040"/>
              <a:gd name="connsiteX14" fmla="*/ 0 w 18288"/>
              <a:gd name="connsiteY14" fmla="*/ 0 h 374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8" h="3749040" fill="none" extrusionOk="0">
                <a:moveTo>
                  <a:pt x="0" y="0"/>
                </a:moveTo>
                <a:cubicBezTo>
                  <a:pt x="8690" y="407"/>
                  <a:pt x="14141" y="154"/>
                  <a:pt x="18288" y="0"/>
                </a:cubicBezTo>
                <a:cubicBezTo>
                  <a:pt x="34838" y="143586"/>
                  <a:pt x="-11860" y="333097"/>
                  <a:pt x="18288" y="662330"/>
                </a:cubicBezTo>
                <a:cubicBezTo>
                  <a:pt x="48436" y="991563"/>
                  <a:pt x="32813" y="1046681"/>
                  <a:pt x="18288" y="1174699"/>
                </a:cubicBezTo>
                <a:cubicBezTo>
                  <a:pt x="3763" y="1302717"/>
                  <a:pt x="40974" y="1467838"/>
                  <a:pt x="18288" y="1724558"/>
                </a:cubicBezTo>
                <a:cubicBezTo>
                  <a:pt x="-4398" y="1981278"/>
                  <a:pt x="36650" y="2215729"/>
                  <a:pt x="18288" y="2424379"/>
                </a:cubicBezTo>
                <a:cubicBezTo>
                  <a:pt x="-74" y="2633029"/>
                  <a:pt x="-9881" y="2874703"/>
                  <a:pt x="18288" y="3049219"/>
                </a:cubicBezTo>
                <a:cubicBezTo>
                  <a:pt x="46457" y="3223735"/>
                  <a:pt x="4078" y="3453850"/>
                  <a:pt x="18288" y="3749040"/>
                </a:cubicBezTo>
                <a:cubicBezTo>
                  <a:pt x="14465" y="3749751"/>
                  <a:pt x="7675" y="3748271"/>
                  <a:pt x="0" y="3749040"/>
                </a:cubicBezTo>
                <a:cubicBezTo>
                  <a:pt x="19669" y="3507959"/>
                  <a:pt x="-9883" y="3339386"/>
                  <a:pt x="0" y="3236671"/>
                </a:cubicBezTo>
                <a:cubicBezTo>
                  <a:pt x="9883" y="3133956"/>
                  <a:pt x="26871" y="2857214"/>
                  <a:pt x="0" y="2536850"/>
                </a:cubicBezTo>
                <a:cubicBezTo>
                  <a:pt x="-26871" y="2216486"/>
                  <a:pt x="4790" y="2156616"/>
                  <a:pt x="0" y="1874520"/>
                </a:cubicBezTo>
                <a:cubicBezTo>
                  <a:pt x="-4790" y="1592424"/>
                  <a:pt x="-3117" y="1558688"/>
                  <a:pt x="0" y="1362151"/>
                </a:cubicBezTo>
                <a:cubicBezTo>
                  <a:pt x="3117" y="1165614"/>
                  <a:pt x="16802" y="1045125"/>
                  <a:pt x="0" y="774802"/>
                </a:cubicBezTo>
                <a:cubicBezTo>
                  <a:pt x="-16802" y="504479"/>
                  <a:pt x="-29640" y="377701"/>
                  <a:pt x="0" y="0"/>
                </a:cubicBezTo>
                <a:close/>
              </a:path>
              <a:path w="18288" h="3749040" stroke="0" extrusionOk="0">
                <a:moveTo>
                  <a:pt x="0" y="0"/>
                </a:moveTo>
                <a:cubicBezTo>
                  <a:pt x="5341" y="9"/>
                  <a:pt x="11148" y="-611"/>
                  <a:pt x="18288" y="0"/>
                </a:cubicBezTo>
                <a:cubicBezTo>
                  <a:pt x="33352" y="227288"/>
                  <a:pt x="30894" y="278824"/>
                  <a:pt x="18288" y="512369"/>
                </a:cubicBezTo>
                <a:cubicBezTo>
                  <a:pt x="5682" y="745914"/>
                  <a:pt x="53060" y="998220"/>
                  <a:pt x="18288" y="1212190"/>
                </a:cubicBezTo>
                <a:cubicBezTo>
                  <a:pt x="-16484" y="1426160"/>
                  <a:pt x="35474" y="1585099"/>
                  <a:pt x="18288" y="1837030"/>
                </a:cubicBezTo>
                <a:cubicBezTo>
                  <a:pt x="1102" y="2088961"/>
                  <a:pt x="16704" y="2251948"/>
                  <a:pt x="18288" y="2386889"/>
                </a:cubicBezTo>
                <a:cubicBezTo>
                  <a:pt x="19872" y="2521830"/>
                  <a:pt x="5902" y="2679005"/>
                  <a:pt x="18288" y="2936748"/>
                </a:cubicBezTo>
                <a:cubicBezTo>
                  <a:pt x="30674" y="3194491"/>
                  <a:pt x="13809" y="3416052"/>
                  <a:pt x="18288" y="3749040"/>
                </a:cubicBezTo>
                <a:cubicBezTo>
                  <a:pt x="9729" y="3749861"/>
                  <a:pt x="3965" y="3749683"/>
                  <a:pt x="0" y="3749040"/>
                </a:cubicBezTo>
                <a:cubicBezTo>
                  <a:pt x="-10152" y="3632102"/>
                  <a:pt x="-5013" y="3340136"/>
                  <a:pt x="0" y="3236671"/>
                </a:cubicBezTo>
                <a:cubicBezTo>
                  <a:pt x="5013" y="3133206"/>
                  <a:pt x="-27249" y="2814766"/>
                  <a:pt x="0" y="2649322"/>
                </a:cubicBezTo>
                <a:cubicBezTo>
                  <a:pt x="27249" y="2483878"/>
                  <a:pt x="8506" y="2308131"/>
                  <a:pt x="0" y="2061972"/>
                </a:cubicBezTo>
                <a:cubicBezTo>
                  <a:pt x="-8506" y="1815813"/>
                  <a:pt x="-14267" y="1574470"/>
                  <a:pt x="0" y="1399642"/>
                </a:cubicBezTo>
                <a:cubicBezTo>
                  <a:pt x="14267" y="1224814"/>
                  <a:pt x="-24839" y="1011862"/>
                  <a:pt x="0" y="812292"/>
                </a:cubicBezTo>
                <a:cubicBezTo>
                  <a:pt x="24839" y="612722"/>
                  <a:pt x="20220" y="372179"/>
                  <a:pt x="0" y="0"/>
                </a:cubicBezTo>
                <a:close/>
              </a:path>
            </a:pathLst>
          </a:custGeom>
          <a:solidFill>
            <a:srgbClr val="E20D04"/>
          </a:solidFill>
          <a:ln w="34925">
            <a:solidFill>
              <a:srgbClr val="E20D04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B9966-A3E3-474D-A473-6863EA13D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939" y="2771602"/>
            <a:ext cx="7461502" cy="322195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As a nurse we are responsible for being an advocate for our patients and support them medically as well as emotionally. </a:t>
            </a:r>
          </a:p>
          <a:p>
            <a:pPr>
              <a:lnSpc>
                <a:spcPct val="100000"/>
              </a:lnSpc>
            </a:pPr>
            <a:r>
              <a:rPr lang="en-US" dirty="0"/>
              <a:t>Nurses are also responsible for educating our patients about things such as: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Reproductive options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The benefits of therapy and counseling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Pharmacological treatment – the adverse effects and risk factors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1B35DE-A92F-4FAC-A81B-E2BC513B9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210" y="351599"/>
            <a:ext cx="4362824" cy="241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7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5DCFD7-C77A-42F8-A486-7BACA0AC5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Resources 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072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E5B992"/>
          </a:solidFill>
          <a:ln w="38100" cap="rnd">
            <a:solidFill>
              <a:srgbClr val="E5B99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1D3B-F9B2-49A6-9E1D-62C2D89F8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 dirty="0"/>
              <a:t>Baby Quest Foundation - Provides financial assistance for couples who cannot afford the costly treatment expenses</a:t>
            </a:r>
          </a:p>
          <a:p>
            <a:r>
              <a:rPr lang="en-US" dirty="0"/>
              <a:t>The National Fertility Association</a:t>
            </a:r>
          </a:p>
          <a:p>
            <a:r>
              <a:rPr lang="en-US" dirty="0"/>
              <a:t>American Society for Reproductive Medicine</a:t>
            </a:r>
          </a:p>
          <a:p>
            <a:r>
              <a:rPr lang="en-US" dirty="0"/>
              <a:t>Fertility Neighborhood</a:t>
            </a:r>
          </a:p>
          <a:p>
            <a:r>
              <a:rPr lang="en-US" dirty="0"/>
              <a:t>Path2Parenthood 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07F353-DA35-484B-A530-58A694139F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91" r="20029" b="-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0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0F536-2A06-4959-B12A-497520B5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D64F3C-DDEF-4338-B714-1AF8BAA19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B80BE28-99DA-484D-AD7B-FB61C4722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78670"/>
            <a:ext cx="8513951" cy="395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14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01E41A-C9C7-450E-8C9D-E9B1ADD75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What is infertility?</a:t>
            </a:r>
          </a:p>
        </p:txBody>
      </p:sp>
      <p:sp>
        <p:nvSpPr>
          <p:cNvPr id="52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072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FF256F"/>
          </a:solidFill>
          <a:ln w="38100" cap="rnd">
            <a:solidFill>
              <a:srgbClr val="FF256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D8173567-3768-4379-B67F-D5E3604E0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 sz="3200" b="1" dirty="0"/>
              <a:t>Infertility is the inability to conceive or maintain a pregnancy after a year of trying to become pregnant.  </a:t>
            </a:r>
          </a:p>
          <a:p>
            <a:pPr lvl="1"/>
            <a:r>
              <a:rPr lang="en-US" sz="3200" dirty="0"/>
              <a:t>Primary infertility: A couple has tried to become pregnant for at least a year, but has never been successful</a:t>
            </a:r>
          </a:p>
          <a:p>
            <a:pPr lvl="1"/>
            <a:r>
              <a:rPr lang="en-US" sz="3200" dirty="0"/>
              <a:t>Secondary infertility: A couple has had at least one successful pregnancy but is now unable to conceive.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8C1F15-804E-4704-9DB4-539A6C4037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819" r="18805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9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4">
            <a:extLst>
              <a:ext uri="{FF2B5EF4-FFF2-40B4-BE49-F238E27FC236}">
                <a16:creationId xmlns:a16="http://schemas.microsoft.com/office/drawing/2014/main" id="{A6D37EE4-EA1B-46EE-A54B-5233C63C9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85CD77-718A-4930-BC4B-7A78EFCDA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Causes of infertility in women</a:t>
            </a: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4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FFA0E7"/>
          </a:solidFill>
          <a:ln w="38100" cap="rnd">
            <a:solidFill>
              <a:srgbClr val="FFA0E7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12BF8-CEFB-4AB0-A374-BC865BF8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3" r="13383" b="2"/>
          <a:stretch/>
        </p:blipFill>
        <p:spPr>
          <a:xfrm>
            <a:off x="572492" y="2002056"/>
            <a:ext cx="3943849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ED5052-AF74-42FF-B152-9EEDA335C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6341" y="1082713"/>
            <a:ext cx="7370859" cy="5913087"/>
          </a:xfrm>
        </p:spPr>
        <p:txBody>
          <a:bodyPr anchor="t"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endParaRPr lang="en-US" sz="2300" dirty="0"/>
          </a:p>
          <a:p>
            <a:pPr>
              <a:lnSpc>
                <a:spcPct val="100000"/>
              </a:lnSpc>
            </a:pPr>
            <a:endParaRPr lang="en-US" sz="3500" dirty="0"/>
          </a:p>
          <a:p>
            <a:pPr>
              <a:lnSpc>
                <a:spcPct val="100000"/>
              </a:lnSpc>
            </a:pPr>
            <a:r>
              <a:rPr lang="en-US" sz="3500" dirty="0"/>
              <a:t>Ovulation disorders caused by:</a:t>
            </a:r>
          </a:p>
          <a:p>
            <a:pPr lvl="1">
              <a:lnSpc>
                <a:spcPct val="100000"/>
              </a:lnSpc>
            </a:pPr>
            <a:r>
              <a:rPr lang="en-US" sz="3500" dirty="0"/>
              <a:t>Alterations in hormones</a:t>
            </a:r>
          </a:p>
          <a:p>
            <a:pPr lvl="1">
              <a:lnSpc>
                <a:spcPct val="100000"/>
              </a:lnSpc>
            </a:pPr>
            <a:r>
              <a:rPr lang="en-US" sz="3500" dirty="0"/>
              <a:t>Ovaries do not respond to FSH or LH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Eating disorders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Drug or alcohol abuse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Chemotherapy 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Endometriosis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Anatomical abnormalities (of the ovaries, fallopian tubes, uterus, or cervix)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Endocrine abnormalities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Congenital anomalies </a:t>
            </a:r>
          </a:p>
          <a:p>
            <a:pPr>
              <a:lnSpc>
                <a:spcPct val="100000"/>
              </a:lnSpc>
            </a:pPr>
            <a:r>
              <a:rPr lang="en-US" sz="3500" dirty="0"/>
              <a:t>Advanced age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900" dirty="0"/>
          </a:p>
          <a:p>
            <a:pPr lvl="1">
              <a:lnSpc>
                <a:spcPct val="100000"/>
              </a:lnSpc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37257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BCB9E0F-80B4-4BE1-A13D-A796E8186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9FB13F-F8F3-4AC4-8CE8-145982A18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Causes of infertility in men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4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F8007E"/>
          </a:solidFill>
          <a:ln w="38100" cap="rnd">
            <a:solidFill>
              <a:srgbClr val="F8007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A5AEFE-A050-485D-AD20-E8278324AE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4" r="632" b="2"/>
          <a:stretch/>
        </p:blipFill>
        <p:spPr>
          <a:xfrm>
            <a:off x="572492" y="2089604"/>
            <a:ext cx="3941064" cy="409651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38750-1666-40B6-87F5-4862B836E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955" y="2071316"/>
            <a:ext cx="6713552" cy="4096511"/>
          </a:xfrm>
        </p:spPr>
        <p:txBody>
          <a:bodyPr anchor="t">
            <a:normAutofit/>
          </a:bodyPr>
          <a:lstStyle/>
          <a:p>
            <a:r>
              <a:rPr lang="en-US"/>
              <a:t>Sperm abnormalities (absent or decreased sperm in semen)</a:t>
            </a:r>
          </a:p>
          <a:p>
            <a:r>
              <a:rPr lang="en-US"/>
              <a:t>Sexual dysfunction (abnormal erections or ejaculation)</a:t>
            </a:r>
          </a:p>
          <a:p>
            <a:r>
              <a:rPr lang="en-US"/>
              <a:t>Diabetes </a:t>
            </a:r>
          </a:p>
          <a:p>
            <a:r>
              <a:rPr lang="en-US"/>
              <a:t>Direct exposure to toxins</a:t>
            </a:r>
          </a:p>
          <a:p>
            <a:r>
              <a:rPr lang="en-US"/>
              <a:t>Chemotherapy </a:t>
            </a:r>
          </a:p>
          <a:p>
            <a:r>
              <a:rPr lang="en-US"/>
              <a:t>Alcohol or drug abuse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524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D939BD-49C3-4346-99F7-36B24F416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Infertility Tests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072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EF481C"/>
          </a:solidFill>
          <a:ln w="38100" cap="rnd">
            <a:solidFill>
              <a:srgbClr val="EF481C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FA8B4-927D-471D-8C18-997AB944D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/>
              <a:t>Men:</a:t>
            </a:r>
          </a:p>
          <a:p>
            <a:pPr lvl="1"/>
            <a:r>
              <a:rPr lang="en-US"/>
              <a:t>Semen analysis </a:t>
            </a:r>
          </a:p>
          <a:p>
            <a:pPr lvl="1"/>
            <a:r>
              <a:rPr lang="en-US"/>
              <a:t>Hormone testing – evaluate testosterone levels</a:t>
            </a:r>
          </a:p>
          <a:p>
            <a:pPr lvl="1"/>
            <a:r>
              <a:rPr lang="en-US"/>
              <a:t>Testicular biopsy </a:t>
            </a:r>
          </a:p>
          <a:p>
            <a:r>
              <a:rPr lang="en-US"/>
              <a:t>Women: </a:t>
            </a:r>
          </a:p>
          <a:p>
            <a:pPr lvl="1"/>
            <a:r>
              <a:rPr lang="en-US"/>
              <a:t>Ovulation test – determines ovulation</a:t>
            </a:r>
          </a:p>
          <a:p>
            <a:pPr lvl="1"/>
            <a:r>
              <a:rPr lang="en-US"/>
              <a:t>Analyze hormones – progesterone, LH, FSH, estrogen </a:t>
            </a:r>
          </a:p>
          <a:p>
            <a:pPr lvl="1"/>
            <a:r>
              <a:rPr lang="en-US"/>
              <a:t>X-ray to evaluate uterus and fallopian tubes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67990B-A97F-4C88-8674-FC86E4F588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35" r="29751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23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4">
            <a:extLst>
              <a:ext uri="{FF2B5EF4-FFF2-40B4-BE49-F238E27FC236}">
                <a16:creationId xmlns:a16="http://schemas.microsoft.com/office/drawing/2014/main" id="{A6D37EE4-EA1B-46EE-A54B-5233C63C9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3BB3F6-F7D5-423B-9036-DCDD5A5E8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r>
              <a:rPr lang="en-US" sz="7200"/>
              <a:t>Available treatments 	</a:t>
            </a: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4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31D2FF"/>
          </a:solidFill>
          <a:ln w="38100" cap="rnd">
            <a:solidFill>
              <a:srgbClr val="31D2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21BE54-4F1B-4EA3-A64E-96020D2D66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00" r="27076" b="1"/>
          <a:stretch/>
        </p:blipFill>
        <p:spPr>
          <a:xfrm>
            <a:off x="572492" y="2002056"/>
            <a:ext cx="3943849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D20FEC-FAE8-4781-BAC4-BAC4BC72E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955" y="2071316"/>
            <a:ext cx="6713552" cy="4114800"/>
          </a:xfrm>
        </p:spPr>
        <p:txBody>
          <a:bodyPr anchor="t"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 </a:t>
            </a:r>
            <a:r>
              <a:rPr lang="en-US" sz="2400" b="1" u="sng" dirty="0"/>
              <a:t>Treatment options depend on the underlying cause of infertility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Treatments for women:                                                                       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Surgery (tubal occlusion or endometriosis)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Ovulation-induction agents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Pharmacological treatments 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Artificial insemination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In vitro fertilization-embryo transfer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Surrogacy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E67825-97CD-40E5-91ED-67AC74148AFA}"/>
              </a:ext>
            </a:extLst>
          </p:cNvPr>
          <p:cNvSpPr txBox="1"/>
          <p:nvPr/>
        </p:nvSpPr>
        <p:spPr>
          <a:xfrm>
            <a:off x="8225066" y="2505469"/>
            <a:ext cx="43535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Treatments for men: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Pharmacological management for conditions    affecting sperm production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Hormonal treatment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Surgical treatment for varicocele</a:t>
            </a:r>
            <a:r>
              <a:rPr lang="en-US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260695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84969C-1EFE-4307-9030-80D48401E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7200" dirty="0"/>
              <a:t>Adverse effects of treatments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072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AA7469"/>
          </a:solidFill>
          <a:ln w="38100" cap="rnd">
            <a:solidFill>
              <a:srgbClr val="AA7469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60998-31AA-4EF9-8EB7-170847583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2" y="2071316"/>
            <a:ext cx="11190721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3200" dirty="0"/>
              <a:t>VF Adverse Effects:                                                                         Pharmacological Adverse Effects:                 </a:t>
            </a:r>
          </a:p>
          <a:p>
            <a:pPr lvl="1"/>
            <a:r>
              <a:rPr lang="en-US" sz="2800" dirty="0"/>
              <a:t>Nausea                                         </a:t>
            </a:r>
          </a:p>
          <a:p>
            <a:pPr lvl="1"/>
            <a:r>
              <a:rPr lang="en-US" sz="2800" dirty="0"/>
              <a:t>Breast tenderness</a:t>
            </a:r>
          </a:p>
          <a:p>
            <a:pPr lvl="1"/>
            <a:r>
              <a:rPr lang="en-US" sz="2800" dirty="0"/>
              <a:t>Abdominal bloating</a:t>
            </a:r>
          </a:p>
          <a:p>
            <a:pPr lvl="1"/>
            <a:r>
              <a:rPr lang="en-US" sz="2800" dirty="0"/>
              <a:t>Abdominal pain</a:t>
            </a:r>
          </a:p>
          <a:p>
            <a:pPr lvl="1"/>
            <a:r>
              <a:rPr lang="en-US" sz="2800" dirty="0"/>
              <a:t>Mood swings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A78E6B-5FE9-41E5-8040-9FD7CBAA16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90" r="945" b="2"/>
          <a:stretch/>
        </p:blipFill>
        <p:spPr>
          <a:xfrm>
            <a:off x="4254095" y="2594189"/>
            <a:ext cx="3228522" cy="33558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16099E-2825-414F-82AD-484B2A145536}"/>
              </a:ext>
            </a:extLst>
          </p:cNvPr>
          <p:cNvSpPr txBox="1"/>
          <p:nvPr/>
        </p:nvSpPr>
        <p:spPr>
          <a:xfrm>
            <a:off x="8698191" y="2594189"/>
            <a:ext cx="2185261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Hot flashes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Weight gain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Head aches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Mood swings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Dizziness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Vaginal dryness</a:t>
            </a:r>
          </a:p>
        </p:txBody>
      </p:sp>
    </p:spTree>
    <p:extLst>
      <p:ext uri="{BB962C8B-B14F-4D97-AF65-F5344CB8AC3E}">
        <p14:creationId xmlns:p14="http://schemas.microsoft.com/office/powerpoint/2010/main" val="2663153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AC932D-EAFA-4AFC-B26E-83F168BF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/>
              <a:t>Picking the treatment that is right for you</a:t>
            </a:r>
          </a:p>
        </p:txBody>
      </p:sp>
      <p:sp>
        <p:nvSpPr>
          <p:cNvPr id="35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0936" y="2386584"/>
            <a:ext cx="4114800" cy="18288"/>
          </a:xfrm>
          <a:custGeom>
            <a:avLst/>
            <a:gdLst>
              <a:gd name="connsiteX0" fmla="*/ 0 w 4114800"/>
              <a:gd name="connsiteY0" fmla="*/ 0 h 18288"/>
              <a:gd name="connsiteX1" fmla="*/ 768096 w 4114800"/>
              <a:gd name="connsiteY1" fmla="*/ 0 h 18288"/>
              <a:gd name="connsiteX2" fmla="*/ 1495044 w 4114800"/>
              <a:gd name="connsiteY2" fmla="*/ 0 h 18288"/>
              <a:gd name="connsiteX3" fmla="*/ 2221992 w 4114800"/>
              <a:gd name="connsiteY3" fmla="*/ 0 h 18288"/>
              <a:gd name="connsiteX4" fmla="*/ 2784348 w 4114800"/>
              <a:gd name="connsiteY4" fmla="*/ 0 h 18288"/>
              <a:gd name="connsiteX5" fmla="*/ 3387852 w 4114800"/>
              <a:gd name="connsiteY5" fmla="*/ 0 h 18288"/>
              <a:gd name="connsiteX6" fmla="*/ 4114800 w 4114800"/>
              <a:gd name="connsiteY6" fmla="*/ 0 h 18288"/>
              <a:gd name="connsiteX7" fmla="*/ 4114800 w 4114800"/>
              <a:gd name="connsiteY7" fmla="*/ 18288 h 18288"/>
              <a:gd name="connsiteX8" fmla="*/ 3429000 w 4114800"/>
              <a:gd name="connsiteY8" fmla="*/ 18288 h 18288"/>
              <a:gd name="connsiteX9" fmla="*/ 2866644 w 4114800"/>
              <a:gd name="connsiteY9" fmla="*/ 18288 h 18288"/>
              <a:gd name="connsiteX10" fmla="*/ 2304288 w 4114800"/>
              <a:gd name="connsiteY10" fmla="*/ 18288 h 18288"/>
              <a:gd name="connsiteX11" fmla="*/ 1577340 w 4114800"/>
              <a:gd name="connsiteY11" fmla="*/ 18288 h 18288"/>
              <a:gd name="connsiteX12" fmla="*/ 973836 w 4114800"/>
              <a:gd name="connsiteY12" fmla="*/ 18288 h 18288"/>
              <a:gd name="connsiteX13" fmla="*/ 0 w 4114800"/>
              <a:gd name="connsiteY13" fmla="*/ 18288 h 18288"/>
              <a:gd name="connsiteX14" fmla="*/ 0 w 411480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14800" h="18288" fill="none" extrusionOk="0">
                <a:moveTo>
                  <a:pt x="0" y="0"/>
                </a:moveTo>
                <a:cubicBezTo>
                  <a:pt x="338280" y="-26110"/>
                  <a:pt x="483942" y="6555"/>
                  <a:pt x="768096" y="0"/>
                </a:cubicBezTo>
                <a:cubicBezTo>
                  <a:pt x="1052250" y="-6555"/>
                  <a:pt x="1331484" y="24616"/>
                  <a:pt x="1495044" y="0"/>
                </a:cubicBezTo>
                <a:cubicBezTo>
                  <a:pt x="1658604" y="-24616"/>
                  <a:pt x="2056661" y="-33562"/>
                  <a:pt x="2221992" y="0"/>
                </a:cubicBezTo>
                <a:cubicBezTo>
                  <a:pt x="2387323" y="33562"/>
                  <a:pt x="2629463" y="-20094"/>
                  <a:pt x="2784348" y="0"/>
                </a:cubicBezTo>
                <a:cubicBezTo>
                  <a:pt x="2939233" y="20094"/>
                  <a:pt x="3151981" y="1524"/>
                  <a:pt x="3387852" y="0"/>
                </a:cubicBezTo>
                <a:cubicBezTo>
                  <a:pt x="3623723" y="-1524"/>
                  <a:pt x="3882724" y="26165"/>
                  <a:pt x="4114800" y="0"/>
                </a:cubicBezTo>
                <a:cubicBezTo>
                  <a:pt x="4114300" y="8855"/>
                  <a:pt x="4114909" y="14521"/>
                  <a:pt x="4114800" y="18288"/>
                </a:cubicBezTo>
                <a:cubicBezTo>
                  <a:pt x="3910038" y="37744"/>
                  <a:pt x="3683432" y="-3969"/>
                  <a:pt x="3429000" y="18288"/>
                </a:cubicBezTo>
                <a:cubicBezTo>
                  <a:pt x="3174568" y="40545"/>
                  <a:pt x="3085815" y="44166"/>
                  <a:pt x="2866644" y="18288"/>
                </a:cubicBezTo>
                <a:cubicBezTo>
                  <a:pt x="2647473" y="-7590"/>
                  <a:pt x="2580474" y="31338"/>
                  <a:pt x="2304288" y="18288"/>
                </a:cubicBezTo>
                <a:cubicBezTo>
                  <a:pt x="2028102" y="5238"/>
                  <a:pt x="1863008" y="-2001"/>
                  <a:pt x="1577340" y="18288"/>
                </a:cubicBezTo>
                <a:cubicBezTo>
                  <a:pt x="1291672" y="38577"/>
                  <a:pt x="1243931" y="9893"/>
                  <a:pt x="973836" y="18288"/>
                </a:cubicBezTo>
                <a:cubicBezTo>
                  <a:pt x="703741" y="26683"/>
                  <a:pt x="317656" y="-5910"/>
                  <a:pt x="0" y="18288"/>
                </a:cubicBezTo>
                <a:cubicBezTo>
                  <a:pt x="683" y="12014"/>
                  <a:pt x="724" y="5908"/>
                  <a:pt x="0" y="0"/>
                </a:cubicBezTo>
                <a:close/>
              </a:path>
              <a:path w="4114800" h="18288" stroke="0" extrusionOk="0">
                <a:moveTo>
                  <a:pt x="0" y="0"/>
                </a:moveTo>
                <a:cubicBezTo>
                  <a:pt x="276109" y="5266"/>
                  <a:pt x="325589" y="-19584"/>
                  <a:pt x="644652" y="0"/>
                </a:cubicBezTo>
                <a:cubicBezTo>
                  <a:pt x="963715" y="19584"/>
                  <a:pt x="1064991" y="6066"/>
                  <a:pt x="1207008" y="0"/>
                </a:cubicBezTo>
                <a:cubicBezTo>
                  <a:pt x="1349025" y="-6066"/>
                  <a:pt x="1791724" y="14506"/>
                  <a:pt x="1975104" y="0"/>
                </a:cubicBezTo>
                <a:cubicBezTo>
                  <a:pt x="2158484" y="-14506"/>
                  <a:pt x="2397469" y="20822"/>
                  <a:pt x="2619756" y="0"/>
                </a:cubicBezTo>
                <a:cubicBezTo>
                  <a:pt x="2842043" y="-20822"/>
                  <a:pt x="2992157" y="20388"/>
                  <a:pt x="3264408" y="0"/>
                </a:cubicBezTo>
                <a:cubicBezTo>
                  <a:pt x="3536659" y="-20388"/>
                  <a:pt x="3855620" y="38211"/>
                  <a:pt x="4114800" y="0"/>
                </a:cubicBezTo>
                <a:cubicBezTo>
                  <a:pt x="4113902" y="7180"/>
                  <a:pt x="4114969" y="13790"/>
                  <a:pt x="4114800" y="18288"/>
                </a:cubicBezTo>
                <a:cubicBezTo>
                  <a:pt x="3968901" y="8593"/>
                  <a:pt x="3623428" y="17559"/>
                  <a:pt x="3429000" y="18288"/>
                </a:cubicBezTo>
                <a:cubicBezTo>
                  <a:pt x="3234572" y="19017"/>
                  <a:pt x="3085079" y="41804"/>
                  <a:pt x="2866644" y="18288"/>
                </a:cubicBezTo>
                <a:cubicBezTo>
                  <a:pt x="2648209" y="-5228"/>
                  <a:pt x="2451737" y="24580"/>
                  <a:pt x="2180844" y="18288"/>
                </a:cubicBezTo>
                <a:cubicBezTo>
                  <a:pt x="1909951" y="11996"/>
                  <a:pt x="1681589" y="12244"/>
                  <a:pt x="1495044" y="18288"/>
                </a:cubicBezTo>
                <a:cubicBezTo>
                  <a:pt x="1308499" y="24332"/>
                  <a:pt x="1136614" y="21789"/>
                  <a:pt x="850392" y="18288"/>
                </a:cubicBezTo>
                <a:cubicBezTo>
                  <a:pt x="564170" y="14787"/>
                  <a:pt x="210636" y="54701"/>
                  <a:pt x="0" y="18288"/>
                </a:cubicBezTo>
                <a:cubicBezTo>
                  <a:pt x="571" y="10093"/>
                  <a:pt x="-125" y="840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33C0B93B-5E4B-42A5-9A85-1EC8DFA72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58" y="2464990"/>
            <a:ext cx="6895305" cy="4197096"/>
          </a:xfrm>
        </p:spPr>
        <p:txBody>
          <a:bodyPr anchor="t"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There are pros and cons that come with every treatment options. When choosing treatments it is important to think about: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The success rate for the [articular treatment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The cost of the treatment- some insurances do not cover treatment costs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The time of the treatment – some treatments need take longer than others because they might need to be done more than once. </a:t>
            </a:r>
          </a:p>
          <a:p>
            <a:pPr lvl="1">
              <a:lnSpc>
                <a:spcPct val="100000"/>
              </a:lnSpc>
            </a:pPr>
            <a:r>
              <a:rPr lang="en-US" sz="2800" dirty="0"/>
              <a:t>Side effects of the treatment </a:t>
            </a:r>
          </a:p>
          <a:p>
            <a:pPr lvl="1">
              <a:lnSpc>
                <a:spcPct val="100000"/>
              </a:lnSpc>
            </a:pPr>
            <a:endParaRPr lang="en-US" sz="2800" dirty="0"/>
          </a:p>
          <a:p>
            <a:pPr lvl="1">
              <a:lnSpc>
                <a:spcPct val="100000"/>
              </a:lnSpc>
            </a:pPr>
            <a:r>
              <a:rPr lang="en-US" sz="2800" dirty="0"/>
              <a:t>It is also important to explore other options such as adoption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Graphic 29" descr="Doctor">
            <a:extLst>
              <a:ext uri="{FF2B5EF4-FFF2-40B4-BE49-F238E27FC236}">
                <a16:creationId xmlns:a16="http://schemas.microsoft.com/office/drawing/2014/main" id="{B6EC6D75-122E-4C9D-A36F-68DCA8473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9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BCB9E0F-80B4-4BE1-A13D-A796E8186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1C4BEA-E3C8-4D51-8BC5-F7671855A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600"/>
              <a:t>How does infertility affect a person emotionally?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4" y="1817073"/>
            <a:ext cx="11018520" cy="18288"/>
          </a:xfrm>
          <a:custGeom>
            <a:avLst/>
            <a:gdLst>
              <a:gd name="connsiteX0" fmla="*/ 0 w 11018520"/>
              <a:gd name="connsiteY0" fmla="*/ 0 h 18288"/>
              <a:gd name="connsiteX1" fmla="*/ 468287 w 11018520"/>
              <a:gd name="connsiteY1" fmla="*/ 0 h 18288"/>
              <a:gd name="connsiteX2" fmla="*/ 1156945 w 11018520"/>
              <a:gd name="connsiteY2" fmla="*/ 0 h 18288"/>
              <a:gd name="connsiteX3" fmla="*/ 1955787 w 11018520"/>
              <a:gd name="connsiteY3" fmla="*/ 0 h 18288"/>
              <a:gd name="connsiteX4" fmla="*/ 2313889 w 11018520"/>
              <a:gd name="connsiteY4" fmla="*/ 0 h 18288"/>
              <a:gd name="connsiteX5" fmla="*/ 2671991 w 11018520"/>
              <a:gd name="connsiteY5" fmla="*/ 0 h 18288"/>
              <a:gd name="connsiteX6" fmla="*/ 3581019 w 11018520"/>
              <a:gd name="connsiteY6" fmla="*/ 0 h 18288"/>
              <a:gd name="connsiteX7" fmla="*/ 4269677 w 11018520"/>
              <a:gd name="connsiteY7" fmla="*/ 0 h 18288"/>
              <a:gd name="connsiteX8" fmla="*/ 4627778 w 11018520"/>
              <a:gd name="connsiteY8" fmla="*/ 0 h 18288"/>
              <a:gd name="connsiteX9" fmla="*/ 5316436 w 11018520"/>
              <a:gd name="connsiteY9" fmla="*/ 0 h 18288"/>
              <a:gd name="connsiteX10" fmla="*/ 6225464 w 11018520"/>
              <a:gd name="connsiteY10" fmla="*/ 0 h 18288"/>
              <a:gd name="connsiteX11" fmla="*/ 6803936 w 11018520"/>
              <a:gd name="connsiteY11" fmla="*/ 0 h 18288"/>
              <a:gd name="connsiteX12" fmla="*/ 7382408 w 11018520"/>
              <a:gd name="connsiteY12" fmla="*/ 0 h 18288"/>
              <a:gd name="connsiteX13" fmla="*/ 8071066 w 11018520"/>
              <a:gd name="connsiteY13" fmla="*/ 0 h 18288"/>
              <a:gd name="connsiteX14" fmla="*/ 8869909 w 11018520"/>
              <a:gd name="connsiteY14" fmla="*/ 0 h 18288"/>
              <a:gd name="connsiteX15" fmla="*/ 9668751 w 11018520"/>
              <a:gd name="connsiteY15" fmla="*/ 0 h 18288"/>
              <a:gd name="connsiteX16" fmla="*/ 11018520 w 11018520"/>
              <a:gd name="connsiteY16" fmla="*/ 0 h 18288"/>
              <a:gd name="connsiteX17" fmla="*/ 11018520 w 11018520"/>
              <a:gd name="connsiteY17" fmla="*/ 18288 h 18288"/>
              <a:gd name="connsiteX18" fmla="*/ 10550233 w 11018520"/>
              <a:gd name="connsiteY18" fmla="*/ 18288 h 18288"/>
              <a:gd name="connsiteX19" fmla="*/ 9641205 w 11018520"/>
              <a:gd name="connsiteY19" fmla="*/ 18288 h 18288"/>
              <a:gd name="connsiteX20" fmla="*/ 8952548 w 11018520"/>
              <a:gd name="connsiteY20" fmla="*/ 18288 h 18288"/>
              <a:gd name="connsiteX21" fmla="*/ 8594446 w 11018520"/>
              <a:gd name="connsiteY21" fmla="*/ 18288 h 18288"/>
              <a:gd name="connsiteX22" fmla="*/ 7905788 w 11018520"/>
              <a:gd name="connsiteY22" fmla="*/ 18288 h 18288"/>
              <a:gd name="connsiteX23" fmla="*/ 7327316 w 11018520"/>
              <a:gd name="connsiteY23" fmla="*/ 18288 h 18288"/>
              <a:gd name="connsiteX24" fmla="*/ 6748844 w 11018520"/>
              <a:gd name="connsiteY24" fmla="*/ 18288 h 18288"/>
              <a:gd name="connsiteX25" fmla="*/ 6170371 w 11018520"/>
              <a:gd name="connsiteY25" fmla="*/ 18288 h 18288"/>
              <a:gd name="connsiteX26" fmla="*/ 5591899 w 11018520"/>
              <a:gd name="connsiteY26" fmla="*/ 18288 h 18288"/>
              <a:gd name="connsiteX27" fmla="*/ 4793056 w 11018520"/>
              <a:gd name="connsiteY27" fmla="*/ 18288 h 18288"/>
              <a:gd name="connsiteX28" fmla="*/ 4104399 w 11018520"/>
              <a:gd name="connsiteY28" fmla="*/ 18288 h 18288"/>
              <a:gd name="connsiteX29" fmla="*/ 3746297 w 11018520"/>
              <a:gd name="connsiteY29" fmla="*/ 18288 h 18288"/>
              <a:gd name="connsiteX30" fmla="*/ 3167825 w 11018520"/>
              <a:gd name="connsiteY30" fmla="*/ 18288 h 18288"/>
              <a:gd name="connsiteX31" fmla="*/ 2368982 w 11018520"/>
              <a:gd name="connsiteY31" fmla="*/ 18288 h 18288"/>
              <a:gd name="connsiteX32" fmla="*/ 1900695 w 11018520"/>
              <a:gd name="connsiteY32" fmla="*/ 18288 h 18288"/>
              <a:gd name="connsiteX33" fmla="*/ 991667 w 11018520"/>
              <a:gd name="connsiteY33" fmla="*/ 18288 h 18288"/>
              <a:gd name="connsiteX34" fmla="*/ 0 w 11018520"/>
              <a:gd name="connsiteY34" fmla="*/ 18288 h 18288"/>
              <a:gd name="connsiteX35" fmla="*/ 0 w 11018520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018520" h="18288" fill="none" extrusionOk="0">
                <a:moveTo>
                  <a:pt x="0" y="0"/>
                </a:moveTo>
                <a:cubicBezTo>
                  <a:pt x="176840" y="19448"/>
                  <a:pt x="369510" y="1686"/>
                  <a:pt x="468287" y="0"/>
                </a:cubicBezTo>
                <a:cubicBezTo>
                  <a:pt x="567064" y="-1686"/>
                  <a:pt x="844925" y="28710"/>
                  <a:pt x="1156945" y="0"/>
                </a:cubicBezTo>
                <a:cubicBezTo>
                  <a:pt x="1468965" y="-28710"/>
                  <a:pt x="1755775" y="35306"/>
                  <a:pt x="1955787" y="0"/>
                </a:cubicBezTo>
                <a:cubicBezTo>
                  <a:pt x="2155799" y="-35306"/>
                  <a:pt x="2224532" y="-16632"/>
                  <a:pt x="2313889" y="0"/>
                </a:cubicBezTo>
                <a:cubicBezTo>
                  <a:pt x="2403246" y="16632"/>
                  <a:pt x="2494050" y="6083"/>
                  <a:pt x="2671991" y="0"/>
                </a:cubicBezTo>
                <a:cubicBezTo>
                  <a:pt x="2849932" y="-6083"/>
                  <a:pt x="3354152" y="34614"/>
                  <a:pt x="3581019" y="0"/>
                </a:cubicBezTo>
                <a:cubicBezTo>
                  <a:pt x="3807886" y="-34614"/>
                  <a:pt x="4022451" y="14254"/>
                  <a:pt x="4269677" y="0"/>
                </a:cubicBezTo>
                <a:cubicBezTo>
                  <a:pt x="4516903" y="-14254"/>
                  <a:pt x="4514495" y="-13291"/>
                  <a:pt x="4627778" y="0"/>
                </a:cubicBezTo>
                <a:cubicBezTo>
                  <a:pt x="4741061" y="13291"/>
                  <a:pt x="5120758" y="-22660"/>
                  <a:pt x="5316436" y="0"/>
                </a:cubicBezTo>
                <a:cubicBezTo>
                  <a:pt x="5512114" y="22660"/>
                  <a:pt x="5812155" y="-9513"/>
                  <a:pt x="6225464" y="0"/>
                </a:cubicBezTo>
                <a:cubicBezTo>
                  <a:pt x="6638773" y="9513"/>
                  <a:pt x="6545417" y="2479"/>
                  <a:pt x="6803936" y="0"/>
                </a:cubicBezTo>
                <a:cubicBezTo>
                  <a:pt x="7062455" y="-2479"/>
                  <a:pt x="7245098" y="-20209"/>
                  <a:pt x="7382408" y="0"/>
                </a:cubicBezTo>
                <a:cubicBezTo>
                  <a:pt x="7519718" y="20209"/>
                  <a:pt x="7801947" y="19736"/>
                  <a:pt x="8071066" y="0"/>
                </a:cubicBezTo>
                <a:cubicBezTo>
                  <a:pt x="8340185" y="-19736"/>
                  <a:pt x="8495312" y="-6666"/>
                  <a:pt x="8869909" y="0"/>
                </a:cubicBezTo>
                <a:cubicBezTo>
                  <a:pt x="9244506" y="6666"/>
                  <a:pt x="9501461" y="-13745"/>
                  <a:pt x="9668751" y="0"/>
                </a:cubicBezTo>
                <a:cubicBezTo>
                  <a:pt x="9836041" y="13745"/>
                  <a:pt x="10607605" y="14143"/>
                  <a:pt x="11018520" y="0"/>
                </a:cubicBezTo>
                <a:cubicBezTo>
                  <a:pt x="11019166" y="4451"/>
                  <a:pt x="11019010" y="9226"/>
                  <a:pt x="11018520" y="18288"/>
                </a:cubicBezTo>
                <a:cubicBezTo>
                  <a:pt x="10834966" y="15274"/>
                  <a:pt x="10754561" y="35250"/>
                  <a:pt x="10550233" y="18288"/>
                </a:cubicBezTo>
                <a:cubicBezTo>
                  <a:pt x="10345905" y="1326"/>
                  <a:pt x="9906342" y="45884"/>
                  <a:pt x="9641205" y="18288"/>
                </a:cubicBezTo>
                <a:cubicBezTo>
                  <a:pt x="9376068" y="-9308"/>
                  <a:pt x="9177188" y="43988"/>
                  <a:pt x="8952548" y="18288"/>
                </a:cubicBezTo>
                <a:cubicBezTo>
                  <a:pt x="8727908" y="-7412"/>
                  <a:pt x="8707007" y="3271"/>
                  <a:pt x="8594446" y="18288"/>
                </a:cubicBezTo>
                <a:cubicBezTo>
                  <a:pt x="8481885" y="33305"/>
                  <a:pt x="8175004" y="35109"/>
                  <a:pt x="7905788" y="18288"/>
                </a:cubicBezTo>
                <a:cubicBezTo>
                  <a:pt x="7636572" y="1467"/>
                  <a:pt x="7535638" y="7399"/>
                  <a:pt x="7327316" y="18288"/>
                </a:cubicBezTo>
                <a:cubicBezTo>
                  <a:pt x="7118994" y="29177"/>
                  <a:pt x="6978247" y="47205"/>
                  <a:pt x="6748844" y="18288"/>
                </a:cubicBezTo>
                <a:cubicBezTo>
                  <a:pt x="6519441" y="-10629"/>
                  <a:pt x="6459241" y="43308"/>
                  <a:pt x="6170371" y="18288"/>
                </a:cubicBezTo>
                <a:cubicBezTo>
                  <a:pt x="5881501" y="-6732"/>
                  <a:pt x="5736201" y="35971"/>
                  <a:pt x="5591899" y="18288"/>
                </a:cubicBezTo>
                <a:cubicBezTo>
                  <a:pt x="5447597" y="605"/>
                  <a:pt x="4990303" y="20409"/>
                  <a:pt x="4793056" y="18288"/>
                </a:cubicBezTo>
                <a:cubicBezTo>
                  <a:pt x="4595809" y="16167"/>
                  <a:pt x="4271723" y="2909"/>
                  <a:pt x="4104399" y="18288"/>
                </a:cubicBezTo>
                <a:cubicBezTo>
                  <a:pt x="3937075" y="33667"/>
                  <a:pt x="3923235" y="10730"/>
                  <a:pt x="3746297" y="18288"/>
                </a:cubicBezTo>
                <a:cubicBezTo>
                  <a:pt x="3569359" y="25846"/>
                  <a:pt x="3351081" y="24702"/>
                  <a:pt x="3167825" y="18288"/>
                </a:cubicBezTo>
                <a:cubicBezTo>
                  <a:pt x="2984569" y="11874"/>
                  <a:pt x="2708033" y="13293"/>
                  <a:pt x="2368982" y="18288"/>
                </a:cubicBezTo>
                <a:cubicBezTo>
                  <a:pt x="2029931" y="23283"/>
                  <a:pt x="2009060" y="37671"/>
                  <a:pt x="1900695" y="18288"/>
                </a:cubicBezTo>
                <a:cubicBezTo>
                  <a:pt x="1792330" y="-1095"/>
                  <a:pt x="1183178" y="9337"/>
                  <a:pt x="991667" y="18288"/>
                </a:cubicBezTo>
                <a:cubicBezTo>
                  <a:pt x="800156" y="27239"/>
                  <a:pt x="375690" y="34110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1018520" h="18288" stroke="0" extrusionOk="0">
                <a:moveTo>
                  <a:pt x="0" y="0"/>
                </a:moveTo>
                <a:cubicBezTo>
                  <a:pt x="266588" y="-23405"/>
                  <a:pt x="350503" y="-27031"/>
                  <a:pt x="578472" y="0"/>
                </a:cubicBezTo>
                <a:cubicBezTo>
                  <a:pt x="806441" y="27031"/>
                  <a:pt x="803976" y="13604"/>
                  <a:pt x="936574" y="0"/>
                </a:cubicBezTo>
                <a:cubicBezTo>
                  <a:pt x="1069172" y="-13604"/>
                  <a:pt x="1661335" y="-31902"/>
                  <a:pt x="1845602" y="0"/>
                </a:cubicBezTo>
                <a:cubicBezTo>
                  <a:pt x="2029869" y="31902"/>
                  <a:pt x="2273452" y="17005"/>
                  <a:pt x="2424074" y="0"/>
                </a:cubicBezTo>
                <a:cubicBezTo>
                  <a:pt x="2574696" y="-17005"/>
                  <a:pt x="2790864" y="-28133"/>
                  <a:pt x="3002547" y="0"/>
                </a:cubicBezTo>
                <a:cubicBezTo>
                  <a:pt x="3214230" y="28133"/>
                  <a:pt x="3605033" y="-14934"/>
                  <a:pt x="3911575" y="0"/>
                </a:cubicBezTo>
                <a:cubicBezTo>
                  <a:pt x="4218117" y="14934"/>
                  <a:pt x="4198004" y="3604"/>
                  <a:pt x="4379862" y="0"/>
                </a:cubicBezTo>
                <a:cubicBezTo>
                  <a:pt x="4561720" y="-3604"/>
                  <a:pt x="4941151" y="-37368"/>
                  <a:pt x="5288890" y="0"/>
                </a:cubicBezTo>
                <a:cubicBezTo>
                  <a:pt x="5636629" y="37368"/>
                  <a:pt x="6011513" y="-33898"/>
                  <a:pt x="6197918" y="0"/>
                </a:cubicBezTo>
                <a:cubicBezTo>
                  <a:pt x="6384323" y="33898"/>
                  <a:pt x="6555799" y="11241"/>
                  <a:pt x="6886575" y="0"/>
                </a:cubicBezTo>
                <a:cubicBezTo>
                  <a:pt x="7217351" y="-11241"/>
                  <a:pt x="7604472" y="-44614"/>
                  <a:pt x="7795603" y="0"/>
                </a:cubicBezTo>
                <a:cubicBezTo>
                  <a:pt x="7986734" y="44614"/>
                  <a:pt x="8098870" y="-11086"/>
                  <a:pt x="8374075" y="0"/>
                </a:cubicBezTo>
                <a:cubicBezTo>
                  <a:pt x="8649280" y="11086"/>
                  <a:pt x="8701749" y="-25020"/>
                  <a:pt x="8952548" y="0"/>
                </a:cubicBezTo>
                <a:cubicBezTo>
                  <a:pt x="9203347" y="25020"/>
                  <a:pt x="9519297" y="4274"/>
                  <a:pt x="9751390" y="0"/>
                </a:cubicBezTo>
                <a:cubicBezTo>
                  <a:pt x="9983483" y="-4274"/>
                  <a:pt x="10169881" y="16480"/>
                  <a:pt x="10329863" y="0"/>
                </a:cubicBezTo>
                <a:cubicBezTo>
                  <a:pt x="10489845" y="-16480"/>
                  <a:pt x="10750941" y="-9727"/>
                  <a:pt x="11018520" y="0"/>
                </a:cubicBezTo>
                <a:cubicBezTo>
                  <a:pt x="11018113" y="8690"/>
                  <a:pt x="11018366" y="14141"/>
                  <a:pt x="11018520" y="18288"/>
                </a:cubicBezTo>
                <a:cubicBezTo>
                  <a:pt x="10841176" y="-3597"/>
                  <a:pt x="10399304" y="41504"/>
                  <a:pt x="10219677" y="18288"/>
                </a:cubicBezTo>
                <a:cubicBezTo>
                  <a:pt x="10040050" y="-4928"/>
                  <a:pt x="10030762" y="16144"/>
                  <a:pt x="9861575" y="18288"/>
                </a:cubicBezTo>
                <a:cubicBezTo>
                  <a:pt x="9692388" y="20432"/>
                  <a:pt x="9529439" y="40380"/>
                  <a:pt x="9393288" y="18288"/>
                </a:cubicBezTo>
                <a:cubicBezTo>
                  <a:pt x="9257137" y="-3804"/>
                  <a:pt x="8825003" y="25592"/>
                  <a:pt x="8484260" y="18288"/>
                </a:cubicBezTo>
                <a:cubicBezTo>
                  <a:pt x="8143517" y="10984"/>
                  <a:pt x="8082894" y="45968"/>
                  <a:pt x="7795603" y="18288"/>
                </a:cubicBezTo>
                <a:cubicBezTo>
                  <a:pt x="7508312" y="-9392"/>
                  <a:pt x="7466074" y="19486"/>
                  <a:pt x="7327316" y="18288"/>
                </a:cubicBezTo>
                <a:cubicBezTo>
                  <a:pt x="7188558" y="17090"/>
                  <a:pt x="6869645" y="4657"/>
                  <a:pt x="6638658" y="18288"/>
                </a:cubicBezTo>
                <a:cubicBezTo>
                  <a:pt x="6407671" y="31919"/>
                  <a:pt x="6359238" y="35967"/>
                  <a:pt x="6280556" y="18288"/>
                </a:cubicBezTo>
                <a:cubicBezTo>
                  <a:pt x="6201874" y="609"/>
                  <a:pt x="6041216" y="22404"/>
                  <a:pt x="5922455" y="18288"/>
                </a:cubicBezTo>
                <a:cubicBezTo>
                  <a:pt x="5803694" y="14172"/>
                  <a:pt x="5555521" y="48848"/>
                  <a:pt x="5233797" y="18288"/>
                </a:cubicBezTo>
                <a:cubicBezTo>
                  <a:pt x="4912073" y="-12272"/>
                  <a:pt x="4986440" y="-2740"/>
                  <a:pt x="4765510" y="18288"/>
                </a:cubicBezTo>
                <a:cubicBezTo>
                  <a:pt x="4544580" y="39316"/>
                  <a:pt x="4177715" y="18248"/>
                  <a:pt x="3966667" y="18288"/>
                </a:cubicBezTo>
                <a:cubicBezTo>
                  <a:pt x="3755619" y="18328"/>
                  <a:pt x="3664519" y="22387"/>
                  <a:pt x="3498380" y="18288"/>
                </a:cubicBezTo>
                <a:cubicBezTo>
                  <a:pt x="3332241" y="14189"/>
                  <a:pt x="3065858" y="-7524"/>
                  <a:pt x="2699537" y="18288"/>
                </a:cubicBezTo>
                <a:cubicBezTo>
                  <a:pt x="2333216" y="44100"/>
                  <a:pt x="2505666" y="4650"/>
                  <a:pt x="2341436" y="18288"/>
                </a:cubicBezTo>
                <a:cubicBezTo>
                  <a:pt x="2177206" y="31926"/>
                  <a:pt x="1790164" y="19880"/>
                  <a:pt x="1542593" y="18288"/>
                </a:cubicBezTo>
                <a:cubicBezTo>
                  <a:pt x="1295022" y="16696"/>
                  <a:pt x="1218012" y="39325"/>
                  <a:pt x="1074306" y="18288"/>
                </a:cubicBezTo>
                <a:cubicBezTo>
                  <a:pt x="930600" y="-2749"/>
                  <a:pt x="797266" y="24589"/>
                  <a:pt x="716204" y="18288"/>
                </a:cubicBezTo>
                <a:cubicBezTo>
                  <a:pt x="635142" y="11987"/>
                  <a:pt x="344503" y="4139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rgbClr val="DEB088"/>
          </a:solidFill>
          <a:ln w="38100" cap="rnd">
            <a:solidFill>
              <a:srgbClr val="DEB088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7951BA-0815-4CE5-B61D-94684CFC0B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04" r="22663" b="-2"/>
          <a:stretch/>
        </p:blipFill>
        <p:spPr>
          <a:xfrm>
            <a:off x="572492" y="2089604"/>
            <a:ext cx="3941064" cy="409651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DB9F3-5390-4700-81AE-5E67AAEF8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956" y="1978376"/>
            <a:ext cx="7513129" cy="4784100"/>
          </a:xfrm>
        </p:spPr>
        <p:txBody>
          <a:bodyPr anchor="t">
            <a:normAutofit fontScale="62500" lnSpcReduction="20000"/>
          </a:bodyPr>
          <a:lstStyle/>
          <a:p>
            <a:pPr>
              <a:lnSpc>
                <a:spcPct val="100000"/>
              </a:lnSpc>
            </a:pPr>
            <a:r>
              <a:rPr lang="en-US" sz="4200" b="1" dirty="0"/>
              <a:t>Infertility can play an emotion toll on a patient/couple. As a nurse it is important for us to support our patients and encourage conversations about their feelings on infertility. </a:t>
            </a:r>
          </a:p>
          <a:p>
            <a:pPr>
              <a:lnSpc>
                <a:spcPct val="100000"/>
              </a:lnSpc>
            </a:pPr>
            <a:r>
              <a:rPr lang="en-US" sz="4200" b="1" dirty="0"/>
              <a:t>Infertility can cause:</a:t>
            </a:r>
          </a:p>
          <a:p>
            <a:pPr lvl="1">
              <a:lnSpc>
                <a:spcPct val="100000"/>
              </a:lnSpc>
            </a:pPr>
            <a:r>
              <a:rPr lang="en-US" sz="4200" b="1" dirty="0"/>
              <a:t>Financial stress</a:t>
            </a:r>
          </a:p>
          <a:p>
            <a:pPr lvl="1">
              <a:lnSpc>
                <a:spcPct val="100000"/>
              </a:lnSpc>
            </a:pPr>
            <a:r>
              <a:rPr lang="en-US" sz="4200" dirty="0"/>
              <a:t>Depression</a:t>
            </a:r>
          </a:p>
          <a:p>
            <a:pPr lvl="1">
              <a:lnSpc>
                <a:spcPct val="100000"/>
              </a:lnSpc>
            </a:pPr>
            <a:r>
              <a:rPr lang="en-US" sz="4200" dirty="0"/>
              <a:t>Anxiety</a:t>
            </a:r>
          </a:p>
          <a:p>
            <a:pPr lvl="1">
              <a:lnSpc>
                <a:spcPct val="100000"/>
              </a:lnSpc>
            </a:pPr>
            <a:r>
              <a:rPr lang="en-US" sz="4200" dirty="0"/>
              <a:t>Guilt</a:t>
            </a:r>
          </a:p>
          <a:p>
            <a:pPr lvl="1">
              <a:lnSpc>
                <a:spcPct val="100000"/>
              </a:lnSpc>
            </a:pPr>
            <a:r>
              <a:rPr lang="en-US" sz="4200" dirty="0"/>
              <a:t>Feelings of hopelessness or worthlessness</a:t>
            </a:r>
          </a:p>
          <a:p>
            <a:pPr lvl="1">
              <a:lnSpc>
                <a:spcPct val="100000"/>
              </a:lnSpc>
            </a:pPr>
            <a:r>
              <a:rPr lang="en-US" sz="4200" dirty="0"/>
              <a:t>Relationship troubles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1259906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536</Words>
  <Application>Microsoft Office PowerPoint</Application>
  <PresentationFormat>Widescreen</PresentationFormat>
  <Paragraphs>100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The Hand Bold</vt:lpstr>
      <vt:lpstr>The Serif Hand Black</vt:lpstr>
      <vt:lpstr>Times New Roman</vt:lpstr>
      <vt:lpstr>SketchyVTI</vt:lpstr>
      <vt:lpstr>Infertility</vt:lpstr>
      <vt:lpstr>What is infertility?</vt:lpstr>
      <vt:lpstr>Causes of infertility in women</vt:lpstr>
      <vt:lpstr>Causes of infertility in men</vt:lpstr>
      <vt:lpstr>Infertility Tests</vt:lpstr>
      <vt:lpstr>Available treatments  </vt:lpstr>
      <vt:lpstr>Adverse effects of treatments</vt:lpstr>
      <vt:lpstr>Picking the treatment that is right for you</vt:lpstr>
      <vt:lpstr>How does infertility affect a person emotionally?</vt:lpstr>
      <vt:lpstr>Emotional support  </vt:lpstr>
      <vt:lpstr>Nurse’s Role </vt:lpstr>
      <vt:lpstr>Resources 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Infertility</dc:title>
  <dc:creator>Sydney Lowry</dc:creator>
  <cp:lastModifiedBy>Sydney Lowry</cp:lastModifiedBy>
  <cp:revision>2</cp:revision>
  <dcterms:created xsi:type="dcterms:W3CDTF">2020-10-31T00:00:31Z</dcterms:created>
  <dcterms:modified xsi:type="dcterms:W3CDTF">2020-11-01T17:28:26Z</dcterms:modified>
</cp:coreProperties>
</file>