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9144000" cy="5143500" type="screen16x9"/>
  <p:notesSz cx="6858000" cy="9144000"/>
  <p:embeddedFontLst>
    <p:embeddedFont>
      <p:font typeface="Josefin Sans" pitchFamily="2" charset="77"/>
      <p:regular r:id="rId21"/>
      <p:bold r:id="rId22"/>
      <p:italic r:id="rId23"/>
      <p:boldItalic r:id="rId24"/>
    </p:embeddedFont>
    <p:embeddedFont>
      <p:font typeface="Lato" panose="020F0502020204030203" pitchFamily="34" charset="77"/>
      <p:regular r:id="rId25"/>
      <p:bold r:id="rId26"/>
      <p:italic r:id="rId27"/>
      <p:boldItalic r:id="rId28"/>
    </p:embeddedFont>
    <p:embeddedFont>
      <p:font typeface="Montserrat" pitchFamily="2" charset="77"/>
      <p:regular r:id="rId29"/>
      <p:bold r:id="rId30"/>
      <p:italic r:id="rId31"/>
      <p:boldItalic r:id="rId3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48"/>
  </p:normalViewPr>
  <p:slideViewPr>
    <p:cSldViewPr snapToGrid="0">
      <p:cViewPr varScale="1">
        <p:scale>
          <a:sx n="142" d="100"/>
          <a:sy n="142" d="100"/>
        </p:scale>
        <p:origin x="760" y="17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1.fntdata"/><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font" Target="fonts/font12.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 name="Google Shape;13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9f1e5613ea_0_4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9" name="Google Shape;199;g9f1e5613ea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a64ae6daa1_1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a64ae6daa1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9f1e5613ea_0_4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9f1e5613ea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a64ae6daa1_1_1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9" name="Google Shape;219;ga64ae6daa1_1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a64ae6daa1_1_1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4" name="Google Shape;224;ga64ae6daa1_1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a64ae6daa1_1_2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 name="Google Shape;230;ga64ae6daa1_1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9fbc2acc7e_0_1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6" name="Google Shape;236;g9fbc2acc7e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9fbc2acc7e_0_2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2" name="Google Shape;242;g9fbc2acc7e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9fbc2acc7e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1" name="Google Shape;251;g9fbc2acc7e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a65309870c_0_12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 name="Google Shape;143;ga65309870c_0_1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9f1e5613ea_0_1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 name="Google Shape;152;g9f1e5613ea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9f1e5613ea_0_3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 name="Google Shape;158;g9f1e5613ea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9f1e5613ea_0_2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4" name="Google Shape;164;g9f1e5613ea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9fbc2acc7e_7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9fbc2acc7e_7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9f1e5613ea_0_2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6" name="Google Shape;176;g9f1e5613ea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9f1e5613ea_0_5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9f1e5613ea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9f1e5613ea_0_3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 name="Google Shape;193;g9f1e5613ea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p:nvPr/>
        </p:nvSpPr>
        <p:spPr>
          <a:xfrm rot="5400000">
            <a:off x="7500300" y="505"/>
            <a:ext cx="1643700" cy="1643700"/>
          </a:xfrm>
          <a:prstGeom prst="diagStripe">
            <a:avLst>
              <a:gd name="adj" fmla="val 0"/>
            </a:avLst>
          </a:prstGeom>
          <a:solidFill>
            <a:schemeClr val="lt1">
              <a:alpha val="30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11;p2"/>
          <p:cNvGrpSpPr/>
          <p:nvPr/>
        </p:nvGrpSpPr>
        <p:grpSpPr>
          <a:xfrm>
            <a:off x="0" y="490"/>
            <a:ext cx="5153705" cy="5134399"/>
            <a:chOff x="0" y="75"/>
            <a:chExt cx="5153705" cy="5152950"/>
          </a:xfrm>
        </p:grpSpPr>
        <p:sp>
          <p:nvSpPr>
            <p:cNvPr id="12" name="Google Shape;12;p2"/>
            <p:cNvSpPr/>
            <p:nvPr/>
          </p:nvSpPr>
          <p:spPr>
            <a:xfrm rot="-5400000">
              <a:off x="455" y="-225"/>
              <a:ext cx="5152800" cy="5153700"/>
            </a:xfrm>
            <a:prstGeom prst="diagStripe">
              <a:avLst>
                <a:gd name="adj" fmla="val 50000"/>
              </a:avLst>
            </a:prstGeom>
            <a:solidFill>
              <a:schemeClr val="lt1">
                <a:alpha val="30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rot="-5400000">
              <a:off x="150" y="1145825"/>
              <a:ext cx="3996600" cy="3996900"/>
            </a:xfrm>
            <a:prstGeom prst="diagStripe">
              <a:avLst>
                <a:gd name="adj" fmla="val 58774"/>
              </a:avLst>
            </a:prstGeom>
            <a:solidFill>
              <a:schemeClr val="lt1">
                <a:alpha val="30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rot="-5400000">
              <a:off x="1646" y="-75"/>
              <a:ext cx="2299800" cy="2300100"/>
            </a:xfrm>
            <a:prstGeom prst="diagStrip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flipH="1">
              <a:off x="652821" y="590035"/>
              <a:ext cx="2300100" cy="2299800"/>
            </a:xfrm>
            <a:prstGeom prst="diagStrip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6;p2"/>
          <p:cNvSpPr txBox="1">
            <a:spLocks noGrp="1"/>
          </p:cNvSpPr>
          <p:nvPr>
            <p:ph type="ctrTitle"/>
          </p:nvPr>
        </p:nvSpPr>
        <p:spPr>
          <a:xfrm>
            <a:off x="3537150" y="1578400"/>
            <a:ext cx="5017500" cy="1578900"/>
          </a:xfrm>
          <a:prstGeom prst="rect">
            <a:avLst/>
          </a:prstGeom>
        </p:spPr>
        <p:txBody>
          <a:bodyPr spcFirstLastPara="1" wrap="square" lIns="91425" tIns="91425" rIns="91425" bIns="91425" anchor="t" anchorCtr="0">
            <a:noAutofit/>
          </a:bodyPr>
          <a:lstStyle>
            <a:lvl1pPr lvl="0">
              <a:spcBef>
                <a:spcPts val="0"/>
              </a:spcBef>
              <a:spcAft>
                <a:spcPts val="0"/>
              </a:spcAft>
              <a:buSzPts val="4000"/>
              <a:buNone/>
              <a:defRPr sz="4000"/>
            </a:lvl1pPr>
            <a:lvl2pPr lvl="1">
              <a:spcBef>
                <a:spcPts val="0"/>
              </a:spcBef>
              <a:spcAft>
                <a:spcPts val="0"/>
              </a:spcAft>
              <a:buSzPts val="4000"/>
              <a:buNone/>
              <a:defRPr sz="4000"/>
            </a:lvl2pPr>
            <a:lvl3pPr lvl="2">
              <a:spcBef>
                <a:spcPts val="0"/>
              </a:spcBef>
              <a:spcAft>
                <a:spcPts val="0"/>
              </a:spcAft>
              <a:buSzPts val="4000"/>
              <a:buNone/>
              <a:defRPr sz="4000"/>
            </a:lvl3pPr>
            <a:lvl4pPr lvl="3">
              <a:spcBef>
                <a:spcPts val="0"/>
              </a:spcBef>
              <a:spcAft>
                <a:spcPts val="0"/>
              </a:spcAft>
              <a:buSzPts val="4000"/>
              <a:buNone/>
              <a:defRPr sz="4000"/>
            </a:lvl4pPr>
            <a:lvl5pPr lvl="4">
              <a:spcBef>
                <a:spcPts val="0"/>
              </a:spcBef>
              <a:spcAft>
                <a:spcPts val="0"/>
              </a:spcAft>
              <a:buSzPts val="4000"/>
              <a:buNone/>
              <a:defRPr sz="4000"/>
            </a:lvl5pPr>
            <a:lvl6pPr lvl="5">
              <a:spcBef>
                <a:spcPts val="0"/>
              </a:spcBef>
              <a:spcAft>
                <a:spcPts val="0"/>
              </a:spcAft>
              <a:buSzPts val="4000"/>
              <a:buNone/>
              <a:defRPr sz="4000"/>
            </a:lvl6pPr>
            <a:lvl7pPr lvl="6">
              <a:spcBef>
                <a:spcPts val="0"/>
              </a:spcBef>
              <a:spcAft>
                <a:spcPts val="0"/>
              </a:spcAft>
              <a:buSzPts val="4000"/>
              <a:buNone/>
              <a:defRPr sz="4000"/>
            </a:lvl7pPr>
            <a:lvl8pPr lvl="7">
              <a:spcBef>
                <a:spcPts val="0"/>
              </a:spcBef>
              <a:spcAft>
                <a:spcPts val="0"/>
              </a:spcAft>
              <a:buSzPts val="4000"/>
              <a:buNone/>
              <a:defRPr sz="4000"/>
            </a:lvl8pPr>
            <a:lvl9pPr lvl="8">
              <a:spcBef>
                <a:spcPts val="0"/>
              </a:spcBef>
              <a:spcAft>
                <a:spcPts val="0"/>
              </a:spcAft>
              <a:buSzPts val="4000"/>
              <a:buNone/>
              <a:defRPr sz="4000"/>
            </a:lvl9pPr>
          </a:lstStyle>
          <a:p>
            <a:endParaRPr/>
          </a:p>
        </p:txBody>
      </p:sp>
      <p:sp>
        <p:nvSpPr>
          <p:cNvPr id="17" name="Google Shape;17;p2"/>
          <p:cNvSpPr txBox="1">
            <a:spLocks noGrp="1"/>
          </p:cNvSpPr>
          <p:nvPr>
            <p:ph type="subTitle" idx="1"/>
          </p:nvPr>
        </p:nvSpPr>
        <p:spPr>
          <a:xfrm>
            <a:off x="5083950" y="3924925"/>
            <a:ext cx="3470700" cy="5061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300"/>
              <a:buNone/>
              <a:defRPr/>
            </a:lvl1pPr>
            <a:lvl2pPr lvl="1">
              <a:lnSpc>
                <a:spcPct val="100000"/>
              </a:lnSpc>
              <a:spcBef>
                <a:spcPts val="0"/>
              </a:spcBef>
              <a:spcAft>
                <a:spcPts val="0"/>
              </a:spcAft>
              <a:buSzPts val="1300"/>
              <a:buNone/>
              <a:defRPr sz="1300"/>
            </a:lvl2pPr>
            <a:lvl3pPr lvl="2">
              <a:lnSpc>
                <a:spcPct val="100000"/>
              </a:lnSpc>
              <a:spcBef>
                <a:spcPts val="0"/>
              </a:spcBef>
              <a:spcAft>
                <a:spcPts val="0"/>
              </a:spcAft>
              <a:buSzPts val="1300"/>
              <a:buNone/>
              <a:defRPr sz="1300"/>
            </a:lvl3pPr>
            <a:lvl4pPr lvl="3">
              <a:lnSpc>
                <a:spcPct val="100000"/>
              </a:lnSpc>
              <a:spcBef>
                <a:spcPts val="0"/>
              </a:spcBef>
              <a:spcAft>
                <a:spcPts val="0"/>
              </a:spcAft>
              <a:buSzPts val="1300"/>
              <a:buNone/>
              <a:defRPr sz="1300"/>
            </a:lvl4pPr>
            <a:lvl5pPr lvl="4">
              <a:lnSpc>
                <a:spcPct val="100000"/>
              </a:lnSpc>
              <a:spcBef>
                <a:spcPts val="0"/>
              </a:spcBef>
              <a:spcAft>
                <a:spcPts val="0"/>
              </a:spcAft>
              <a:buSzPts val="1300"/>
              <a:buNone/>
              <a:defRPr sz="1300"/>
            </a:lvl5pPr>
            <a:lvl6pPr lvl="5">
              <a:lnSpc>
                <a:spcPct val="100000"/>
              </a:lnSpc>
              <a:spcBef>
                <a:spcPts val="0"/>
              </a:spcBef>
              <a:spcAft>
                <a:spcPts val="0"/>
              </a:spcAft>
              <a:buSzPts val="1300"/>
              <a:buNone/>
              <a:defRPr sz="1300"/>
            </a:lvl6pPr>
            <a:lvl7pPr lvl="6">
              <a:lnSpc>
                <a:spcPct val="100000"/>
              </a:lnSpc>
              <a:spcBef>
                <a:spcPts val="0"/>
              </a:spcBef>
              <a:spcAft>
                <a:spcPts val="0"/>
              </a:spcAft>
              <a:buSzPts val="1300"/>
              <a:buNone/>
              <a:defRPr sz="1300"/>
            </a:lvl7pPr>
            <a:lvl8pPr lvl="7">
              <a:lnSpc>
                <a:spcPct val="100000"/>
              </a:lnSpc>
              <a:spcBef>
                <a:spcPts val="0"/>
              </a:spcBef>
              <a:spcAft>
                <a:spcPts val="0"/>
              </a:spcAft>
              <a:buSzPts val="1300"/>
              <a:buNone/>
              <a:defRPr sz="1300"/>
            </a:lvl8pPr>
            <a:lvl9pPr lvl="8">
              <a:lnSpc>
                <a:spcPct val="100000"/>
              </a:lnSpc>
              <a:spcBef>
                <a:spcPts val="0"/>
              </a:spcBef>
              <a:spcAft>
                <a:spcPts val="0"/>
              </a:spcAft>
              <a:buSzPts val="1300"/>
              <a:buNone/>
              <a:defRPr sz="1300"/>
            </a:lvl9pPr>
          </a:lstStyle>
          <a:p>
            <a:endParaRPr/>
          </a:p>
        </p:txBody>
      </p:sp>
      <p:sp>
        <p:nvSpPr>
          <p:cNvPr id="18" name="Google Shape;18;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05"/>
        <p:cNvGrpSpPr/>
        <p:nvPr/>
      </p:nvGrpSpPr>
      <p:grpSpPr>
        <a:xfrm>
          <a:off x="0" y="0"/>
          <a:ext cx="0" cy="0"/>
          <a:chOff x="0" y="0"/>
          <a:chExt cx="0" cy="0"/>
        </a:xfrm>
      </p:grpSpPr>
      <p:grpSp>
        <p:nvGrpSpPr>
          <p:cNvPr id="106" name="Google Shape;106;p11"/>
          <p:cNvGrpSpPr/>
          <p:nvPr/>
        </p:nvGrpSpPr>
        <p:grpSpPr>
          <a:xfrm>
            <a:off x="4406400" y="0"/>
            <a:ext cx="4737600" cy="5143065"/>
            <a:chOff x="4406400" y="0"/>
            <a:chExt cx="4737600" cy="5143065"/>
          </a:xfrm>
        </p:grpSpPr>
        <p:sp>
          <p:nvSpPr>
            <p:cNvPr id="107" name="Google Shape;107;p11"/>
            <p:cNvSpPr/>
            <p:nvPr/>
          </p:nvSpPr>
          <p:spPr>
            <a:xfrm rot="5400000">
              <a:off x="4408200" y="-1800"/>
              <a:ext cx="4734000" cy="4737600"/>
            </a:xfrm>
            <a:prstGeom prst="diagStripe">
              <a:avLst>
                <a:gd name="adj" fmla="val 49469"/>
              </a:avLst>
            </a:prstGeom>
            <a:solidFill>
              <a:schemeClr val="lt1">
                <a:alpha val="34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11"/>
            <p:cNvSpPr/>
            <p:nvPr/>
          </p:nvSpPr>
          <p:spPr>
            <a:xfrm rot="5400000">
              <a:off x="4841125" y="5700"/>
              <a:ext cx="4298100" cy="4286700"/>
            </a:xfrm>
            <a:prstGeom prst="diagStripe">
              <a:avLst>
                <a:gd name="adj" fmla="val 0"/>
              </a:avLst>
            </a:prstGeom>
            <a:solidFill>
              <a:schemeClr val="lt1">
                <a:alpha val="34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11"/>
            <p:cNvSpPr/>
            <p:nvPr/>
          </p:nvSpPr>
          <p:spPr>
            <a:xfrm rot="-5400000">
              <a:off x="5618399" y="1236468"/>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11"/>
            <p:cNvSpPr/>
            <p:nvPr/>
          </p:nvSpPr>
          <p:spPr>
            <a:xfrm flipH="1">
              <a:off x="5849857" y="1443956"/>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11"/>
            <p:cNvSpPr/>
            <p:nvPr/>
          </p:nvSpPr>
          <p:spPr>
            <a:xfrm rot="-5400000">
              <a:off x="5987081" y="2469465"/>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11"/>
            <p:cNvSpPr/>
            <p:nvPr/>
          </p:nvSpPr>
          <p:spPr>
            <a:xfrm flipH="1">
              <a:off x="6222115" y="2676953"/>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11"/>
            <p:cNvSpPr/>
            <p:nvPr/>
          </p:nvSpPr>
          <p:spPr>
            <a:xfrm rot="-5400000">
              <a:off x="6675341" y="1862018"/>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11"/>
            <p:cNvSpPr/>
            <p:nvPr/>
          </p:nvSpPr>
          <p:spPr>
            <a:xfrm flipH="1">
              <a:off x="6908099" y="2069505"/>
              <a:ext cx="808800" cy="808800"/>
            </a:xfrm>
            <a:prstGeom prst="diagStrip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11"/>
            <p:cNvSpPr/>
            <p:nvPr/>
          </p:nvSpPr>
          <p:spPr>
            <a:xfrm rot="-5400000">
              <a:off x="6861141" y="2477810"/>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11"/>
            <p:cNvSpPr/>
            <p:nvPr/>
          </p:nvSpPr>
          <p:spPr>
            <a:xfrm flipH="1">
              <a:off x="7965266" y="2692963"/>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11"/>
            <p:cNvSpPr/>
            <p:nvPr/>
          </p:nvSpPr>
          <p:spPr>
            <a:xfrm flipH="1">
              <a:off x="8145082" y="3308755"/>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11"/>
            <p:cNvSpPr/>
            <p:nvPr/>
          </p:nvSpPr>
          <p:spPr>
            <a:xfrm rot="-5400000">
              <a:off x="7047599" y="3095015"/>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11"/>
            <p:cNvSpPr/>
            <p:nvPr/>
          </p:nvSpPr>
          <p:spPr>
            <a:xfrm flipH="1">
              <a:off x="7276649" y="3302502"/>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11"/>
            <p:cNvSpPr/>
            <p:nvPr/>
          </p:nvSpPr>
          <p:spPr>
            <a:xfrm rot="-5400000">
              <a:off x="7227414" y="3710807"/>
              <a:ext cx="808800" cy="808800"/>
            </a:xfrm>
            <a:prstGeom prst="diagStrip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11"/>
            <p:cNvSpPr/>
            <p:nvPr/>
          </p:nvSpPr>
          <p:spPr>
            <a:xfrm flipH="1">
              <a:off x="7462448" y="3918294"/>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11"/>
            <p:cNvSpPr/>
            <p:nvPr/>
          </p:nvSpPr>
          <p:spPr>
            <a:xfrm rot="-5400000">
              <a:off x="8102491" y="3718473"/>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11"/>
            <p:cNvSpPr/>
            <p:nvPr/>
          </p:nvSpPr>
          <p:spPr>
            <a:xfrm flipH="1">
              <a:off x="8334533" y="3925960"/>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11"/>
            <p:cNvSpPr/>
            <p:nvPr/>
          </p:nvSpPr>
          <p:spPr>
            <a:xfrm rot="-5400000">
              <a:off x="8288290" y="4334265"/>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5" name="Google Shape;125;p11"/>
          <p:cNvSpPr txBox="1">
            <a:spLocks noGrp="1"/>
          </p:cNvSpPr>
          <p:nvPr>
            <p:ph type="title" hasCustomPrompt="1"/>
          </p:nvPr>
        </p:nvSpPr>
        <p:spPr>
          <a:xfrm>
            <a:off x="823850" y="1284675"/>
            <a:ext cx="4776000" cy="1300800"/>
          </a:xfrm>
          <a:prstGeom prst="rect">
            <a:avLst/>
          </a:prstGeom>
        </p:spPr>
        <p:txBody>
          <a:bodyPr spcFirstLastPara="1" wrap="square" lIns="91425" tIns="91425" rIns="91425" bIns="91425" anchor="t" anchorCtr="0">
            <a:noAutofit/>
          </a:bodyPr>
          <a:lstStyle>
            <a:lvl1pPr lvl="0">
              <a:spcBef>
                <a:spcPts val="0"/>
              </a:spcBef>
              <a:spcAft>
                <a:spcPts val="0"/>
              </a:spcAft>
              <a:buSzPts val="8000"/>
              <a:buNone/>
              <a:defRPr sz="8000"/>
            </a:lvl1pPr>
            <a:lvl2pPr lvl="1">
              <a:spcBef>
                <a:spcPts val="0"/>
              </a:spcBef>
              <a:spcAft>
                <a:spcPts val="0"/>
              </a:spcAft>
              <a:buSzPts val="8000"/>
              <a:buNone/>
              <a:defRPr sz="8000"/>
            </a:lvl2pPr>
            <a:lvl3pPr lvl="2">
              <a:spcBef>
                <a:spcPts val="0"/>
              </a:spcBef>
              <a:spcAft>
                <a:spcPts val="0"/>
              </a:spcAft>
              <a:buSzPts val="8000"/>
              <a:buNone/>
              <a:defRPr sz="8000"/>
            </a:lvl3pPr>
            <a:lvl4pPr lvl="3">
              <a:spcBef>
                <a:spcPts val="0"/>
              </a:spcBef>
              <a:spcAft>
                <a:spcPts val="0"/>
              </a:spcAft>
              <a:buSzPts val="8000"/>
              <a:buNone/>
              <a:defRPr sz="8000"/>
            </a:lvl4pPr>
            <a:lvl5pPr lvl="4">
              <a:spcBef>
                <a:spcPts val="0"/>
              </a:spcBef>
              <a:spcAft>
                <a:spcPts val="0"/>
              </a:spcAft>
              <a:buSzPts val="8000"/>
              <a:buNone/>
              <a:defRPr sz="8000"/>
            </a:lvl5pPr>
            <a:lvl6pPr lvl="5">
              <a:spcBef>
                <a:spcPts val="0"/>
              </a:spcBef>
              <a:spcAft>
                <a:spcPts val="0"/>
              </a:spcAft>
              <a:buSzPts val="8000"/>
              <a:buNone/>
              <a:defRPr sz="8000"/>
            </a:lvl6pPr>
            <a:lvl7pPr lvl="6">
              <a:spcBef>
                <a:spcPts val="0"/>
              </a:spcBef>
              <a:spcAft>
                <a:spcPts val="0"/>
              </a:spcAft>
              <a:buSzPts val="8000"/>
              <a:buNone/>
              <a:defRPr sz="8000"/>
            </a:lvl7pPr>
            <a:lvl8pPr lvl="7">
              <a:spcBef>
                <a:spcPts val="0"/>
              </a:spcBef>
              <a:spcAft>
                <a:spcPts val="0"/>
              </a:spcAft>
              <a:buSzPts val="8000"/>
              <a:buNone/>
              <a:defRPr sz="8000"/>
            </a:lvl8pPr>
            <a:lvl9pPr lvl="8">
              <a:spcBef>
                <a:spcPts val="0"/>
              </a:spcBef>
              <a:spcAft>
                <a:spcPts val="0"/>
              </a:spcAft>
              <a:buSzPts val="8000"/>
              <a:buNone/>
              <a:defRPr sz="8000"/>
            </a:lvl9pPr>
          </a:lstStyle>
          <a:p>
            <a:r>
              <a:t>xx%</a:t>
            </a:r>
          </a:p>
        </p:txBody>
      </p:sp>
      <p:sp>
        <p:nvSpPr>
          <p:cNvPr id="126" name="Google Shape;126;p11"/>
          <p:cNvSpPr txBox="1">
            <a:spLocks noGrp="1"/>
          </p:cNvSpPr>
          <p:nvPr>
            <p:ph type="body" idx="1"/>
          </p:nvPr>
        </p:nvSpPr>
        <p:spPr>
          <a:xfrm>
            <a:off x="823850" y="2643124"/>
            <a:ext cx="4776000" cy="1218900"/>
          </a:xfrm>
          <a:prstGeom prst="rect">
            <a:avLst/>
          </a:prstGeom>
        </p:spPr>
        <p:txBody>
          <a:bodyPr spcFirstLastPara="1" wrap="square" lIns="91425" tIns="91425" rIns="91425" bIns="91425" anchor="t" anchorCtr="0">
            <a:noAutofit/>
          </a:bodyPr>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127" name="Google Shape;12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28"/>
        <p:cNvGrpSpPr/>
        <p:nvPr/>
      </p:nvGrpSpPr>
      <p:grpSpPr>
        <a:xfrm>
          <a:off x="0" y="0"/>
          <a:ext cx="0" cy="0"/>
          <a:chOff x="0" y="0"/>
          <a:chExt cx="0" cy="0"/>
        </a:xfrm>
      </p:grpSpPr>
      <p:sp>
        <p:nvSpPr>
          <p:cNvPr id="129" name="Google Shape;12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9"/>
        <p:cNvGrpSpPr/>
        <p:nvPr/>
      </p:nvGrpSpPr>
      <p:grpSpPr>
        <a:xfrm>
          <a:off x="0" y="0"/>
          <a:ext cx="0" cy="0"/>
          <a:chOff x="0" y="0"/>
          <a:chExt cx="0" cy="0"/>
        </a:xfrm>
      </p:grpSpPr>
      <p:grpSp>
        <p:nvGrpSpPr>
          <p:cNvPr id="20" name="Google Shape;20;p3"/>
          <p:cNvGrpSpPr/>
          <p:nvPr/>
        </p:nvGrpSpPr>
        <p:grpSpPr>
          <a:xfrm>
            <a:off x="4406400" y="0"/>
            <a:ext cx="4737600" cy="5143065"/>
            <a:chOff x="4406400" y="0"/>
            <a:chExt cx="4737600" cy="5143065"/>
          </a:xfrm>
        </p:grpSpPr>
        <p:sp>
          <p:nvSpPr>
            <p:cNvPr id="21" name="Google Shape;21;p3"/>
            <p:cNvSpPr/>
            <p:nvPr/>
          </p:nvSpPr>
          <p:spPr>
            <a:xfrm rot="5400000">
              <a:off x="4408200" y="-1800"/>
              <a:ext cx="4734000" cy="4737600"/>
            </a:xfrm>
            <a:prstGeom prst="diagStripe">
              <a:avLst>
                <a:gd name="adj" fmla="val 49469"/>
              </a:avLst>
            </a:prstGeom>
            <a:solidFill>
              <a:schemeClr val="lt1">
                <a:alpha val="34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3"/>
            <p:cNvSpPr/>
            <p:nvPr/>
          </p:nvSpPr>
          <p:spPr>
            <a:xfrm rot="5400000">
              <a:off x="4841125" y="5700"/>
              <a:ext cx="4298100" cy="4286700"/>
            </a:xfrm>
            <a:prstGeom prst="diagStripe">
              <a:avLst>
                <a:gd name="adj" fmla="val 0"/>
              </a:avLst>
            </a:prstGeom>
            <a:solidFill>
              <a:schemeClr val="lt1">
                <a:alpha val="34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3"/>
            <p:cNvSpPr/>
            <p:nvPr/>
          </p:nvSpPr>
          <p:spPr>
            <a:xfrm rot="-5400000">
              <a:off x="5618399" y="1236468"/>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3"/>
            <p:cNvSpPr/>
            <p:nvPr/>
          </p:nvSpPr>
          <p:spPr>
            <a:xfrm flipH="1">
              <a:off x="5849857" y="1443956"/>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3"/>
            <p:cNvSpPr/>
            <p:nvPr/>
          </p:nvSpPr>
          <p:spPr>
            <a:xfrm rot="-5400000">
              <a:off x="5987081" y="2469465"/>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3"/>
            <p:cNvSpPr/>
            <p:nvPr/>
          </p:nvSpPr>
          <p:spPr>
            <a:xfrm flipH="1">
              <a:off x="6222115" y="2676953"/>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3"/>
            <p:cNvSpPr/>
            <p:nvPr/>
          </p:nvSpPr>
          <p:spPr>
            <a:xfrm rot="-5400000">
              <a:off x="6675341" y="1862018"/>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3"/>
            <p:cNvSpPr/>
            <p:nvPr/>
          </p:nvSpPr>
          <p:spPr>
            <a:xfrm flipH="1">
              <a:off x="6908099" y="2069505"/>
              <a:ext cx="808800" cy="808800"/>
            </a:xfrm>
            <a:prstGeom prst="diagStrip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3"/>
            <p:cNvSpPr/>
            <p:nvPr/>
          </p:nvSpPr>
          <p:spPr>
            <a:xfrm rot="-5400000">
              <a:off x="6861141" y="2477810"/>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3"/>
            <p:cNvSpPr/>
            <p:nvPr/>
          </p:nvSpPr>
          <p:spPr>
            <a:xfrm flipH="1">
              <a:off x="7965266" y="2692963"/>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3"/>
            <p:cNvSpPr/>
            <p:nvPr/>
          </p:nvSpPr>
          <p:spPr>
            <a:xfrm flipH="1">
              <a:off x="8145082" y="3308755"/>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3"/>
            <p:cNvSpPr/>
            <p:nvPr/>
          </p:nvSpPr>
          <p:spPr>
            <a:xfrm rot="-5400000">
              <a:off x="7047599" y="3095015"/>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3"/>
            <p:cNvSpPr/>
            <p:nvPr/>
          </p:nvSpPr>
          <p:spPr>
            <a:xfrm flipH="1">
              <a:off x="7276649" y="3302502"/>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3"/>
            <p:cNvSpPr/>
            <p:nvPr/>
          </p:nvSpPr>
          <p:spPr>
            <a:xfrm rot="-5400000">
              <a:off x="7227414" y="3710807"/>
              <a:ext cx="808800" cy="808800"/>
            </a:xfrm>
            <a:prstGeom prst="diagStrip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3"/>
            <p:cNvSpPr/>
            <p:nvPr/>
          </p:nvSpPr>
          <p:spPr>
            <a:xfrm flipH="1">
              <a:off x="7462448" y="3918294"/>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3"/>
            <p:cNvSpPr/>
            <p:nvPr/>
          </p:nvSpPr>
          <p:spPr>
            <a:xfrm rot="-5400000">
              <a:off x="8102491" y="3718473"/>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3"/>
            <p:cNvSpPr/>
            <p:nvPr/>
          </p:nvSpPr>
          <p:spPr>
            <a:xfrm flipH="1">
              <a:off x="8334533" y="3925960"/>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3"/>
            <p:cNvSpPr/>
            <p:nvPr/>
          </p:nvSpPr>
          <p:spPr>
            <a:xfrm rot="-5400000">
              <a:off x="8288290" y="4334265"/>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9" name="Google Shape;39;p3"/>
          <p:cNvSpPr txBox="1">
            <a:spLocks noGrp="1"/>
          </p:cNvSpPr>
          <p:nvPr>
            <p:ph type="title"/>
          </p:nvPr>
        </p:nvSpPr>
        <p:spPr>
          <a:xfrm>
            <a:off x="823850" y="2053000"/>
            <a:ext cx="4587000" cy="1148700"/>
          </a:xfrm>
          <a:prstGeom prst="rect">
            <a:avLst/>
          </a:prstGeom>
        </p:spPr>
        <p:txBody>
          <a:bodyPr spcFirstLastPara="1" wrap="square" lIns="91425" tIns="91425" rIns="91425" bIns="91425" anchor="ctr"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40" name="Google Shape;40;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41"/>
        <p:cNvGrpSpPr/>
        <p:nvPr/>
      </p:nvGrpSpPr>
      <p:grpSpPr>
        <a:xfrm>
          <a:off x="0" y="0"/>
          <a:ext cx="0" cy="0"/>
          <a:chOff x="0" y="0"/>
          <a:chExt cx="0" cy="0"/>
        </a:xfrm>
      </p:grpSpPr>
      <p:grpSp>
        <p:nvGrpSpPr>
          <p:cNvPr id="42" name="Google Shape;42;p4"/>
          <p:cNvGrpSpPr/>
          <p:nvPr/>
        </p:nvGrpSpPr>
        <p:grpSpPr>
          <a:xfrm>
            <a:off x="0" y="381001"/>
            <a:ext cx="1037850" cy="1016287"/>
            <a:chOff x="0" y="381001"/>
            <a:chExt cx="1037850" cy="1016287"/>
          </a:xfrm>
        </p:grpSpPr>
        <p:sp>
          <p:nvSpPr>
            <p:cNvPr id="43" name="Google Shape;43;p4"/>
            <p:cNvSpPr/>
            <p:nvPr/>
          </p:nvSpPr>
          <p:spPr>
            <a:xfrm rot="-5400000">
              <a:off x="0" y="381001"/>
              <a:ext cx="808800" cy="808800"/>
            </a:xfrm>
            <a:prstGeom prst="diagStrip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4"/>
            <p:cNvSpPr/>
            <p:nvPr/>
          </p:nvSpPr>
          <p:spPr>
            <a:xfrm flipH="1">
              <a:off x="229050" y="588489"/>
              <a:ext cx="808800" cy="808800"/>
            </a:xfrm>
            <a:prstGeom prst="diagStrip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5" name="Google Shape;45;p4"/>
          <p:cNvSpPr txBox="1">
            <a:spLocks noGrp="1"/>
          </p:cNvSpPr>
          <p:nvPr>
            <p:ph type="title"/>
          </p:nvPr>
        </p:nvSpPr>
        <p:spPr>
          <a:xfrm>
            <a:off x="1297500" y="393750"/>
            <a:ext cx="7038900" cy="914100"/>
          </a:xfrm>
          <a:prstGeom prst="rect">
            <a:avLst/>
          </a:prstGeom>
        </p:spPr>
        <p:txBody>
          <a:bodyPr spcFirstLastPara="1" wrap="square" lIns="91425" tIns="91425" rIns="91425" bIns="91425" anchor="t"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46" name="Google Shape;46;p4"/>
          <p:cNvSpPr txBox="1">
            <a:spLocks noGrp="1"/>
          </p:cNvSpPr>
          <p:nvPr>
            <p:ph type="body" idx="1"/>
          </p:nvPr>
        </p:nvSpPr>
        <p:spPr>
          <a:xfrm>
            <a:off x="1297500" y="1567550"/>
            <a:ext cx="7038900" cy="2911200"/>
          </a:xfrm>
          <a:prstGeom prst="rect">
            <a:avLst/>
          </a:prstGeom>
        </p:spPr>
        <p:txBody>
          <a:bodyPr spcFirstLastPara="1" wrap="square" lIns="91425" tIns="91425" rIns="91425" bIns="91425" anchor="t" anchorCtr="0">
            <a:noAutofit/>
          </a:bodyPr>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47" name="Google Shape;47;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48"/>
        <p:cNvGrpSpPr/>
        <p:nvPr/>
      </p:nvGrpSpPr>
      <p:grpSpPr>
        <a:xfrm>
          <a:off x="0" y="0"/>
          <a:ext cx="0" cy="0"/>
          <a:chOff x="0" y="0"/>
          <a:chExt cx="0" cy="0"/>
        </a:xfrm>
      </p:grpSpPr>
      <p:grpSp>
        <p:nvGrpSpPr>
          <p:cNvPr id="49" name="Google Shape;49;p5"/>
          <p:cNvGrpSpPr/>
          <p:nvPr/>
        </p:nvGrpSpPr>
        <p:grpSpPr>
          <a:xfrm>
            <a:off x="0" y="381001"/>
            <a:ext cx="1037850" cy="1016287"/>
            <a:chOff x="0" y="381001"/>
            <a:chExt cx="1037850" cy="1016287"/>
          </a:xfrm>
        </p:grpSpPr>
        <p:sp>
          <p:nvSpPr>
            <p:cNvPr id="50" name="Google Shape;50;p5"/>
            <p:cNvSpPr/>
            <p:nvPr/>
          </p:nvSpPr>
          <p:spPr>
            <a:xfrm rot="-5400000">
              <a:off x="0" y="381001"/>
              <a:ext cx="808800" cy="808800"/>
            </a:xfrm>
            <a:prstGeom prst="diagStrip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5"/>
            <p:cNvSpPr/>
            <p:nvPr/>
          </p:nvSpPr>
          <p:spPr>
            <a:xfrm flipH="1">
              <a:off x="229050" y="588489"/>
              <a:ext cx="808800" cy="808800"/>
            </a:xfrm>
            <a:prstGeom prst="diagStrip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 name="Google Shape;52;p5"/>
          <p:cNvSpPr txBox="1">
            <a:spLocks noGrp="1"/>
          </p:cNvSpPr>
          <p:nvPr>
            <p:ph type="title"/>
          </p:nvPr>
        </p:nvSpPr>
        <p:spPr>
          <a:xfrm>
            <a:off x="1297500" y="393750"/>
            <a:ext cx="7038900" cy="914100"/>
          </a:xfrm>
          <a:prstGeom prst="rect">
            <a:avLst/>
          </a:prstGeom>
        </p:spPr>
        <p:txBody>
          <a:bodyPr spcFirstLastPara="1" wrap="square" lIns="91425" tIns="91425" rIns="91425" bIns="91425" anchor="t"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53" name="Google Shape;53;p5"/>
          <p:cNvSpPr txBox="1">
            <a:spLocks noGrp="1"/>
          </p:cNvSpPr>
          <p:nvPr>
            <p:ph type="body" idx="1"/>
          </p:nvPr>
        </p:nvSpPr>
        <p:spPr>
          <a:xfrm>
            <a:off x="1297500" y="1567550"/>
            <a:ext cx="3403200" cy="2911200"/>
          </a:xfrm>
          <a:prstGeom prst="rect">
            <a:avLst/>
          </a:prstGeom>
        </p:spPr>
        <p:txBody>
          <a:bodyPr spcFirstLastPara="1" wrap="square" lIns="91425" tIns="91425" rIns="91425" bIns="91425" anchor="t" anchorCtr="0">
            <a:noAutofit/>
          </a:bodyPr>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54" name="Google Shape;54;p5"/>
          <p:cNvSpPr txBox="1">
            <a:spLocks noGrp="1"/>
          </p:cNvSpPr>
          <p:nvPr>
            <p:ph type="body" idx="2"/>
          </p:nvPr>
        </p:nvSpPr>
        <p:spPr>
          <a:xfrm>
            <a:off x="4933221" y="1567550"/>
            <a:ext cx="3403200" cy="2911200"/>
          </a:xfrm>
          <a:prstGeom prst="rect">
            <a:avLst/>
          </a:prstGeom>
        </p:spPr>
        <p:txBody>
          <a:bodyPr spcFirstLastPara="1" wrap="square" lIns="91425" tIns="91425" rIns="91425" bIns="91425" anchor="t" anchorCtr="0">
            <a:noAutofit/>
          </a:bodyPr>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55" name="Google Shape;55;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6"/>
        <p:cNvGrpSpPr/>
        <p:nvPr/>
      </p:nvGrpSpPr>
      <p:grpSpPr>
        <a:xfrm>
          <a:off x="0" y="0"/>
          <a:ext cx="0" cy="0"/>
          <a:chOff x="0" y="0"/>
          <a:chExt cx="0" cy="0"/>
        </a:xfrm>
      </p:grpSpPr>
      <p:grpSp>
        <p:nvGrpSpPr>
          <p:cNvPr id="57" name="Google Shape;57;p6"/>
          <p:cNvGrpSpPr/>
          <p:nvPr/>
        </p:nvGrpSpPr>
        <p:grpSpPr>
          <a:xfrm>
            <a:off x="0" y="381001"/>
            <a:ext cx="1037850" cy="1016287"/>
            <a:chOff x="0" y="381001"/>
            <a:chExt cx="1037850" cy="1016287"/>
          </a:xfrm>
        </p:grpSpPr>
        <p:sp>
          <p:nvSpPr>
            <p:cNvPr id="58" name="Google Shape;58;p6"/>
            <p:cNvSpPr/>
            <p:nvPr/>
          </p:nvSpPr>
          <p:spPr>
            <a:xfrm rot="-5400000">
              <a:off x="0" y="381001"/>
              <a:ext cx="808800" cy="808800"/>
            </a:xfrm>
            <a:prstGeom prst="diagStrip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6"/>
            <p:cNvSpPr/>
            <p:nvPr/>
          </p:nvSpPr>
          <p:spPr>
            <a:xfrm flipH="1">
              <a:off x="229050" y="588489"/>
              <a:ext cx="808800" cy="808800"/>
            </a:xfrm>
            <a:prstGeom prst="diagStrip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0" name="Google Shape;60;p6"/>
          <p:cNvSpPr txBox="1">
            <a:spLocks noGrp="1"/>
          </p:cNvSpPr>
          <p:nvPr>
            <p:ph type="title"/>
          </p:nvPr>
        </p:nvSpPr>
        <p:spPr>
          <a:xfrm>
            <a:off x="1297500" y="393750"/>
            <a:ext cx="7038900" cy="914100"/>
          </a:xfrm>
          <a:prstGeom prst="rect">
            <a:avLst/>
          </a:prstGeom>
        </p:spPr>
        <p:txBody>
          <a:bodyPr spcFirstLastPara="1" wrap="square" lIns="91425" tIns="91425" rIns="91425" bIns="91425" anchor="t"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61" name="Google Shape;61;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62"/>
        <p:cNvGrpSpPr/>
        <p:nvPr/>
      </p:nvGrpSpPr>
      <p:grpSpPr>
        <a:xfrm>
          <a:off x="0" y="0"/>
          <a:ext cx="0" cy="0"/>
          <a:chOff x="0" y="0"/>
          <a:chExt cx="0" cy="0"/>
        </a:xfrm>
      </p:grpSpPr>
      <p:grpSp>
        <p:nvGrpSpPr>
          <p:cNvPr id="63" name="Google Shape;63;p7"/>
          <p:cNvGrpSpPr/>
          <p:nvPr/>
        </p:nvGrpSpPr>
        <p:grpSpPr>
          <a:xfrm>
            <a:off x="0" y="381001"/>
            <a:ext cx="1037850" cy="1016287"/>
            <a:chOff x="0" y="381001"/>
            <a:chExt cx="1037850" cy="1016287"/>
          </a:xfrm>
        </p:grpSpPr>
        <p:sp>
          <p:nvSpPr>
            <p:cNvPr id="64" name="Google Shape;64;p7"/>
            <p:cNvSpPr/>
            <p:nvPr/>
          </p:nvSpPr>
          <p:spPr>
            <a:xfrm rot="-5400000">
              <a:off x="0" y="381001"/>
              <a:ext cx="808800" cy="808800"/>
            </a:xfrm>
            <a:prstGeom prst="diagStrip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7"/>
            <p:cNvSpPr/>
            <p:nvPr/>
          </p:nvSpPr>
          <p:spPr>
            <a:xfrm flipH="1">
              <a:off x="229050" y="588489"/>
              <a:ext cx="808800" cy="808800"/>
            </a:xfrm>
            <a:prstGeom prst="diagStrip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6" name="Google Shape;66;p7"/>
          <p:cNvSpPr txBox="1">
            <a:spLocks noGrp="1"/>
          </p:cNvSpPr>
          <p:nvPr>
            <p:ph type="title"/>
          </p:nvPr>
        </p:nvSpPr>
        <p:spPr>
          <a:xfrm>
            <a:off x="1297500" y="393750"/>
            <a:ext cx="3798900" cy="1493100"/>
          </a:xfrm>
          <a:prstGeom prst="rect">
            <a:avLst/>
          </a:prstGeom>
        </p:spPr>
        <p:txBody>
          <a:bodyPr spcFirstLastPara="1" wrap="square" lIns="91425" tIns="91425" rIns="91425" bIns="91425" anchor="t"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67" name="Google Shape;67;p7"/>
          <p:cNvSpPr txBox="1">
            <a:spLocks noGrp="1"/>
          </p:cNvSpPr>
          <p:nvPr>
            <p:ph type="body" idx="1"/>
          </p:nvPr>
        </p:nvSpPr>
        <p:spPr>
          <a:xfrm>
            <a:off x="1297500" y="1972550"/>
            <a:ext cx="3798900" cy="2415900"/>
          </a:xfrm>
          <a:prstGeom prst="rect">
            <a:avLst/>
          </a:prstGeom>
        </p:spPr>
        <p:txBody>
          <a:bodyPr spcFirstLastPara="1" wrap="square" lIns="91425" tIns="91425" rIns="91425" bIns="91425" anchor="t" anchorCtr="0">
            <a:noAutofit/>
          </a:bodyPr>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68" name="Google Shape;68;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69"/>
        <p:cNvGrpSpPr/>
        <p:nvPr/>
      </p:nvGrpSpPr>
      <p:grpSpPr>
        <a:xfrm>
          <a:off x="0" y="0"/>
          <a:ext cx="0" cy="0"/>
          <a:chOff x="0" y="0"/>
          <a:chExt cx="0" cy="0"/>
        </a:xfrm>
      </p:grpSpPr>
      <p:grpSp>
        <p:nvGrpSpPr>
          <p:cNvPr id="70" name="Google Shape;70;p8"/>
          <p:cNvGrpSpPr/>
          <p:nvPr/>
        </p:nvGrpSpPr>
        <p:grpSpPr>
          <a:xfrm>
            <a:off x="4406400" y="0"/>
            <a:ext cx="4737600" cy="5143500"/>
            <a:chOff x="4406400" y="0"/>
            <a:chExt cx="4737600" cy="5143500"/>
          </a:xfrm>
        </p:grpSpPr>
        <p:sp>
          <p:nvSpPr>
            <p:cNvPr id="71" name="Google Shape;71;p8"/>
            <p:cNvSpPr/>
            <p:nvPr/>
          </p:nvSpPr>
          <p:spPr>
            <a:xfrm rot="5400000">
              <a:off x="4407900" y="-1500"/>
              <a:ext cx="4734600" cy="4737600"/>
            </a:xfrm>
            <a:prstGeom prst="diagStripe">
              <a:avLst>
                <a:gd name="adj" fmla="val 49469"/>
              </a:avLst>
            </a:prstGeom>
            <a:solidFill>
              <a:schemeClr val="lt1">
                <a:alpha val="34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8"/>
            <p:cNvSpPr/>
            <p:nvPr/>
          </p:nvSpPr>
          <p:spPr>
            <a:xfrm rot="5400000">
              <a:off x="4840825" y="6000"/>
              <a:ext cx="4298700" cy="4286700"/>
            </a:xfrm>
            <a:prstGeom prst="diagStripe">
              <a:avLst>
                <a:gd name="adj" fmla="val 0"/>
              </a:avLst>
            </a:prstGeom>
            <a:solidFill>
              <a:schemeClr val="lt1">
                <a:alpha val="34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8"/>
            <p:cNvSpPr/>
            <p:nvPr/>
          </p:nvSpPr>
          <p:spPr>
            <a:xfrm rot="-5400000">
              <a:off x="5618399" y="1236641"/>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8"/>
            <p:cNvSpPr/>
            <p:nvPr/>
          </p:nvSpPr>
          <p:spPr>
            <a:xfrm flipH="1">
              <a:off x="5849857" y="1444078"/>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8"/>
            <p:cNvSpPr/>
            <p:nvPr/>
          </p:nvSpPr>
          <p:spPr>
            <a:xfrm rot="-5400000">
              <a:off x="5987081" y="2469743"/>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8"/>
            <p:cNvSpPr/>
            <p:nvPr/>
          </p:nvSpPr>
          <p:spPr>
            <a:xfrm flipH="1">
              <a:off x="6222115" y="2677179"/>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8"/>
            <p:cNvSpPr/>
            <p:nvPr/>
          </p:nvSpPr>
          <p:spPr>
            <a:xfrm rot="-5400000">
              <a:off x="6675341" y="1862244"/>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8"/>
            <p:cNvSpPr/>
            <p:nvPr/>
          </p:nvSpPr>
          <p:spPr>
            <a:xfrm flipH="1">
              <a:off x="6908099" y="2069680"/>
              <a:ext cx="808800" cy="808800"/>
            </a:xfrm>
            <a:prstGeom prst="diagStrip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8"/>
            <p:cNvSpPr/>
            <p:nvPr/>
          </p:nvSpPr>
          <p:spPr>
            <a:xfrm rot="-5400000">
              <a:off x="6861141" y="2478088"/>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8"/>
            <p:cNvSpPr/>
            <p:nvPr/>
          </p:nvSpPr>
          <p:spPr>
            <a:xfrm flipH="1">
              <a:off x="7965266" y="2693191"/>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8"/>
            <p:cNvSpPr/>
            <p:nvPr/>
          </p:nvSpPr>
          <p:spPr>
            <a:xfrm flipH="1">
              <a:off x="8145082" y="3309036"/>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8"/>
            <p:cNvSpPr/>
            <p:nvPr/>
          </p:nvSpPr>
          <p:spPr>
            <a:xfrm rot="-5400000">
              <a:off x="7047599" y="3095345"/>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8"/>
            <p:cNvSpPr/>
            <p:nvPr/>
          </p:nvSpPr>
          <p:spPr>
            <a:xfrm flipH="1">
              <a:off x="7276649" y="3302781"/>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8"/>
            <p:cNvSpPr/>
            <p:nvPr/>
          </p:nvSpPr>
          <p:spPr>
            <a:xfrm rot="-5400000">
              <a:off x="7227414" y="3711189"/>
              <a:ext cx="808800" cy="808800"/>
            </a:xfrm>
            <a:prstGeom prst="diagStrip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8"/>
            <p:cNvSpPr/>
            <p:nvPr/>
          </p:nvSpPr>
          <p:spPr>
            <a:xfrm flipH="1">
              <a:off x="7462448" y="3918625"/>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8"/>
            <p:cNvSpPr/>
            <p:nvPr/>
          </p:nvSpPr>
          <p:spPr>
            <a:xfrm rot="-5400000">
              <a:off x="8102491" y="3718856"/>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8"/>
            <p:cNvSpPr/>
            <p:nvPr/>
          </p:nvSpPr>
          <p:spPr>
            <a:xfrm flipH="1">
              <a:off x="8334533" y="3926292"/>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8"/>
            <p:cNvSpPr/>
            <p:nvPr/>
          </p:nvSpPr>
          <p:spPr>
            <a:xfrm rot="-5400000">
              <a:off x="8288290" y="4334700"/>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9" name="Google Shape;89;p8"/>
          <p:cNvSpPr txBox="1">
            <a:spLocks noGrp="1"/>
          </p:cNvSpPr>
          <p:nvPr>
            <p:ph type="title"/>
          </p:nvPr>
        </p:nvSpPr>
        <p:spPr>
          <a:xfrm>
            <a:off x="823850" y="866775"/>
            <a:ext cx="4587000" cy="3521100"/>
          </a:xfrm>
          <a:prstGeom prst="rect">
            <a:avLst/>
          </a:prstGeom>
        </p:spPr>
        <p:txBody>
          <a:bodyPr spcFirstLastPara="1" wrap="square" lIns="91425" tIns="91425" rIns="91425" bIns="91425" anchor="ctr"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90" name="Google Shape;90;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91"/>
        <p:cNvGrpSpPr/>
        <p:nvPr/>
      </p:nvGrpSpPr>
      <p:grpSpPr>
        <a:xfrm>
          <a:off x="0" y="0"/>
          <a:ext cx="0" cy="0"/>
          <a:chOff x="0" y="0"/>
          <a:chExt cx="0" cy="0"/>
        </a:xfrm>
      </p:grpSpPr>
      <p:grpSp>
        <p:nvGrpSpPr>
          <p:cNvPr id="92" name="Google Shape;92;p9"/>
          <p:cNvGrpSpPr/>
          <p:nvPr/>
        </p:nvGrpSpPr>
        <p:grpSpPr>
          <a:xfrm>
            <a:off x="0" y="381001"/>
            <a:ext cx="1037850" cy="1016287"/>
            <a:chOff x="0" y="381001"/>
            <a:chExt cx="1037850" cy="1016287"/>
          </a:xfrm>
        </p:grpSpPr>
        <p:sp>
          <p:nvSpPr>
            <p:cNvPr id="93" name="Google Shape;93;p9"/>
            <p:cNvSpPr/>
            <p:nvPr/>
          </p:nvSpPr>
          <p:spPr>
            <a:xfrm rot="-5400000">
              <a:off x="0" y="381001"/>
              <a:ext cx="808800" cy="808800"/>
            </a:xfrm>
            <a:prstGeom prst="diagStrip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9"/>
            <p:cNvSpPr/>
            <p:nvPr/>
          </p:nvSpPr>
          <p:spPr>
            <a:xfrm flipH="1">
              <a:off x="229050" y="588489"/>
              <a:ext cx="808800" cy="808800"/>
            </a:xfrm>
            <a:prstGeom prst="diagStrip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5" name="Google Shape;95;p9"/>
          <p:cNvSpPr txBox="1">
            <a:spLocks noGrp="1"/>
          </p:cNvSpPr>
          <p:nvPr>
            <p:ph type="title"/>
          </p:nvPr>
        </p:nvSpPr>
        <p:spPr>
          <a:xfrm>
            <a:off x="1297500" y="1658325"/>
            <a:ext cx="3036300" cy="1751700"/>
          </a:xfrm>
          <a:prstGeom prst="rect">
            <a:avLst/>
          </a:prstGeom>
        </p:spPr>
        <p:txBody>
          <a:bodyPr spcFirstLastPara="1" wrap="square" lIns="91425" tIns="91425" rIns="91425" bIns="91425" anchor="t"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96" name="Google Shape;96;p9"/>
          <p:cNvSpPr txBox="1">
            <a:spLocks noGrp="1"/>
          </p:cNvSpPr>
          <p:nvPr>
            <p:ph type="subTitle" idx="1"/>
          </p:nvPr>
        </p:nvSpPr>
        <p:spPr>
          <a:xfrm>
            <a:off x="1297500" y="3538000"/>
            <a:ext cx="3036300" cy="5061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300"/>
              <a:buNone/>
              <a:defRPr/>
            </a:lvl1pPr>
            <a:lvl2pPr lvl="1">
              <a:lnSpc>
                <a:spcPct val="100000"/>
              </a:lnSpc>
              <a:spcBef>
                <a:spcPts val="0"/>
              </a:spcBef>
              <a:spcAft>
                <a:spcPts val="0"/>
              </a:spcAft>
              <a:buSzPts val="1300"/>
              <a:buNone/>
              <a:defRPr sz="1300"/>
            </a:lvl2pPr>
            <a:lvl3pPr lvl="2">
              <a:lnSpc>
                <a:spcPct val="100000"/>
              </a:lnSpc>
              <a:spcBef>
                <a:spcPts val="0"/>
              </a:spcBef>
              <a:spcAft>
                <a:spcPts val="0"/>
              </a:spcAft>
              <a:buSzPts val="1300"/>
              <a:buNone/>
              <a:defRPr sz="1300"/>
            </a:lvl3pPr>
            <a:lvl4pPr lvl="3">
              <a:lnSpc>
                <a:spcPct val="100000"/>
              </a:lnSpc>
              <a:spcBef>
                <a:spcPts val="0"/>
              </a:spcBef>
              <a:spcAft>
                <a:spcPts val="0"/>
              </a:spcAft>
              <a:buSzPts val="1300"/>
              <a:buNone/>
              <a:defRPr sz="1300"/>
            </a:lvl4pPr>
            <a:lvl5pPr lvl="4">
              <a:lnSpc>
                <a:spcPct val="100000"/>
              </a:lnSpc>
              <a:spcBef>
                <a:spcPts val="0"/>
              </a:spcBef>
              <a:spcAft>
                <a:spcPts val="0"/>
              </a:spcAft>
              <a:buSzPts val="1300"/>
              <a:buNone/>
              <a:defRPr sz="1300"/>
            </a:lvl5pPr>
            <a:lvl6pPr lvl="5">
              <a:lnSpc>
                <a:spcPct val="100000"/>
              </a:lnSpc>
              <a:spcBef>
                <a:spcPts val="0"/>
              </a:spcBef>
              <a:spcAft>
                <a:spcPts val="0"/>
              </a:spcAft>
              <a:buSzPts val="1300"/>
              <a:buNone/>
              <a:defRPr sz="1300"/>
            </a:lvl6pPr>
            <a:lvl7pPr lvl="6">
              <a:lnSpc>
                <a:spcPct val="100000"/>
              </a:lnSpc>
              <a:spcBef>
                <a:spcPts val="0"/>
              </a:spcBef>
              <a:spcAft>
                <a:spcPts val="0"/>
              </a:spcAft>
              <a:buSzPts val="1300"/>
              <a:buNone/>
              <a:defRPr sz="1300"/>
            </a:lvl7pPr>
            <a:lvl8pPr lvl="7">
              <a:lnSpc>
                <a:spcPct val="100000"/>
              </a:lnSpc>
              <a:spcBef>
                <a:spcPts val="0"/>
              </a:spcBef>
              <a:spcAft>
                <a:spcPts val="0"/>
              </a:spcAft>
              <a:buSzPts val="1300"/>
              <a:buNone/>
              <a:defRPr sz="1300"/>
            </a:lvl8pPr>
            <a:lvl9pPr lvl="8">
              <a:lnSpc>
                <a:spcPct val="100000"/>
              </a:lnSpc>
              <a:spcBef>
                <a:spcPts val="0"/>
              </a:spcBef>
              <a:spcAft>
                <a:spcPts val="0"/>
              </a:spcAft>
              <a:buSzPts val="1300"/>
              <a:buNone/>
              <a:defRPr sz="1300"/>
            </a:lvl9pPr>
          </a:lstStyle>
          <a:p>
            <a:endParaRPr/>
          </a:p>
        </p:txBody>
      </p:sp>
      <p:sp>
        <p:nvSpPr>
          <p:cNvPr id="97" name="Google Shape;97;p9"/>
          <p:cNvSpPr txBox="1">
            <a:spLocks noGrp="1"/>
          </p:cNvSpPr>
          <p:nvPr>
            <p:ph type="body" idx="2"/>
          </p:nvPr>
        </p:nvSpPr>
        <p:spPr>
          <a:xfrm>
            <a:off x="4648200" y="1696600"/>
            <a:ext cx="3676800" cy="2347500"/>
          </a:xfrm>
          <a:prstGeom prst="rect">
            <a:avLst/>
          </a:prstGeom>
        </p:spPr>
        <p:txBody>
          <a:bodyPr spcFirstLastPara="1" wrap="square" lIns="91425" tIns="91425" rIns="91425" bIns="91425" anchor="t" anchorCtr="0">
            <a:noAutofit/>
          </a:bodyPr>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98" name="Google Shape;98;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99"/>
        <p:cNvGrpSpPr/>
        <p:nvPr/>
      </p:nvGrpSpPr>
      <p:grpSpPr>
        <a:xfrm>
          <a:off x="0" y="0"/>
          <a:ext cx="0" cy="0"/>
          <a:chOff x="0" y="0"/>
          <a:chExt cx="0" cy="0"/>
        </a:xfrm>
      </p:grpSpPr>
      <p:grpSp>
        <p:nvGrpSpPr>
          <p:cNvPr id="100" name="Google Shape;100;p10"/>
          <p:cNvGrpSpPr/>
          <p:nvPr/>
        </p:nvGrpSpPr>
        <p:grpSpPr>
          <a:xfrm>
            <a:off x="0" y="4128572"/>
            <a:ext cx="698925" cy="684657"/>
            <a:chOff x="0" y="3785672"/>
            <a:chExt cx="698925" cy="684657"/>
          </a:xfrm>
        </p:grpSpPr>
        <p:sp>
          <p:nvSpPr>
            <p:cNvPr id="101" name="Google Shape;101;p10"/>
            <p:cNvSpPr/>
            <p:nvPr/>
          </p:nvSpPr>
          <p:spPr>
            <a:xfrm rot="-5400000">
              <a:off x="0" y="3785672"/>
              <a:ext cx="544800" cy="544800"/>
            </a:xfrm>
            <a:prstGeom prst="diagStripe">
              <a:avLst>
                <a:gd name="adj" fmla="val 50000"/>
              </a:avLst>
            </a:prstGeom>
            <a:solidFill>
              <a:schemeClr val="lt1">
                <a:alpha val="96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10"/>
            <p:cNvSpPr/>
            <p:nvPr/>
          </p:nvSpPr>
          <p:spPr>
            <a:xfrm flipH="1">
              <a:off x="154125" y="3925529"/>
              <a:ext cx="544800" cy="544800"/>
            </a:xfrm>
            <a:prstGeom prst="diagStripe">
              <a:avLst>
                <a:gd name="adj" fmla="val 50000"/>
              </a:avLst>
            </a:prstGeom>
            <a:solidFill>
              <a:schemeClr val="lt1">
                <a:alpha val="96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3" name="Google Shape;103;p10"/>
          <p:cNvSpPr txBox="1">
            <a:spLocks noGrp="1"/>
          </p:cNvSpPr>
          <p:nvPr>
            <p:ph type="body" idx="1"/>
          </p:nvPr>
        </p:nvSpPr>
        <p:spPr>
          <a:xfrm>
            <a:off x="812725" y="4305375"/>
            <a:ext cx="6936000" cy="5238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300"/>
              <a:buNone/>
              <a:defRPr/>
            </a:lvl1pPr>
          </a:lstStyle>
          <a:p>
            <a:endParaRPr/>
          </a:p>
        </p:txBody>
      </p:sp>
      <p:sp>
        <p:nvSpPr>
          <p:cNvPr id="104" name="Google Shape;104;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focus">
    <p:bg>
      <p:bgPr>
        <a:solidFill>
          <a:schemeClr val="dk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1pPr>
            <a:lvl2pPr lvl="1">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2pPr>
            <a:lvl3pPr lvl="2">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3pPr>
            <a:lvl4pPr lvl="3">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4pPr>
            <a:lvl5pPr lvl="4">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5pPr>
            <a:lvl6pPr lvl="5">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6pPr>
            <a:lvl7pPr lvl="6">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7pPr>
            <a:lvl8pPr lvl="7">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8pPr>
            <a:lvl9pPr lvl="8">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11150">
              <a:lnSpc>
                <a:spcPct val="115000"/>
              </a:lnSpc>
              <a:spcBef>
                <a:spcPts val="0"/>
              </a:spcBef>
              <a:spcAft>
                <a:spcPts val="0"/>
              </a:spcAft>
              <a:buClr>
                <a:schemeClr val="lt1"/>
              </a:buClr>
              <a:buSzPts val="1300"/>
              <a:buFont typeface="Lato"/>
              <a:buChar char="●"/>
              <a:defRPr sz="1300">
                <a:solidFill>
                  <a:schemeClr val="lt1"/>
                </a:solidFill>
                <a:latin typeface="Lato"/>
                <a:ea typeface="Lato"/>
                <a:cs typeface="Lato"/>
                <a:sym typeface="Lato"/>
              </a:defRPr>
            </a:lvl1pPr>
            <a:lvl2pPr marL="914400" lvl="1" indent="-29845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2pPr>
            <a:lvl3pPr marL="1371600" lvl="2" indent="-29845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3pPr>
            <a:lvl4pPr marL="1828800" lvl="3" indent="-29845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4pPr>
            <a:lvl5pPr marL="2286000" lvl="4" indent="-29845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5pPr>
            <a:lvl6pPr marL="2743200" lvl="5" indent="-29845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6pPr>
            <a:lvl7pPr marL="3200400" lvl="6" indent="-29845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7pPr>
            <a:lvl8pPr marL="3657600" lvl="7" indent="-29845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8pPr>
            <a:lvl9pPr marL="4114800" lvl="8" indent="-298450">
              <a:lnSpc>
                <a:spcPct val="115000"/>
              </a:lnSpc>
              <a:spcBef>
                <a:spcPts val="1600"/>
              </a:spcBef>
              <a:spcAft>
                <a:spcPts val="1600"/>
              </a:spcAft>
              <a:buClr>
                <a:schemeClr val="lt1"/>
              </a:buClr>
              <a:buSzPts val="1100"/>
              <a:buFont typeface="Lato"/>
              <a:buChar char="■"/>
              <a:defRPr sz="1100">
                <a:solidFill>
                  <a:schemeClr val="lt1"/>
                </a:solidFill>
                <a:latin typeface="Lato"/>
                <a:ea typeface="Lato"/>
                <a:cs typeface="Lato"/>
                <a:sym typeface="Lato"/>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lt1"/>
                </a:solidFill>
                <a:latin typeface="Lato"/>
                <a:ea typeface="Lato"/>
                <a:cs typeface="Lato"/>
                <a:sym typeface="Lato"/>
              </a:defRPr>
            </a:lvl1pPr>
            <a:lvl2pPr lvl="1" algn="r">
              <a:buNone/>
              <a:defRPr sz="1000">
                <a:solidFill>
                  <a:schemeClr val="lt1"/>
                </a:solidFill>
                <a:latin typeface="Lato"/>
                <a:ea typeface="Lato"/>
                <a:cs typeface="Lato"/>
                <a:sym typeface="Lato"/>
              </a:defRPr>
            </a:lvl2pPr>
            <a:lvl3pPr lvl="2" algn="r">
              <a:buNone/>
              <a:defRPr sz="1000">
                <a:solidFill>
                  <a:schemeClr val="lt1"/>
                </a:solidFill>
                <a:latin typeface="Lato"/>
                <a:ea typeface="Lato"/>
                <a:cs typeface="Lato"/>
                <a:sym typeface="Lato"/>
              </a:defRPr>
            </a:lvl3pPr>
            <a:lvl4pPr lvl="3" algn="r">
              <a:buNone/>
              <a:defRPr sz="1000">
                <a:solidFill>
                  <a:schemeClr val="lt1"/>
                </a:solidFill>
                <a:latin typeface="Lato"/>
                <a:ea typeface="Lato"/>
                <a:cs typeface="Lato"/>
                <a:sym typeface="Lato"/>
              </a:defRPr>
            </a:lvl4pPr>
            <a:lvl5pPr lvl="4" algn="r">
              <a:buNone/>
              <a:defRPr sz="1000">
                <a:solidFill>
                  <a:schemeClr val="lt1"/>
                </a:solidFill>
                <a:latin typeface="Lato"/>
                <a:ea typeface="Lato"/>
                <a:cs typeface="Lato"/>
                <a:sym typeface="Lato"/>
              </a:defRPr>
            </a:lvl5pPr>
            <a:lvl6pPr lvl="5" algn="r">
              <a:buNone/>
              <a:defRPr sz="1000">
                <a:solidFill>
                  <a:schemeClr val="lt1"/>
                </a:solidFill>
                <a:latin typeface="Lato"/>
                <a:ea typeface="Lato"/>
                <a:cs typeface="Lato"/>
                <a:sym typeface="Lato"/>
              </a:defRPr>
            </a:lvl6pPr>
            <a:lvl7pPr lvl="6" algn="r">
              <a:buNone/>
              <a:defRPr sz="1000">
                <a:solidFill>
                  <a:schemeClr val="lt1"/>
                </a:solidFill>
                <a:latin typeface="Lato"/>
                <a:ea typeface="Lato"/>
                <a:cs typeface="Lato"/>
                <a:sym typeface="Lato"/>
              </a:defRPr>
            </a:lvl7pPr>
            <a:lvl8pPr lvl="7" algn="r">
              <a:buNone/>
              <a:defRPr sz="1000">
                <a:solidFill>
                  <a:schemeClr val="lt1"/>
                </a:solidFill>
                <a:latin typeface="Lato"/>
                <a:ea typeface="Lato"/>
                <a:cs typeface="Lato"/>
                <a:sym typeface="Lato"/>
              </a:defRPr>
            </a:lvl8pPr>
            <a:lvl9pPr lvl="8" algn="r">
              <a:buNone/>
              <a:defRPr sz="1000">
                <a:solidFill>
                  <a:schemeClr val="l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hyperlink" Target="https://closeronline.co.uk/family/news/ectopic-pregnancy-grief-" TargetMode="External"/><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13"/>
          <p:cNvSpPr txBox="1">
            <a:spLocks noGrp="1"/>
          </p:cNvSpPr>
          <p:nvPr>
            <p:ph type="ctrTitle"/>
          </p:nvPr>
        </p:nvSpPr>
        <p:spPr>
          <a:xfrm>
            <a:off x="558150" y="1777975"/>
            <a:ext cx="3939900" cy="1489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b="1">
              <a:solidFill>
                <a:srgbClr val="000000"/>
              </a:solidFill>
            </a:endParaRPr>
          </a:p>
        </p:txBody>
      </p:sp>
      <p:sp>
        <p:nvSpPr>
          <p:cNvPr id="135" name="Google Shape;135;p13"/>
          <p:cNvSpPr txBox="1">
            <a:spLocks noGrp="1"/>
          </p:cNvSpPr>
          <p:nvPr>
            <p:ph type="subTitle" idx="1"/>
          </p:nvPr>
        </p:nvSpPr>
        <p:spPr>
          <a:xfrm>
            <a:off x="558150" y="4239650"/>
            <a:ext cx="3306900" cy="638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500">
              <a:solidFill>
                <a:srgbClr val="000000"/>
              </a:solidFill>
            </a:endParaRPr>
          </a:p>
        </p:txBody>
      </p:sp>
      <p:sp>
        <p:nvSpPr>
          <p:cNvPr id="136" name="Google Shape;136;p13"/>
          <p:cNvSpPr txBox="1"/>
          <p:nvPr/>
        </p:nvSpPr>
        <p:spPr>
          <a:xfrm>
            <a:off x="5313950" y="-1082850"/>
            <a:ext cx="6486900" cy="1082700"/>
          </a:xfrm>
          <a:prstGeom prst="rect">
            <a:avLst/>
          </a:prstGeom>
          <a:noFill/>
          <a:ln>
            <a:noFill/>
          </a:ln>
        </p:spPr>
        <p:txBody>
          <a:bodyPr spcFirstLastPara="1" wrap="square" lIns="91425" tIns="91425" rIns="91425" bIns="91425" anchor="t" anchorCtr="0">
            <a:noAutofit/>
          </a:bodyPr>
          <a:lstStyle/>
          <a:p>
            <a:pPr marL="0" lvl="0" indent="457200" algn="l" rtl="0">
              <a:spcBef>
                <a:spcPts val="0"/>
              </a:spcBef>
              <a:spcAft>
                <a:spcPts val="0"/>
              </a:spcAft>
              <a:buNone/>
            </a:pPr>
            <a:endParaRPr>
              <a:solidFill>
                <a:srgbClr val="FF00FF"/>
              </a:solidFill>
            </a:endParaRPr>
          </a:p>
        </p:txBody>
      </p:sp>
      <p:sp>
        <p:nvSpPr>
          <p:cNvPr id="137" name="Google Shape;137;p13"/>
          <p:cNvSpPr txBox="1"/>
          <p:nvPr/>
        </p:nvSpPr>
        <p:spPr>
          <a:xfrm>
            <a:off x="6186250" y="2235850"/>
            <a:ext cx="2596800" cy="165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900" b="1">
              <a:solidFill>
                <a:srgbClr val="00FFFF"/>
              </a:solidFill>
              <a:latin typeface="Lato"/>
              <a:ea typeface="Lato"/>
              <a:cs typeface="Lato"/>
              <a:sym typeface="Lato"/>
            </a:endParaRPr>
          </a:p>
        </p:txBody>
      </p:sp>
      <p:pic>
        <p:nvPicPr>
          <p:cNvPr id="138" name="Google Shape;138;p13"/>
          <p:cNvPicPr preferRelativeResize="0"/>
          <p:nvPr/>
        </p:nvPicPr>
        <p:blipFill>
          <a:blip r:embed="rId3">
            <a:alphaModFix/>
          </a:blip>
          <a:stretch>
            <a:fillRect/>
          </a:stretch>
        </p:blipFill>
        <p:spPr>
          <a:xfrm>
            <a:off x="-555125" y="-71225"/>
            <a:ext cx="9699123" cy="7413825"/>
          </a:xfrm>
          <a:prstGeom prst="rect">
            <a:avLst/>
          </a:prstGeom>
          <a:noFill/>
          <a:ln>
            <a:noFill/>
          </a:ln>
        </p:spPr>
      </p:pic>
      <p:sp>
        <p:nvSpPr>
          <p:cNvPr id="139" name="Google Shape;139;p13"/>
          <p:cNvSpPr txBox="1"/>
          <p:nvPr/>
        </p:nvSpPr>
        <p:spPr>
          <a:xfrm>
            <a:off x="2760800" y="2571750"/>
            <a:ext cx="6706200" cy="589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a:solidFill>
                  <a:srgbClr val="47B6E9"/>
                </a:solidFill>
                <a:latin typeface="Josefin Sans"/>
                <a:ea typeface="Josefin Sans"/>
                <a:cs typeface="Josefin Sans"/>
                <a:sym typeface="Josefin Sans"/>
              </a:rPr>
              <a:t>Sheralyn Garrido, Krishia Hernandez, Emily Stevenson</a:t>
            </a:r>
            <a:endParaRPr sz="1500">
              <a:solidFill>
                <a:srgbClr val="47B6E9"/>
              </a:solidFill>
              <a:latin typeface="Josefin Sans"/>
              <a:ea typeface="Josefin Sans"/>
              <a:cs typeface="Josefin Sans"/>
              <a:sym typeface="Josefin Sans"/>
            </a:endParaRPr>
          </a:p>
        </p:txBody>
      </p:sp>
      <p:sp>
        <p:nvSpPr>
          <p:cNvPr id="140" name="Google Shape;140;p13"/>
          <p:cNvSpPr txBox="1"/>
          <p:nvPr/>
        </p:nvSpPr>
        <p:spPr>
          <a:xfrm>
            <a:off x="3438975" y="1248850"/>
            <a:ext cx="5260200" cy="126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4200">
                <a:solidFill>
                  <a:srgbClr val="FF00FF"/>
                </a:solidFill>
                <a:latin typeface="Josefin Sans"/>
                <a:ea typeface="Josefin Sans"/>
                <a:cs typeface="Josefin Sans"/>
                <a:sym typeface="Josefin Sans"/>
              </a:rPr>
              <a:t>Ectopic Pregnancy</a:t>
            </a:r>
            <a:endParaRPr sz="4200">
              <a:solidFill>
                <a:srgbClr val="FF00FF"/>
              </a:solidFill>
              <a:latin typeface="Josefin Sans"/>
              <a:ea typeface="Josefin Sans"/>
              <a:cs typeface="Josefin Sans"/>
              <a:sym typeface="Josefin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9"/>
                                        </p:tgtEl>
                                        <p:attrNameLst>
                                          <p:attrName>style.visibility</p:attrName>
                                        </p:attrNameLst>
                                      </p:cBhvr>
                                      <p:to>
                                        <p:strVal val="visible"/>
                                      </p:to>
                                    </p:set>
                                    <p:animEffect transition="in" filter="fade">
                                      <p:cBhvr>
                                        <p:cTn id="7" dur="10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22"/>
          <p:cNvSpPr txBox="1">
            <a:spLocks noGrp="1"/>
          </p:cNvSpPr>
          <p:nvPr>
            <p:ph type="title"/>
          </p:nvPr>
        </p:nvSpPr>
        <p:spPr>
          <a:xfrm>
            <a:off x="1297500" y="393750"/>
            <a:ext cx="7038900" cy="914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a:t>Treatment for Ectopic Pregnancy</a:t>
            </a:r>
            <a:endParaRPr b="1"/>
          </a:p>
        </p:txBody>
      </p:sp>
      <p:sp>
        <p:nvSpPr>
          <p:cNvPr id="202" name="Google Shape;202;p22"/>
          <p:cNvSpPr txBox="1">
            <a:spLocks noGrp="1"/>
          </p:cNvSpPr>
          <p:nvPr>
            <p:ph type="body" idx="1"/>
          </p:nvPr>
        </p:nvSpPr>
        <p:spPr>
          <a:xfrm>
            <a:off x="1297500" y="1404600"/>
            <a:ext cx="7284600" cy="3469200"/>
          </a:xfrm>
          <a:prstGeom prst="rect">
            <a:avLst/>
          </a:prstGeom>
        </p:spPr>
        <p:txBody>
          <a:bodyPr spcFirstLastPara="1" wrap="square" lIns="91425" tIns="91425" rIns="91425" bIns="91425" anchor="t" anchorCtr="0">
            <a:noAutofit/>
          </a:bodyPr>
          <a:lstStyle/>
          <a:p>
            <a:pPr marL="457200" lvl="0" indent="-355600" algn="l" rtl="0">
              <a:lnSpc>
                <a:spcPct val="150000"/>
              </a:lnSpc>
              <a:spcBef>
                <a:spcPts val="0"/>
              </a:spcBef>
              <a:spcAft>
                <a:spcPts val="0"/>
              </a:spcAft>
              <a:buSzPts val="2000"/>
              <a:buChar char="●"/>
            </a:pPr>
            <a:r>
              <a:rPr lang="en" sz="2000"/>
              <a:t>Surgery:</a:t>
            </a:r>
            <a:endParaRPr sz="2000"/>
          </a:p>
          <a:p>
            <a:pPr marL="914400" lvl="1" indent="-355600" algn="l" rtl="0">
              <a:lnSpc>
                <a:spcPct val="150000"/>
              </a:lnSpc>
              <a:spcBef>
                <a:spcPts val="0"/>
              </a:spcBef>
              <a:spcAft>
                <a:spcPts val="0"/>
              </a:spcAft>
              <a:buSzPts val="2000"/>
              <a:buChar char="○"/>
            </a:pPr>
            <a:r>
              <a:rPr lang="en" sz="2000"/>
              <a:t>Salpingostomy- the ectopic pregnancy is removed and the tube is left in place.</a:t>
            </a:r>
            <a:endParaRPr sz="2000"/>
          </a:p>
          <a:p>
            <a:pPr marL="914400" lvl="1" indent="-355600" algn="l" rtl="0">
              <a:lnSpc>
                <a:spcPct val="150000"/>
              </a:lnSpc>
              <a:spcBef>
                <a:spcPts val="0"/>
              </a:spcBef>
              <a:spcAft>
                <a:spcPts val="0"/>
              </a:spcAft>
              <a:buSzPts val="2000"/>
              <a:buChar char="○"/>
            </a:pPr>
            <a:r>
              <a:rPr lang="en" sz="2000"/>
              <a:t>Salpingectomy- the ectopic pregnancy and the tube are removed.</a:t>
            </a:r>
            <a:endParaRPr sz="2000"/>
          </a:p>
          <a:p>
            <a:pPr marL="914400" lvl="1" indent="-355600" algn="l" rtl="0">
              <a:lnSpc>
                <a:spcPct val="150000"/>
              </a:lnSpc>
              <a:spcBef>
                <a:spcPts val="0"/>
              </a:spcBef>
              <a:spcAft>
                <a:spcPts val="0"/>
              </a:spcAft>
              <a:buSzPts val="2000"/>
              <a:buChar char="○"/>
            </a:pPr>
            <a:r>
              <a:rPr lang="en" sz="2000"/>
              <a:t>Used when the ectopic pregnancy has ruptured.</a:t>
            </a:r>
            <a:endParaRPr sz="20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23"/>
          <p:cNvSpPr txBox="1">
            <a:spLocks noGrp="1"/>
          </p:cNvSpPr>
          <p:nvPr>
            <p:ph type="title"/>
          </p:nvPr>
        </p:nvSpPr>
        <p:spPr>
          <a:xfrm>
            <a:off x="1095600" y="533750"/>
            <a:ext cx="7240800" cy="774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a:t>How Ectopic Pregnancy Affects Patients</a:t>
            </a:r>
            <a:endParaRPr b="1"/>
          </a:p>
        </p:txBody>
      </p:sp>
      <p:sp>
        <p:nvSpPr>
          <p:cNvPr id="208" name="Google Shape;208;p23"/>
          <p:cNvSpPr txBox="1">
            <a:spLocks noGrp="1"/>
          </p:cNvSpPr>
          <p:nvPr>
            <p:ph type="body" idx="1"/>
          </p:nvPr>
        </p:nvSpPr>
        <p:spPr>
          <a:xfrm>
            <a:off x="716350" y="1488875"/>
            <a:ext cx="4958400" cy="3469200"/>
          </a:xfrm>
          <a:prstGeom prst="rect">
            <a:avLst/>
          </a:prstGeom>
        </p:spPr>
        <p:txBody>
          <a:bodyPr spcFirstLastPara="1" wrap="square" lIns="91425" tIns="91425" rIns="91425" bIns="91425" anchor="t" anchorCtr="0">
            <a:noAutofit/>
          </a:bodyPr>
          <a:lstStyle/>
          <a:p>
            <a:pPr marL="0" lvl="0" indent="457200" algn="l" rtl="0">
              <a:lnSpc>
                <a:spcPct val="150000"/>
              </a:lnSpc>
              <a:spcBef>
                <a:spcPts val="0"/>
              </a:spcBef>
              <a:spcAft>
                <a:spcPts val="0"/>
              </a:spcAft>
              <a:buNone/>
            </a:pPr>
            <a:r>
              <a:rPr lang="en" sz="2000"/>
              <a:t>Many women experience feelings of fear, sadness, anger, vulnerability, and panic. Also, they find themselves overwhelmed by feelings of guilt and may end up blaming themselves for having caused or contributed to the ectopic pregnancy. </a:t>
            </a:r>
            <a:endParaRPr sz="2000"/>
          </a:p>
          <a:p>
            <a:pPr marL="0" lvl="0" indent="0" algn="l" rtl="0">
              <a:spcBef>
                <a:spcPts val="1600"/>
              </a:spcBef>
              <a:spcAft>
                <a:spcPts val="1600"/>
              </a:spcAft>
              <a:buNone/>
            </a:pPr>
            <a:endParaRPr sz="2000"/>
          </a:p>
        </p:txBody>
      </p:sp>
      <p:pic>
        <p:nvPicPr>
          <p:cNvPr id="209" name="Google Shape;209;p23"/>
          <p:cNvPicPr preferRelativeResize="0"/>
          <p:nvPr/>
        </p:nvPicPr>
        <p:blipFill>
          <a:blip r:embed="rId3">
            <a:alphaModFix/>
          </a:blip>
          <a:stretch>
            <a:fillRect/>
          </a:stretch>
        </p:blipFill>
        <p:spPr>
          <a:xfrm>
            <a:off x="6039100" y="1228275"/>
            <a:ext cx="2795874" cy="36034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4"/>
          <p:cNvSpPr txBox="1">
            <a:spLocks noGrp="1"/>
          </p:cNvSpPr>
          <p:nvPr>
            <p:ph type="body" idx="1"/>
          </p:nvPr>
        </p:nvSpPr>
        <p:spPr>
          <a:xfrm>
            <a:off x="1297500" y="1567550"/>
            <a:ext cx="3403200" cy="2911200"/>
          </a:xfrm>
          <a:prstGeom prst="rect">
            <a:avLst/>
          </a:prstGeom>
        </p:spPr>
        <p:txBody>
          <a:bodyPr spcFirstLastPara="1" wrap="square" lIns="91425" tIns="91425" rIns="91425" bIns="91425" anchor="t" anchorCtr="0">
            <a:noAutofit/>
          </a:bodyPr>
          <a:lstStyle/>
          <a:p>
            <a:pPr marL="457200" lvl="0" indent="-355600" algn="l" rtl="0">
              <a:spcBef>
                <a:spcPts val="0"/>
              </a:spcBef>
              <a:spcAft>
                <a:spcPts val="0"/>
              </a:spcAft>
              <a:buClr>
                <a:srgbClr val="FFFFFF"/>
              </a:buClr>
              <a:buSzPts val="2000"/>
              <a:buChar char="●"/>
            </a:pPr>
            <a:r>
              <a:rPr lang="en" sz="2000">
                <a:solidFill>
                  <a:srgbClr val="FFFFFF"/>
                </a:solidFill>
              </a:rPr>
              <a:t>Flashbacks, nightmares</a:t>
            </a:r>
            <a:endParaRPr sz="2000">
              <a:solidFill>
                <a:srgbClr val="FFFFFF"/>
              </a:solidFill>
            </a:endParaRPr>
          </a:p>
          <a:p>
            <a:pPr marL="457200" lvl="0" indent="-355600" algn="l" rtl="0">
              <a:spcBef>
                <a:spcPts val="0"/>
              </a:spcBef>
              <a:spcAft>
                <a:spcPts val="0"/>
              </a:spcAft>
              <a:buClr>
                <a:srgbClr val="FFFFFF"/>
              </a:buClr>
              <a:buSzPts val="2000"/>
              <a:buChar char="●"/>
            </a:pPr>
            <a:r>
              <a:rPr lang="en" sz="2000">
                <a:solidFill>
                  <a:srgbClr val="FFFFFF"/>
                </a:solidFill>
              </a:rPr>
              <a:t>Numbness</a:t>
            </a:r>
            <a:endParaRPr sz="2000">
              <a:solidFill>
                <a:srgbClr val="FFFFFF"/>
              </a:solidFill>
            </a:endParaRPr>
          </a:p>
          <a:p>
            <a:pPr marL="457200" lvl="0" indent="-355600" algn="l" rtl="0">
              <a:spcBef>
                <a:spcPts val="0"/>
              </a:spcBef>
              <a:spcAft>
                <a:spcPts val="0"/>
              </a:spcAft>
              <a:buClr>
                <a:srgbClr val="FFFFFF"/>
              </a:buClr>
              <a:buSzPts val="2000"/>
              <a:buChar char="●"/>
            </a:pPr>
            <a:r>
              <a:rPr lang="en" sz="2000">
                <a:solidFill>
                  <a:srgbClr val="FFFFFF"/>
                </a:solidFill>
              </a:rPr>
              <a:t>Detachment from other people</a:t>
            </a:r>
            <a:endParaRPr sz="2000">
              <a:solidFill>
                <a:srgbClr val="FFFFFF"/>
              </a:solidFill>
            </a:endParaRPr>
          </a:p>
          <a:p>
            <a:pPr marL="457200" lvl="0" indent="-355600" algn="l" rtl="0">
              <a:spcBef>
                <a:spcPts val="0"/>
              </a:spcBef>
              <a:spcAft>
                <a:spcPts val="0"/>
              </a:spcAft>
              <a:buClr>
                <a:srgbClr val="FFFFFF"/>
              </a:buClr>
              <a:buSzPts val="2000"/>
              <a:buChar char="●"/>
            </a:pPr>
            <a:r>
              <a:rPr lang="en" sz="2000">
                <a:solidFill>
                  <a:srgbClr val="FFFFFF"/>
                </a:solidFill>
              </a:rPr>
              <a:t>Fear for the future</a:t>
            </a:r>
            <a:endParaRPr sz="2000">
              <a:solidFill>
                <a:srgbClr val="FFFFFF"/>
              </a:solidFill>
            </a:endParaRPr>
          </a:p>
          <a:p>
            <a:pPr marL="457200" lvl="0" indent="-355600" algn="l" rtl="0">
              <a:spcBef>
                <a:spcPts val="0"/>
              </a:spcBef>
              <a:spcAft>
                <a:spcPts val="0"/>
              </a:spcAft>
              <a:buClr>
                <a:srgbClr val="FFFFFF"/>
              </a:buClr>
              <a:buSzPts val="2000"/>
              <a:buChar char="●"/>
            </a:pPr>
            <a:r>
              <a:rPr lang="en" sz="2000">
                <a:solidFill>
                  <a:srgbClr val="FFFFFF"/>
                </a:solidFill>
              </a:rPr>
              <a:t>Panic attacks</a:t>
            </a:r>
            <a:endParaRPr sz="2000">
              <a:solidFill>
                <a:srgbClr val="FFFFFF"/>
              </a:solidFill>
            </a:endParaRPr>
          </a:p>
          <a:p>
            <a:pPr marL="457200" lvl="0" indent="-355600" algn="l" rtl="0">
              <a:spcBef>
                <a:spcPts val="0"/>
              </a:spcBef>
              <a:spcAft>
                <a:spcPts val="0"/>
              </a:spcAft>
              <a:buClr>
                <a:srgbClr val="FFFFFF"/>
              </a:buClr>
              <a:buSzPts val="2000"/>
              <a:buChar char="●"/>
            </a:pPr>
            <a:r>
              <a:rPr lang="en" sz="2000">
                <a:solidFill>
                  <a:srgbClr val="FFFFFF"/>
                </a:solidFill>
              </a:rPr>
              <a:t>Survivor’s guilt</a:t>
            </a:r>
            <a:endParaRPr sz="2000">
              <a:solidFill>
                <a:srgbClr val="FFFFFF"/>
              </a:solidFill>
            </a:endParaRPr>
          </a:p>
          <a:p>
            <a:pPr marL="457200" lvl="0" indent="-355600" algn="l" rtl="0">
              <a:spcBef>
                <a:spcPts val="0"/>
              </a:spcBef>
              <a:spcAft>
                <a:spcPts val="0"/>
              </a:spcAft>
              <a:buClr>
                <a:srgbClr val="FFFFFF"/>
              </a:buClr>
              <a:buSzPts val="2000"/>
              <a:buChar char="●"/>
            </a:pPr>
            <a:r>
              <a:rPr lang="en" sz="2000">
                <a:solidFill>
                  <a:srgbClr val="FFFFFF"/>
                </a:solidFill>
              </a:rPr>
              <a:t>Irritableness</a:t>
            </a:r>
            <a:endParaRPr sz="2000">
              <a:solidFill>
                <a:srgbClr val="FFFFFF"/>
              </a:solidFill>
            </a:endParaRPr>
          </a:p>
        </p:txBody>
      </p:sp>
      <p:sp>
        <p:nvSpPr>
          <p:cNvPr id="215" name="Google Shape;215;p24"/>
          <p:cNvSpPr txBox="1">
            <a:spLocks noGrp="1"/>
          </p:cNvSpPr>
          <p:nvPr>
            <p:ph type="title"/>
          </p:nvPr>
        </p:nvSpPr>
        <p:spPr>
          <a:xfrm>
            <a:off x="1222000" y="603975"/>
            <a:ext cx="7611300" cy="675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t>Most commonly reactions that women feel:</a:t>
            </a:r>
            <a:endParaRPr b="1"/>
          </a:p>
        </p:txBody>
      </p:sp>
      <p:sp>
        <p:nvSpPr>
          <p:cNvPr id="216" name="Google Shape;216;p24"/>
          <p:cNvSpPr txBox="1">
            <a:spLocks noGrp="1"/>
          </p:cNvSpPr>
          <p:nvPr>
            <p:ph type="body" idx="2"/>
          </p:nvPr>
        </p:nvSpPr>
        <p:spPr>
          <a:xfrm>
            <a:off x="4933221" y="1567550"/>
            <a:ext cx="3403200" cy="2911200"/>
          </a:xfrm>
          <a:prstGeom prst="rect">
            <a:avLst/>
          </a:prstGeom>
        </p:spPr>
        <p:txBody>
          <a:bodyPr spcFirstLastPara="1" wrap="square" lIns="91425" tIns="91425" rIns="91425" bIns="91425" anchor="t" anchorCtr="0">
            <a:noAutofit/>
          </a:bodyPr>
          <a:lstStyle/>
          <a:p>
            <a:pPr marL="457200" lvl="0" indent="-355600" algn="l" rtl="0">
              <a:spcBef>
                <a:spcPts val="0"/>
              </a:spcBef>
              <a:spcAft>
                <a:spcPts val="0"/>
              </a:spcAft>
              <a:buClr>
                <a:srgbClr val="FFFFFF"/>
              </a:buClr>
              <a:buSzPts val="2000"/>
              <a:buChar char="●"/>
            </a:pPr>
            <a:r>
              <a:rPr lang="en" sz="2000">
                <a:solidFill>
                  <a:srgbClr val="FFFFFF"/>
                </a:solidFill>
              </a:rPr>
              <a:t>Over-protective of your loved ones</a:t>
            </a:r>
            <a:endParaRPr sz="2000">
              <a:solidFill>
                <a:srgbClr val="FFFFFF"/>
              </a:solidFill>
            </a:endParaRPr>
          </a:p>
          <a:p>
            <a:pPr marL="457200" lvl="0" indent="-355600" algn="l" rtl="0">
              <a:spcBef>
                <a:spcPts val="0"/>
              </a:spcBef>
              <a:spcAft>
                <a:spcPts val="0"/>
              </a:spcAft>
              <a:buClr>
                <a:srgbClr val="FFFFFF"/>
              </a:buClr>
              <a:buSzPts val="2000"/>
              <a:buChar char="●"/>
            </a:pPr>
            <a:r>
              <a:rPr lang="en" sz="2000">
                <a:solidFill>
                  <a:srgbClr val="FFFFFF"/>
                </a:solidFill>
              </a:rPr>
              <a:t>Jealousy around pregnant women</a:t>
            </a:r>
            <a:endParaRPr sz="2000">
              <a:solidFill>
                <a:srgbClr val="FFFFFF"/>
              </a:solidFill>
            </a:endParaRPr>
          </a:p>
          <a:p>
            <a:pPr marL="457200" lvl="0" indent="-355600" algn="l" rtl="0">
              <a:spcBef>
                <a:spcPts val="0"/>
              </a:spcBef>
              <a:spcAft>
                <a:spcPts val="0"/>
              </a:spcAft>
              <a:buClr>
                <a:srgbClr val="FFFFFF"/>
              </a:buClr>
              <a:buSzPts val="2000"/>
              <a:buChar char="●"/>
            </a:pPr>
            <a:r>
              <a:rPr lang="en" sz="2000">
                <a:solidFill>
                  <a:srgbClr val="FFFFFF"/>
                </a:solidFill>
              </a:rPr>
              <a:t>Feelings of helplessness and vulnerability</a:t>
            </a:r>
            <a:endParaRPr sz="2000">
              <a:solidFill>
                <a:srgbClr val="FFFFFF"/>
              </a:solidFill>
            </a:endParaRPr>
          </a:p>
          <a:p>
            <a:pPr marL="457200" lvl="0" indent="-355600" algn="l" rtl="0">
              <a:spcBef>
                <a:spcPts val="0"/>
              </a:spcBef>
              <a:spcAft>
                <a:spcPts val="0"/>
              </a:spcAft>
              <a:buClr>
                <a:srgbClr val="FFFFFF"/>
              </a:buClr>
              <a:buSzPts val="2000"/>
              <a:buChar char="●"/>
            </a:pPr>
            <a:r>
              <a:rPr lang="en" sz="2000">
                <a:solidFill>
                  <a:srgbClr val="FFFFFF"/>
                </a:solidFill>
              </a:rPr>
              <a:t>Tearfulness</a:t>
            </a:r>
            <a:endParaRPr sz="2000">
              <a:solidFill>
                <a:srgbClr val="FFFFFF"/>
              </a:solidFill>
            </a:endParaRPr>
          </a:p>
          <a:p>
            <a:pPr marL="0" lvl="0" indent="0" algn="l" rtl="0">
              <a:spcBef>
                <a:spcPts val="0"/>
              </a:spcBef>
              <a:spcAft>
                <a:spcPts val="1600"/>
              </a:spcAft>
              <a:buNone/>
            </a:pP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25"/>
          <p:cNvSpPr txBox="1">
            <a:spLocks noGrp="1"/>
          </p:cNvSpPr>
          <p:nvPr>
            <p:ph type="body" idx="1"/>
          </p:nvPr>
        </p:nvSpPr>
        <p:spPr>
          <a:xfrm>
            <a:off x="1151775" y="547800"/>
            <a:ext cx="7761600" cy="4368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400" b="1">
                <a:latin typeface="Montserrat"/>
                <a:ea typeface="Montserrat"/>
                <a:cs typeface="Montserrat"/>
                <a:sym typeface="Montserrat"/>
              </a:rPr>
              <a:t>Ectopic Pregnancy can lead to Post-Traumatic Stress Disorder (PTSD) and Depression.</a:t>
            </a:r>
            <a:endParaRPr sz="2400" b="1">
              <a:latin typeface="Montserrat"/>
              <a:ea typeface="Montserrat"/>
              <a:cs typeface="Montserrat"/>
              <a:sym typeface="Montserrat"/>
            </a:endParaRPr>
          </a:p>
          <a:p>
            <a:pPr marL="457200" lvl="0" indent="-355600" algn="l" rtl="0">
              <a:spcBef>
                <a:spcPts val="1600"/>
              </a:spcBef>
              <a:spcAft>
                <a:spcPts val="0"/>
              </a:spcAft>
              <a:buSzPts val="2000"/>
              <a:buChar char="-"/>
            </a:pPr>
            <a:r>
              <a:rPr lang="en" sz="2000"/>
              <a:t>Women live through the aspects of their ectopic pregnancy diagnosis and treatment in the form of intense memories or flashbacks. They may also experience frightening thoughts as well as physical reactions that remind them of the traumatic event. </a:t>
            </a:r>
            <a:endParaRPr sz="2000"/>
          </a:p>
          <a:p>
            <a:pPr marL="457200" lvl="0" indent="-355600" algn="l" rtl="0">
              <a:spcBef>
                <a:spcPts val="0"/>
              </a:spcBef>
              <a:spcAft>
                <a:spcPts val="0"/>
              </a:spcAft>
              <a:buSzPts val="2000"/>
              <a:buChar char="-"/>
            </a:pPr>
            <a:r>
              <a:rPr lang="en" sz="2000"/>
              <a:t>Physical and psychological symptoms of depression: constant tiredness, lack of energy, continuing sadness, feeling suicidal, feeling stressed and frustrated. </a:t>
            </a:r>
            <a:endParaRPr sz="20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26"/>
          <p:cNvSpPr txBox="1">
            <a:spLocks noGrp="1"/>
          </p:cNvSpPr>
          <p:nvPr>
            <p:ph type="title"/>
          </p:nvPr>
        </p:nvSpPr>
        <p:spPr>
          <a:xfrm>
            <a:off x="1297500" y="393750"/>
            <a:ext cx="7038900" cy="914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a:t>Five Stages of Grief</a:t>
            </a:r>
            <a:endParaRPr b="1"/>
          </a:p>
        </p:txBody>
      </p:sp>
      <p:pic>
        <p:nvPicPr>
          <p:cNvPr id="227" name="Google Shape;227;p26"/>
          <p:cNvPicPr preferRelativeResize="0"/>
          <p:nvPr/>
        </p:nvPicPr>
        <p:blipFill rotWithShape="1">
          <a:blip r:embed="rId3">
            <a:alphaModFix/>
          </a:blip>
          <a:srcRect t="11621"/>
          <a:stretch/>
        </p:blipFill>
        <p:spPr>
          <a:xfrm>
            <a:off x="1531025" y="1183600"/>
            <a:ext cx="6685924" cy="36300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27"/>
          <p:cNvSpPr txBox="1">
            <a:spLocks noGrp="1"/>
          </p:cNvSpPr>
          <p:nvPr>
            <p:ph type="title"/>
          </p:nvPr>
        </p:nvSpPr>
        <p:spPr>
          <a:xfrm>
            <a:off x="1624275" y="393750"/>
            <a:ext cx="7058400" cy="914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t>Nursing Interventions and Care</a:t>
            </a:r>
            <a:endParaRPr b="1"/>
          </a:p>
        </p:txBody>
      </p:sp>
      <p:sp>
        <p:nvSpPr>
          <p:cNvPr id="233" name="Google Shape;233;p27"/>
          <p:cNvSpPr txBox="1">
            <a:spLocks noGrp="1"/>
          </p:cNvSpPr>
          <p:nvPr>
            <p:ph type="body" idx="1"/>
          </p:nvPr>
        </p:nvSpPr>
        <p:spPr>
          <a:xfrm>
            <a:off x="1122950" y="1022675"/>
            <a:ext cx="7920600" cy="3865200"/>
          </a:xfrm>
          <a:prstGeom prst="rect">
            <a:avLst/>
          </a:prstGeom>
        </p:spPr>
        <p:txBody>
          <a:bodyPr spcFirstLastPara="1" wrap="square" lIns="91425" tIns="91425" rIns="91425" bIns="91425" anchor="t" anchorCtr="0">
            <a:noAutofit/>
          </a:bodyPr>
          <a:lstStyle/>
          <a:p>
            <a:pPr marL="457200" lvl="0" indent="-355600" algn="l" rtl="0">
              <a:lnSpc>
                <a:spcPct val="150000"/>
              </a:lnSpc>
              <a:spcBef>
                <a:spcPts val="0"/>
              </a:spcBef>
              <a:spcAft>
                <a:spcPts val="0"/>
              </a:spcAft>
              <a:buSzPts val="2000"/>
              <a:buAutoNum type="arabicPeriod"/>
            </a:pPr>
            <a:r>
              <a:rPr lang="en" sz="2000"/>
              <a:t>Assess vital signs and establish baseline data.</a:t>
            </a:r>
            <a:endParaRPr sz="2000"/>
          </a:p>
          <a:p>
            <a:pPr marL="457200" lvl="0" indent="-355600" algn="l" rtl="0">
              <a:lnSpc>
                <a:spcPct val="150000"/>
              </a:lnSpc>
              <a:spcBef>
                <a:spcPts val="0"/>
              </a:spcBef>
              <a:spcAft>
                <a:spcPts val="0"/>
              </a:spcAft>
              <a:buSzPts val="2000"/>
              <a:buAutoNum type="arabicPeriod"/>
            </a:pPr>
            <a:r>
              <a:rPr lang="en" sz="2000"/>
              <a:t>Provide client education and psychological support.</a:t>
            </a:r>
            <a:endParaRPr sz="2000"/>
          </a:p>
          <a:p>
            <a:pPr marL="457200" lvl="0" indent="-355600" algn="l" rtl="0">
              <a:lnSpc>
                <a:spcPct val="150000"/>
              </a:lnSpc>
              <a:spcBef>
                <a:spcPts val="0"/>
              </a:spcBef>
              <a:spcAft>
                <a:spcPts val="0"/>
              </a:spcAft>
              <a:buSzPts val="2000"/>
              <a:buAutoNum type="arabicPeriod"/>
            </a:pPr>
            <a:r>
              <a:rPr lang="en" sz="2000"/>
              <a:t>Replace fluids, and maintain electrolyte balance.</a:t>
            </a:r>
            <a:endParaRPr sz="2000"/>
          </a:p>
          <a:p>
            <a:pPr marL="457200" lvl="0" indent="-355600" algn="l" rtl="0">
              <a:lnSpc>
                <a:spcPct val="150000"/>
              </a:lnSpc>
              <a:spcBef>
                <a:spcPts val="0"/>
              </a:spcBef>
              <a:spcAft>
                <a:spcPts val="0"/>
              </a:spcAft>
              <a:buSzPts val="2000"/>
              <a:buAutoNum type="arabicPeriod"/>
            </a:pPr>
            <a:r>
              <a:rPr lang="en" sz="2000"/>
              <a:t>Administer medications as prescribed.</a:t>
            </a:r>
            <a:endParaRPr sz="2000"/>
          </a:p>
          <a:p>
            <a:pPr marL="457200" lvl="0" indent="-355600" algn="l" rtl="0">
              <a:lnSpc>
                <a:spcPct val="150000"/>
              </a:lnSpc>
              <a:spcBef>
                <a:spcPts val="0"/>
              </a:spcBef>
              <a:spcAft>
                <a:spcPts val="0"/>
              </a:spcAft>
              <a:buSzPts val="2000"/>
              <a:buAutoNum type="arabicPeriod"/>
            </a:pPr>
            <a:r>
              <a:rPr lang="en" sz="2000"/>
              <a:t>Prepare client for surgery and postoperative nursing care.</a:t>
            </a:r>
            <a:endParaRPr sz="2000"/>
          </a:p>
          <a:p>
            <a:pPr marL="457200" lvl="0" indent="-355600" algn="l" rtl="0">
              <a:lnSpc>
                <a:spcPct val="150000"/>
              </a:lnSpc>
              <a:spcBef>
                <a:spcPts val="0"/>
              </a:spcBef>
              <a:spcAft>
                <a:spcPts val="0"/>
              </a:spcAft>
              <a:buSzPts val="2000"/>
              <a:buAutoNum type="arabicPeriod"/>
            </a:pPr>
            <a:r>
              <a:rPr lang="en" sz="2000"/>
              <a:t>Provide emotional care and support.</a:t>
            </a:r>
            <a:endParaRPr sz="2000"/>
          </a:p>
          <a:p>
            <a:pPr marL="457200" lvl="0" indent="-355600" algn="l" rtl="0">
              <a:lnSpc>
                <a:spcPct val="150000"/>
              </a:lnSpc>
              <a:spcBef>
                <a:spcPts val="0"/>
              </a:spcBef>
              <a:spcAft>
                <a:spcPts val="0"/>
              </a:spcAft>
              <a:buSzPts val="2000"/>
              <a:buAutoNum type="arabicPeriod"/>
            </a:pPr>
            <a:r>
              <a:rPr lang="en" sz="2000"/>
              <a:t>Obtain serum hCG and progesterone level, renal tests and LFTs, and CBC, blood typing and Rh. </a:t>
            </a:r>
            <a:endParaRPr sz="2000"/>
          </a:p>
          <a:p>
            <a:pPr marL="0" lvl="0" indent="0" algn="l" rtl="0">
              <a:lnSpc>
                <a:spcPct val="150000"/>
              </a:lnSpc>
              <a:spcBef>
                <a:spcPts val="1600"/>
              </a:spcBef>
              <a:spcAft>
                <a:spcPts val="0"/>
              </a:spcAft>
              <a:buNone/>
            </a:pPr>
            <a:endParaRPr sz="2000"/>
          </a:p>
          <a:p>
            <a:pPr marL="457200" lvl="0" indent="0" algn="l" rtl="0">
              <a:spcBef>
                <a:spcPts val="1600"/>
              </a:spcBef>
              <a:spcAft>
                <a:spcPts val="1600"/>
              </a:spcAft>
              <a:buNone/>
            </a:pP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28"/>
          <p:cNvSpPr txBox="1">
            <a:spLocks noGrp="1"/>
          </p:cNvSpPr>
          <p:nvPr>
            <p:ph type="title"/>
          </p:nvPr>
        </p:nvSpPr>
        <p:spPr>
          <a:xfrm>
            <a:off x="3432075" y="240200"/>
            <a:ext cx="4596000" cy="723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t>Patient Teaching</a:t>
            </a:r>
            <a:endParaRPr b="1"/>
          </a:p>
        </p:txBody>
      </p:sp>
      <p:sp>
        <p:nvSpPr>
          <p:cNvPr id="239" name="Google Shape;239;p28"/>
          <p:cNvSpPr txBox="1">
            <a:spLocks noGrp="1"/>
          </p:cNvSpPr>
          <p:nvPr>
            <p:ph type="body" idx="1"/>
          </p:nvPr>
        </p:nvSpPr>
        <p:spPr>
          <a:xfrm>
            <a:off x="1009375" y="963200"/>
            <a:ext cx="7780500" cy="3979800"/>
          </a:xfrm>
          <a:prstGeom prst="rect">
            <a:avLst/>
          </a:prstGeom>
        </p:spPr>
        <p:txBody>
          <a:bodyPr spcFirstLastPara="1" wrap="square" lIns="91425" tIns="91425" rIns="91425" bIns="91425" anchor="t" anchorCtr="0">
            <a:noAutofit/>
          </a:bodyPr>
          <a:lstStyle/>
          <a:p>
            <a:pPr marL="457200" lvl="0" indent="-355600" algn="l" rtl="0">
              <a:spcBef>
                <a:spcPts val="0"/>
              </a:spcBef>
              <a:spcAft>
                <a:spcPts val="0"/>
              </a:spcAft>
              <a:buSzPts val="2000"/>
              <a:buAutoNum type="arabicPeriod"/>
            </a:pPr>
            <a:r>
              <a:rPr lang="en" sz="2000"/>
              <a:t>Advise patient to follow up with HCP to check hCG levels or if discomfort and bleeding occurs.</a:t>
            </a:r>
            <a:endParaRPr sz="2000"/>
          </a:p>
          <a:p>
            <a:pPr marL="457200" lvl="0" indent="-349250" algn="l" rtl="0">
              <a:lnSpc>
                <a:spcPct val="150000"/>
              </a:lnSpc>
              <a:spcBef>
                <a:spcPts val="0"/>
              </a:spcBef>
              <a:spcAft>
                <a:spcPts val="0"/>
              </a:spcAft>
              <a:buSzPts val="1900"/>
              <a:buAutoNum type="arabicPeriod"/>
            </a:pPr>
            <a:r>
              <a:rPr lang="en" sz="2000"/>
              <a:t>Advise patient to seek pregnancy loss support group if needed.</a:t>
            </a:r>
            <a:endParaRPr sz="2000"/>
          </a:p>
          <a:p>
            <a:pPr marL="457200" lvl="0" indent="-355600" algn="l" rtl="0">
              <a:lnSpc>
                <a:spcPct val="150000"/>
              </a:lnSpc>
              <a:spcBef>
                <a:spcPts val="0"/>
              </a:spcBef>
              <a:spcAft>
                <a:spcPts val="0"/>
              </a:spcAft>
              <a:buSzPts val="2000"/>
              <a:buAutoNum type="arabicPeriod"/>
            </a:pPr>
            <a:r>
              <a:rPr lang="en" sz="2000"/>
              <a:t>Educate the patient regarding the risk of future ectopic pregnancy.</a:t>
            </a:r>
            <a:endParaRPr sz="2000"/>
          </a:p>
          <a:p>
            <a:pPr marL="457200" lvl="0" indent="-361950" algn="l" rtl="0">
              <a:spcBef>
                <a:spcPts val="0"/>
              </a:spcBef>
              <a:spcAft>
                <a:spcPts val="0"/>
              </a:spcAft>
              <a:buSzPts val="2100"/>
              <a:buAutoNum type="arabicPeriod"/>
            </a:pPr>
            <a:r>
              <a:rPr lang="en" sz="2000"/>
              <a:t>If taking Methotrexate, the patient should:</a:t>
            </a:r>
            <a:endParaRPr sz="2100"/>
          </a:p>
          <a:p>
            <a:pPr marL="914400" lvl="1" indent="-355600" algn="l" rtl="0">
              <a:spcBef>
                <a:spcPts val="0"/>
              </a:spcBef>
              <a:spcAft>
                <a:spcPts val="0"/>
              </a:spcAft>
              <a:buSzPts val="2000"/>
              <a:buAutoNum type="alphaLcPeriod"/>
            </a:pPr>
            <a:r>
              <a:rPr lang="en" sz="2000"/>
              <a:t>Avoid vitamins with folic acid. </a:t>
            </a:r>
            <a:endParaRPr sz="2000"/>
          </a:p>
          <a:p>
            <a:pPr marL="914400" lvl="1" indent="-355600" algn="l" rtl="0">
              <a:spcBef>
                <a:spcPts val="0"/>
              </a:spcBef>
              <a:spcAft>
                <a:spcPts val="0"/>
              </a:spcAft>
              <a:buSzPts val="2000"/>
              <a:buAutoNum type="alphaLcPeriod"/>
            </a:pPr>
            <a:r>
              <a:rPr lang="en" sz="2000"/>
              <a:t> Avoid sun exposure.</a:t>
            </a:r>
            <a:endParaRPr sz="2000"/>
          </a:p>
          <a:p>
            <a:pPr marL="914400" lvl="1" indent="-355600" algn="l" rtl="0">
              <a:spcBef>
                <a:spcPts val="0"/>
              </a:spcBef>
              <a:spcAft>
                <a:spcPts val="0"/>
              </a:spcAft>
              <a:buSzPts val="2000"/>
              <a:buAutoNum type="alphaLcPeriod"/>
            </a:pPr>
            <a:r>
              <a:rPr lang="en" sz="2000"/>
              <a:t>Avoid getting urine on the toilet seat and to flush twice with the lid down after urinating.</a:t>
            </a:r>
            <a:endParaRPr sz="20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29"/>
          <p:cNvSpPr txBox="1">
            <a:spLocks noGrp="1"/>
          </p:cNvSpPr>
          <p:nvPr>
            <p:ph type="title"/>
          </p:nvPr>
        </p:nvSpPr>
        <p:spPr>
          <a:xfrm>
            <a:off x="1297500" y="351275"/>
            <a:ext cx="6090600" cy="735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t>Community Resources</a:t>
            </a:r>
            <a:endParaRPr b="1"/>
          </a:p>
        </p:txBody>
      </p:sp>
      <p:sp>
        <p:nvSpPr>
          <p:cNvPr id="245" name="Google Shape;245;p29"/>
          <p:cNvSpPr txBox="1">
            <a:spLocks noGrp="1"/>
          </p:cNvSpPr>
          <p:nvPr>
            <p:ph type="body" idx="2"/>
          </p:nvPr>
        </p:nvSpPr>
        <p:spPr>
          <a:xfrm>
            <a:off x="4003125" y="1348425"/>
            <a:ext cx="5220000" cy="3076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2000"/>
          </a:p>
          <a:p>
            <a:pPr marL="0" lvl="0" indent="0" algn="l" rtl="0">
              <a:spcBef>
                <a:spcPts val="1600"/>
              </a:spcBef>
              <a:spcAft>
                <a:spcPts val="0"/>
              </a:spcAft>
              <a:buNone/>
            </a:pPr>
            <a:endParaRPr sz="2000"/>
          </a:p>
          <a:p>
            <a:pPr marL="0" lvl="0" indent="0" algn="l" rtl="0">
              <a:spcBef>
                <a:spcPts val="1600"/>
              </a:spcBef>
              <a:spcAft>
                <a:spcPts val="0"/>
              </a:spcAft>
              <a:buNone/>
            </a:pPr>
            <a:endParaRPr sz="2000"/>
          </a:p>
          <a:p>
            <a:pPr marL="0" lvl="0" indent="0" algn="l" rtl="0">
              <a:spcBef>
                <a:spcPts val="1600"/>
              </a:spcBef>
              <a:spcAft>
                <a:spcPts val="1600"/>
              </a:spcAft>
              <a:buNone/>
            </a:pPr>
            <a:endParaRPr/>
          </a:p>
        </p:txBody>
      </p:sp>
      <p:pic>
        <p:nvPicPr>
          <p:cNvPr id="246" name="Google Shape;246;p29"/>
          <p:cNvPicPr preferRelativeResize="0"/>
          <p:nvPr/>
        </p:nvPicPr>
        <p:blipFill>
          <a:blip r:embed="rId3">
            <a:alphaModFix/>
          </a:blip>
          <a:stretch>
            <a:fillRect/>
          </a:stretch>
        </p:blipFill>
        <p:spPr>
          <a:xfrm>
            <a:off x="7964125" y="351275"/>
            <a:ext cx="1081475" cy="1390200"/>
          </a:xfrm>
          <a:prstGeom prst="rect">
            <a:avLst/>
          </a:prstGeom>
          <a:noFill/>
          <a:ln>
            <a:noFill/>
          </a:ln>
        </p:spPr>
      </p:pic>
      <p:sp>
        <p:nvSpPr>
          <p:cNvPr id="247" name="Google Shape;247;p29"/>
          <p:cNvSpPr/>
          <p:nvPr/>
        </p:nvSpPr>
        <p:spPr>
          <a:xfrm>
            <a:off x="210700" y="1741475"/>
            <a:ext cx="3792300" cy="3076200"/>
          </a:xfrm>
          <a:prstGeom prst="snip2DiagRect">
            <a:avLst>
              <a:gd name="adj1" fmla="val 0"/>
              <a:gd name="adj2"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en" sz="2200" b="1">
                <a:highlight>
                  <a:schemeClr val="lt2"/>
                </a:highlight>
                <a:latin typeface="Lato"/>
                <a:ea typeface="Lato"/>
                <a:cs typeface="Lato"/>
                <a:sym typeface="Lato"/>
              </a:rPr>
              <a:t>Center for Fertility and Reproductive Surgery</a:t>
            </a:r>
            <a:endParaRPr sz="2200" b="1">
              <a:highlight>
                <a:schemeClr val="lt2"/>
              </a:highlight>
              <a:latin typeface="Lato"/>
              <a:ea typeface="Lato"/>
              <a:cs typeface="Lato"/>
              <a:sym typeface="Lato"/>
            </a:endParaRPr>
          </a:p>
          <a:p>
            <a:pPr marL="0" lvl="0" indent="0" algn="ctr" rtl="0">
              <a:lnSpc>
                <a:spcPct val="115000"/>
              </a:lnSpc>
              <a:spcBef>
                <a:spcPts val="1600"/>
              </a:spcBef>
              <a:spcAft>
                <a:spcPts val="0"/>
              </a:spcAft>
              <a:buNone/>
            </a:pPr>
            <a:r>
              <a:rPr lang="en" sz="2000">
                <a:latin typeface="Lato"/>
                <a:ea typeface="Lato"/>
                <a:cs typeface="Lato"/>
                <a:sym typeface="Lato"/>
              </a:rPr>
              <a:t>808 Joliet, Suite 230</a:t>
            </a:r>
            <a:endParaRPr sz="2000">
              <a:latin typeface="Lato"/>
              <a:ea typeface="Lato"/>
              <a:cs typeface="Lato"/>
              <a:sym typeface="Lato"/>
            </a:endParaRPr>
          </a:p>
          <a:p>
            <a:pPr marL="0" lvl="0" indent="0" algn="ctr" rtl="0">
              <a:lnSpc>
                <a:spcPct val="115000"/>
              </a:lnSpc>
              <a:spcBef>
                <a:spcPts val="1600"/>
              </a:spcBef>
              <a:spcAft>
                <a:spcPts val="0"/>
              </a:spcAft>
              <a:buNone/>
            </a:pPr>
            <a:r>
              <a:rPr lang="en" sz="2000">
                <a:latin typeface="Lato"/>
                <a:ea typeface="Lato"/>
                <a:cs typeface="Lato"/>
                <a:sym typeface="Lato"/>
              </a:rPr>
              <a:t>Lubbock , TX  79415</a:t>
            </a:r>
            <a:endParaRPr sz="2000">
              <a:latin typeface="Lato"/>
              <a:ea typeface="Lato"/>
              <a:cs typeface="Lato"/>
              <a:sym typeface="Lato"/>
            </a:endParaRPr>
          </a:p>
          <a:p>
            <a:pPr marL="0" lvl="0" indent="0" algn="ctr" rtl="0">
              <a:lnSpc>
                <a:spcPct val="115000"/>
              </a:lnSpc>
              <a:spcBef>
                <a:spcPts val="1600"/>
              </a:spcBef>
              <a:spcAft>
                <a:spcPts val="1600"/>
              </a:spcAft>
              <a:buNone/>
            </a:pPr>
            <a:r>
              <a:rPr lang="en" sz="2000">
                <a:latin typeface="Lato"/>
                <a:ea typeface="Lato"/>
                <a:cs typeface="Lato"/>
                <a:sym typeface="Lato"/>
              </a:rPr>
              <a:t>Tel: (806) 743-4254</a:t>
            </a:r>
            <a:endParaRPr sz="1300">
              <a:latin typeface="Lato"/>
              <a:ea typeface="Lato"/>
              <a:cs typeface="Lato"/>
              <a:sym typeface="Lato"/>
            </a:endParaRPr>
          </a:p>
        </p:txBody>
      </p:sp>
      <p:sp>
        <p:nvSpPr>
          <p:cNvPr id="248" name="Google Shape;248;p29"/>
          <p:cNvSpPr/>
          <p:nvPr/>
        </p:nvSpPr>
        <p:spPr>
          <a:xfrm>
            <a:off x="4213825" y="1236125"/>
            <a:ext cx="4509000" cy="3694200"/>
          </a:xfrm>
          <a:prstGeom prst="snip2DiagRect">
            <a:avLst>
              <a:gd name="adj1" fmla="val 814"/>
              <a:gd name="adj2" fmla="val 36506"/>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2200" b="1">
                <a:latin typeface="Lato"/>
                <a:ea typeface="Lato"/>
                <a:cs typeface="Lato"/>
                <a:sym typeface="Lato"/>
              </a:rPr>
              <a:t>PILA Lubbock</a:t>
            </a:r>
            <a:endParaRPr sz="2200" b="1">
              <a:latin typeface="Lato"/>
              <a:ea typeface="Lato"/>
              <a:cs typeface="Lato"/>
              <a:sym typeface="Lato"/>
            </a:endParaRPr>
          </a:p>
          <a:p>
            <a:pPr marL="0" lvl="0" indent="0" algn="l" rtl="0">
              <a:lnSpc>
                <a:spcPct val="115000"/>
              </a:lnSpc>
              <a:spcBef>
                <a:spcPts val="1600"/>
              </a:spcBef>
              <a:spcAft>
                <a:spcPts val="0"/>
              </a:spcAft>
              <a:buNone/>
            </a:pPr>
            <a:r>
              <a:rPr lang="en" sz="2200" b="1">
                <a:latin typeface="Lato"/>
                <a:ea typeface="Lato"/>
                <a:cs typeface="Lato"/>
                <a:sym typeface="Lato"/>
              </a:rPr>
              <a:t>(Pregnancy and Infant Loss Awareness) </a:t>
            </a:r>
            <a:endParaRPr sz="2200" b="1">
              <a:latin typeface="Lato"/>
              <a:ea typeface="Lato"/>
              <a:cs typeface="Lato"/>
              <a:sym typeface="Lato"/>
            </a:endParaRPr>
          </a:p>
          <a:p>
            <a:pPr marL="0" lvl="0" indent="0" algn="ctr" rtl="0">
              <a:lnSpc>
                <a:spcPct val="115000"/>
              </a:lnSpc>
              <a:spcBef>
                <a:spcPts val="1600"/>
              </a:spcBef>
              <a:spcAft>
                <a:spcPts val="0"/>
              </a:spcAft>
              <a:buNone/>
            </a:pPr>
            <a:r>
              <a:rPr lang="en" sz="2000">
                <a:latin typeface="Lato"/>
                <a:ea typeface="Lato"/>
                <a:cs typeface="Lato"/>
                <a:sym typeface="Lato"/>
              </a:rPr>
              <a:t>Email: suzy@pilalubbock.com</a:t>
            </a:r>
            <a:endParaRPr sz="2000">
              <a:latin typeface="Lato"/>
              <a:ea typeface="Lato"/>
              <a:cs typeface="Lato"/>
              <a:sym typeface="Lato"/>
            </a:endParaRPr>
          </a:p>
          <a:p>
            <a:pPr marL="0" lvl="0" indent="0" algn="ctr" rtl="0">
              <a:lnSpc>
                <a:spcPct val="115000"/>
              </a:lnSpc>
              <a:spcBef>
                <a:spcPts val="1600"/>
              </a:spcBef>
              <a:spcAft>
                <a:spcPts val="1600"/>
              </a:spcAft>
              <a:buNone/>
            </a:pPr>
            <a:r>
              <a:rPr lang="en" sz="2000">
                <a:latin typeface="Lato"/>
                <a:ea typeface="Lato"/>
                <a:cs typeface="Lato"/>
                <a:sym typeface="Lato"/>
              </a:rPr>
              <a:t>Tel: (806) 441-3612</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30"/>
          <p:cNvSpPr txBox="1">
            <a:spLocks noGrp="1"/>
          </p:cNvSpPr>
          <p:nvPr>
            <p:ph type="title"/>
          </p:nvPr>
        </p:nvSpPr>
        <p:spPr>
          <a:xfrm>
            <a:off x="1297500" y="393750"/>
            <a:ext cx="7038900" cy="914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a:t>References</a:t>
            </a:r>
            <a:endParaRPr b="1"/>
          </a:p>
          <a:p>
            <a:pPr marL="0" lvl="0" indent="0" algn="l" rtl="0">
              <a:spcBef>
                <a:spcPts val="0"/>
              </a:spcBef>
              <a:spcAft>
                <a:spcPts val="0"/>
              </a:spcAft>
              <a:buNone/>
            </a:pPr>
            <a:endParaRPr/>
          </a:p>
        </p:txBody>
      </p:sp>
      <p:sp>
        <p:nvSpPr>
          <p:cNvPr id="254" name="Google Shape;254;p30"/>
          <p:cNvSpPr txBox="1">
            <a:spLocks noGrp="1"/>
          </p:cNvSpPr>
          <p:nvPr>
            <p:ph type="body" idx="1"/>
          </p:nvPr>
        </p:nvSpPr>
        <p:spPr>
          <a:xfrm>
            <a:off x="1297500" y="1567550"/>
            <a:ext cx="7038900" cy="2911200"/>
          </a:xfrm>
          <a:prstGeom prst="rect">
            <a:avLst/>
          </a:prstGeom>
        </p:spPr>
        <p:txBody>
          <a:bodyPr spcFirstLastPara="1" wrap="square" lIns="91425" tIns="91425" rIns="91425" bIns="91425" anchor="t" anchorCtr="0">
            <a:noAutofit/>
          </a:bodyPr>
          <a:lstStyle/>
          <a:p>
            <a:pPr marL="0" lvl="0" indent="0" algn="l" rtl="0">
              <a:spcBef>
                <a:spcPts val="400"/>
              </a:spcBef>
              <a:spcAft>
                <a:spcPts val="0"/>
              </a:spcAft>
              <a:buNone/>
            </a:pPr>
            <a:r>
              <a:rPr lang="en" sz="1100" dirty="0">
                <a:latin typeface="Times New Roman"/>
                <a:ea typeface="Times New Roman"/>
                <a:cs typeface="Times New Roman"/>
                <a:sym typeface="Times New Roman"/>
              </a:rPr>
              <a:t>ATI Nursing Education. (2019). </a:t>
            </a:r>
            <a:r>
              <a:rPr lang="en" sz="1100" i="1" dirty="0">
                <a:latin typeface="Times New Roman"/>
                <a:ea typeface="Times New Roman"/>
                <a:cs typeface="Times New Roman"/>
                <a:sym typeface="Times New Roman"/>
              </a:rPr>
              <a:t>RN Maternal-Newborn Nursing 11</a:t>
            </a:r>
            <a:r>
              <a:rPr lang="en" sz="1100" i="1" baseline="30000" dirty="0">
                <a:latin typeface="Times New Roman"/>
                <a:ea typeface="Times New Roman"/>
                <a:cs typeface="Times New Roman"/>
                <a:sym typeface="Times New Roman"/>
              </a:rPr>
              <a:t>th</a:t>
            </a:r>
            <a:r>
              <a:rPr lang="en" sz="1100" i="1" dirty="0">
                <a:latin typeface="Times New Roman"/>
                <a:ea typeface="Times New Roman"/>
                <a:cs typeface="Times New Roman"/>
                <a:sym typeface="Times New Roman"/>
              </a:rPr>
              <a:t> Edition Content Mastery Series Review Module.</a:t>
            </a:r>
            <a:r>
              <a:rPr lang="en" sz="1100" dirty="0">
                <a:latin typeface="Times New Roman"/>
                <a:ea typeface="Times New Roman"/>
                <a:cs typeface="Times New Roman"/>
                <a:sym typeface="Times New Roman"/>
              </a:rPr>
              <a:t> </a:t>
            </a:r>
            <a:endParaRPr sz="1100" dirty="0">
              <a:latin typeface="Times New Roman"/>
              <a:ea typeface="Times New Roman"/>
              <a:cs typeface="Times New Roman"/>
              <a:sym typeface="Times New Roman"/>
            </a:endParaRPr>
          </a:p>
          <a:p>
            <a:pPr marL="0" lvl="0" indent="457200" algn="l" rtl="0">
              <a:spcBef>
                <a:spcPts val="400"/>
              </a:spcBef>
              <a:spcAft>
                <a:spcPts val="0"/>
              </a:spcAft>
              <a:buNone/>
            </a:pPr>
            <a:r>
              <a:rPr lang="en" sz="1100" dirty="0">
                <a:latin typeface="Times New Roman"/>
                <a:ea typeface="Times New Roman"/>
                <a:cs typeface="Times New Roman"/>
                <a:sym typeface="Times New Roman"/>
              </a:rPr>
              <a:t>Assessment Technologies Institute, LLC.</a:t>
            </a:r>
            <a:endParaRPr sz="1100" dirty="0">
              <a:latin typeface="Times New Roman"/>
              <a:ea typeface="Times New Roman"/>
              <a:cs typeface="Times New Roman"/>
              <a:sym typeface="Times New Roman"/>
            </a:endParaRPr>
          </a:p>
          <a:p>
            <a:pPr marL="0" lvl="0" indent="0" algn="l" rtl="0">
              <a:spcBef>
                <a:spcPts val="0"/>
              </a:spcBef>
              <a:spcAft>
                <a:spcPts val="0"/>
              </a:spcAft>
              <a:buNone/>
            </a:pPr>
            <a:r>
              <a:rPr lang="en" sz="1100" dirty="0">
                <a:latin typeface="Times New Roman"/>
                <a:ea typeface="Times New Roman"/>
                <a:cs typeface="Times New Roman"/>
                <a:sym typeface="Times New Roman"/>
              </a:rPr>
              <a:t>Dray, Kayleigh. (2016</a:t>
            </a:r>
            <a:r>
              <a:rPr lang="en" sz="1100" dirty="0">
                <a:solidFill>
                  <a:schemeClr val="bg1"/>
                </a:solidFill>
                <a:latin typeface="Times New Roman"/>
                <a:ea typeface="Times New Roman"/>
                <a:cs typeface="Times New Roman"/>
                <a:sym typeface="Times New Roman"/>
              </a:rPr>
              <a:t>). Ectopic pregnancy: How to deal with the grief and emotional impact.</a:t>
            </a:r>
            <a:endParaRPr sz="1100" dirty="0">
              <a:solidFill>
                <a:schemeClr val="bg1"/>
              </a:solidFill>
              <a:latin typeface="Times New Roman"/>
              <a:ea typeface="Times New Roman"/>
              <a:cs typeface="Times New Roman"/>
              <a:sym typeface="Times New Roman"/>
            </a:endParaRPr>
          </a:p>
          <a:p>
            <a:pPr marL="457200" lvl="0" indent="0" algn="l" rtl="0">
              <a:spcBef>
                <a:spcPts val="0"/>
              </a:spcBef>
              <a:spcAft>
                <a:spcPts val="0"/>
              </a:spcAft>
              <a:buNone/>
            </a:pPr>
            <a:r>
              <a:rPr lang="en" sz="1100" dirty="0">
                <a:solidFill>
                  <a:schemeClr val="bg1"/>
                </a:solidFill>
                <a:latin typeface="Times New Roman"/>
                <a:ea typeface="Times New Roman"/>
                <a:cs typeface="Times New Roman"/>
                <a:sym typeface="Times New Roman"/>
              </a:rPr>
              <a:t>Retrieved from </a:t>
            </a:r>
            <a:r>
              <a:rPr lang="en" sz="1100" dirty="0">
                <a:solidFill>
                  <a:schemeClr val="bg1"/>
                </a:solidFill>
                <a:uFill>
                  <a:noFill/>
                </a:uFill>
                <a:latin typeface="Times New Roman"/>
                <a:ea typeface="Times New Roman"/>
                <a:cs typeface="Times New Roman"/>
                <a:sym typeface="Times New Roman"/>
                <a:hlinkClick r:id="rId3">
                  <a:extLst>
                    <a:ext uri="{A12FA001-AC4F-418D-AE19-62706E023703}">
                      <ahyp:hlinkClr xmlns:ahyp="http://schemas.microsoft.com/office/drawing/2018/hyperlinkcolor" val="tx"/>
                    </a:ext>
                  </a:extLst>
                </a:hlinkClick>
              </a:rPr>
              <a:t>https://closeronline.co.uk/family/news/ectopic-pregnancy-grief-</a:t>
            </a:r>
            <a:r>
              <a:rPr lang="en" sz="1100" dirty="0">
                <a:solidFill>
                  <a:schemeClr val="bg1"/>
                </a:solidFill>
                <a:latin typeface="Times New Roman"/>
                <a:ea typeface="Times New Roman"/>
                <a:cs typeface="Times New Roman"/>
                <a:sym typeface="Times New Roman"/>
              </a:rPr>
              <a:t>emotions-mental-health</a:t>
            </a:r>
            <a:endParaRPr sz="1100" dirty="0">
              <a:solidFill>
                <a:schemeClr val="bg1"/>
              </a:solidFill>
              <a:latin typeface="Times New Roman"/>
              <a:ea typeface="Times New Roman"/>
              <a:cs typeface="Times New Roman"/>
              <a:sym typeface="Times New Roman"/>
            </a:endParaRPr>
          </a:p>
          <a:p>
            <a:pPr marL="457200" lvl="0" indent="0" algn="l" rtl="0">
              <a:spcBef>
                <a:spcPts val="0"/>
              </a:spcBef>
              <a:spcAft>
                <a:spcPts val="0"/>
              </a:spcAft>
              <a:buNone/>
            </a:pPr>
            <a:r>
              <a:rPr lang="en" sz="1100" dirty="0">
                <a:latin typeface="Times New Roman"/>
                <a:ea typeface="Times New Roman"/>
                <a:cs typeface="Times New Roman"/>
                <a:sym typeface="Times New Roman"/>
              </a:rPr>
              <a:t>-effects-charlotte-</a:t>
            </a:r>
            <a:r>
              <a:rPr lang="en" sz="1100" dirty="0" err="1">
                <a:latin typeface="Times New Roman"/>
                <a:ea typeface="Times New Roman"/>
                <a:cs typeface="Times New Roman"/>
                <a:sym typeface="Times New Roman"/>
              </a:rPr>
              <a:t>crosby</a:t>
            </a:r>
            <a:r>
              <a:rPr lang="en" sz="1100" dirty="0">
                <a:latin typeface="Times New Roman"/>
                <a:ea typeface="Times New Roman"/>
                <a:cs typeface="Times New Roman"/>
                <a:sym typeface="Times New Roman"/>
              </a:rPr>
              <a:t>/</a:t>
            </a:r>
            <a:endParaRPr sz="1100" dirty="0">
              <a:latin typeface="Times New Roman"/>
              <a:ea typeface="Times New Roman"/>
              <a:cs typeface="Times New Roman"/>
              <a:sym typeface="Times New Roman"/>
            </a:endParaRPr>
          </a:p>
          <a:p>
            <a:pPr marL="0" lvl="0" indent="0" algn="l" rtl="0">
              <a:spcBef>
                <a:spcPts val="0"/>
              </a:spcBef>
              <a:spcAft>
                <a:spcPts val="0"/>
              </a:spcAft>
              <a:buNone/>
            </a:pPr>
            <a:r>
              <a:rPr lang="en" sz="1100" dirty="0">
                <a:solidFill>
                  <a:srgbClr val="FFFFFF"/>
                </a:solidFill>
                <a:latin typeface="Times New Roman"/>
                <a:ea typeface="Times New Roman"/>
                <a:cs typeface="Times New Roman"/>
                <a:sym typeface="Times New Roman"/>
              </a:rPr>
              <a:t>Stabile, G., Romano, F., </a:t>
            </a:r>
            <a:r>
              <a:rPr lang="en" sz="1100" dirty="0" err="1">
                <a:solidFill>
                  <a:srgbClr val="FFFFFF"/>
                </a:solidFill>
                <a:latin typeface="Times New Roman"/>
                <a:ea typeface="Times New Roman"/>
                <a:cs typeface="Times New Roman"/>
                <a:sym typeface="Times New Roman"/>
              </a:rPr>
              <a:t>Buonomo</a:t>
            </a:r>
            <a:r>
              <a:rPr lang="en" sz="1100" dirty="0">
                <a:solidFill>
                  <a:srgbClr val="FFFFFF"/>
                </a:solidFill>
                <a:latin typeface="Times New Roman"/>
                <a:ea typeface="Times New Roman"/>
                <a:cs typeface="Times New Roman"/>
                <a:sym typeface="Times New Roman"/>
              </a:rPr>
              <a:t>, F., </a:t>
            </a:r>
            <a:r>
              <a:rPr lang="en" sz="1100" dirty="0" err="1">
                <a:solidFill>
                  <a:srgbClr val="FFFFFF"/>
                </a:solidFill>
                <a:latin typeface="Times New Roman"/>
                <a:ea typeface="Times New Roman"/>
                <a:cs typeface="Times New Roman"/>
                <a:sym typeface="Times New Roman"/>
              </a:rPr>
              <a:t>Zinicola</a:t>
            </a:r>
            <a:r>
              <a:rPr lang="en" sz="1100" dirty="0">
                <a:solidFill>
                  <a:srgbClr val="FFFFFF"/>
                </a:solidFill>
                <a:latin typeface="Times New Roman"/>
                <a:ea typeface="Times New Roman"/>
                <a:cs typeface="Times New Roman"/>
                <a:sym typeface="Times New Roman"/>
              </a:rPr>
              <a:t>, G., &amp; Ricci, G. (2020). Conservative Treatment of Interstitial </a:t>
            </a:r>
            <a:endParaRPr sz="1100" dirty="0">
              <a:solidFill>
                <a:srgbClr val="FFFFFF"/>
              </a:solidFill>
              <a:latin typeface="Times New Roman"/>
              <a:ea typeface="Times New Roman"/>
              <a:cs typeface="Times New Roman"/>
              <a:sym typeface="Times New Roman"/>
            </a:endParaRPr>
          </a:p>
          <a:p>
            <a:pPr marL="457200" lvl="0" indent="0" algn="l" rtl="0">
              <a:spcBef>
                <a:spcPts val="0"/>
              </a:spcBef>
              <a:spcAft>
                <a:spcPts val="0"/>
              </a:spcAft>
              <a:buNone/>
            </a:pPr>
            <a:r>
              <a:rPr lang="en" sz="1100" dirty="0">
                <a:solidFill>
                  <a:srgbClr val="FFFFFF"/>
                </a:solidFill>
                <a:latin typeface="Times New Roman"/>
                <a:ea typeface="Times New Roman"/>
                <a:cs typeface="Times New Roman"/>
                <a:sym typeface="Times New Roman"/>
              </a:rPr>
              <a:t>Ectopic Pregnancy with the Combination of Mifepristone and Methotrexate: Our Experience and Review of the Literature. </a:t>
            </a:r>
            <a:r>
              <a:rPr lang="en" sz="1100" i="1" dirty="0">
                <a:solidFill>
                  <a:srgbClr val="FFFFFF"/>
                </a:solidFill>
                <a:latin typeface="Times New Roman"/>
                <a:ea typeface="Times New Roman"/>
                <a:cs typeface="Times New Roman"/>
                <a:sym typeface="Times New Roman"/>
              </a:rPr>
              <a:t>BioMed Research International</a:t>
            </a:r>
            <a:r>
              <a:rPr lang="en" sz="1100" dirty="0">
                <a:solidFill>
                  <a:srgbClr val="FFFFFF"/>
                </a:solidFill>
                <a:latin typeface="Times New Roman"/>
                <a:ea typeface="Times New Roman"/>
                <a:cs typeface="Times New Roman"/>
                <a:sym typeface="Times New Roman"/>
              </a:rPr>
              <a:t>, 1–7. https://</a:t>
            </a:r>
            <a:r>
              <a:rPr lang="en" sz="1100" dirty="0" err="1">
                <a:solidFill>
                  <a:srgbClr val="FFFFFF"/>
                </a:solidFill>
                <a:latin typeface="Times New Roman"/>
                <a:ea typeface="Times New Roman"/>
                <a:cs typeface="Times New Roman"/>
                <a:sym typeface="Times New Roman"/>
              </a:rPr>
              <a:t>doi.org</a:t>
            </a:r>
            <a:r>
              <a:rPr lang="en" sz="1100" dirty="0">
                <a:solidFill>
                  <a:srgbClr val="FFFFFF"/>
                </a:solidFill>
                <a:latin typeface="Times New Roman"/>
                <a:ea typeface="Times New Roman"/>
                <a:cs typeface="Times New Roman"/>
                <a:sym typeface="Times New Roman"/>
              </a:rPr>
              <a:t>/10.1155/2020/8703496</a:t>
            </a:r>
            <a:endParaRPr sz="1100" dirty="0">
              <a:solidFill>
                <a:srgbClr val="FFFFFF"/>
              </a:solidFill>
              <a:latin typeface="Times New Roman"/>
              <a:ea typeface="Times New Roman"/>
              <a:cs typeface="Times New Roman"/>
              <a:sym typeface="Times New Roman"/>
            </a:endParaRPr>
          </a:p>
          <a:p>
            <a:pPr marL="0" lvl="0" indent="0" algn="l" rtl="0">
              <a:spcBef>
                <a:spcPts val="0"/>
              </a:spcBef>
              <a:spcAft>
                <a:spcPts val="0"/>
              </a:spcAft>
              <a:buNone/>
            </a:pPr>
            <a:r>
              <a:rPr lang="en" sz="1100" dirty="0">
                <a:solidFill>
                  <a:srgbClr val="FFFFFF"/>
                </a:solidFill>
                <a:latin typeface="Times New Roman"/>
                <a:ea typeface="Times New Roman"/>
                <a:cs typeface="Times New Roman"/>
                <a:sym typeface="Times New Roman"/>
              </a:rPr>
              <a:t>Yong, P. J., </a:t>
            </a:r>
            <a:r>
              <a:rPr lang="en" sz="1100" dirty="0" err="1">
                <a:solidFill>
                  <a:srgbClr val="FFFFFF"/>
                </a:solidFill>
                <a:latin typeface="Times New Roman"/>
                <a:ea typeface="Times New Roman"/>
                <a:cs typeface="Times New Roman"/>
                <a:sym typeface="Times New Roman"/>
              </a:rPr>
              <a:t>Matwani</a:t>
            </a:r>
            <a:r>
              <a:rPr lang="en" sz="1100" dirty="0">
                <a:solidFill>
                  <a:srgbClr val="FFFFFF"/>
                </a:solidFill>
                <a:latin typeface="Times New Roman"/>
                <a:ea typeface="Times New Roman"/>
                <a:cs typeface="Times New Roman"/>
                <a:sym typeface="Times New Roman"/>
              </a:rPr>
              <a:t>, S., Brace, C., </a:t>
            </a:r>
            <a:r>
              <a:rPr lang="en" sz="1100" dirty="0" err="1">
                <a:solidFill>
                  <a:srgbClr val="FFFFFF"/>
                </a:solidFill>
                <a:latin typeface="Times New Roman"/>
                <a:ea typeface="Times New Roman"/>
                <a:cs typeface="Times New Roman"/>
                <a:sym typeface="Times New Roman"/>
              </a:rPr>
              <a:t>Quaiattini</a:t>
            </a:r>
            <a:r>
              <a:rPr lang="en" sz="1100" dirty="0">
                <a:solidFill>
                  <a:srgbClr val="FFFFFF"/>
                </a:solidFill>
                <a:latin typeface="Times New Roman"/>
                <a:ea typeface="Times New Roman"/>
                <a:cs typeface="Times New Roman"/>
                <a:sym typeface="Times New Roman"/>
              </a:rPr>
              <a:t>, A., </a:t>
            </a:r>
            <a:r>
              <a:rPr lang="en" sz="1100" dirty="0" err="1">
                <a:solidFill>
                  <a:srgbClr val="FFFFFF"/>
                </a:solidFill>
                <a:latin typeface="Times New Roman"/>
                <a:ea typeface="Times New Roman"/>
                <a:cs typeface="Times New Roman"/>
                <a:sym typeface="Times New Roman"/>
              </a:rPr>
              <a:t>Bedaiwy</a:t>
            </a:r>
            <a:r>
              <a:rPr lang="en" sz="1100" dirty="0">
                <a:solidFill>
                  <a:srgbClr val="FFFFFF"/>
                </a:solidFill>
                <a:latin typeface="Times New Roman"/>
                <a:ea typeface="Times New Roman"/>
                <a:cs typeface="Times New Roman"/>
                <a:sym typeface="Times New Roman"/>
              </a:rPr>
              <a:t>, M. A., Albert, A., &amp; Allaire, C. (2020). Endometriosis and </a:t>
            </a:r>
            <a:endParaRPr sz="1100" dirty="0">
              <a:solidFill>
                <a:srgbClr val="FFFFFF"/>
              </a:solidFill>
              <a:latin typeface="Times New Roman"/>
              <a:ea typeface="Times New Roman"/>
              <a:cs typeface="Times New Roman"/>
              <a:sym typeface="Times New Roman"/>
            </a:endParaRPr>
          </a:p>
          <a:p>
            <a:pPr marL="457200" lvl="0" indent="0" algn="l" rtl="0">
              <a:spcBef>
                <a:spcPts val="0"/>
              </a:spcBef>
              <a:spcAft>
                <a:spcPts val="0"/>
              </a:spcAft>
              <a:buNone/>
            </a:pPr>
            <a:r>
              <a:rPr lang="en" sz="1100" dirty="0">
                <a:solidFill>
                  <a:srgbClr val="FFFFFF"/>
                </a:solidFill>
                <a:latin typeface="Times New Roman"/>
                <a:ea typeface="Times New Roman"/>
                <a:cs typeface="Times New Roman"/>
                <a:sym typeface="Times New Roman"/>
              </a:rPr>
              <a:t>Ectopic Pregnancy: A Meta-analysis. </a:t>
            </a:r>
            <a:r>
              <a:rPr lang="en" sz="1100" i="1" dirty="0">
                <a:solidFill>
                  <a:srgbClr val="FFFFFF"/>
                </a:solidFill>
                <a:latin typeface="Times New Roman"/>
                <a:ea typeface="Times New Roman"/>
                <a:cs typeface="Times New Roman"/>
                <a:sym typeface="Times New Roman"/>
              </a:rPr>
              <a:t>Journal of Minimally Invasive Gynecology</a:t>
            </a:r>
            <a:r>
              <a:rPr lang="en" sz="1100" dirty="0">
                <a:solidFill>
                  <a:srgbClr val="FFFFFF"/>
                </a:solidFill>
                <a:latin typeface="Times New Roman"/>
                <a:ea typeface="Times New Roman"/>
                <a:cs typeface="Times New Roman"/>
                <a:sym typeface="Times New Roman"/>
              </a:rPr>
              <a:t>, </a:t>
            </a:r>
            <a:r>
              <a:rPr lang="en" sz="1100" i="1" dirty="0">
                <a:solidFill>
                  <a:srgbClr val="FFFFFF"/>
                </a:solidFill>
                <a:latin typeface="Times New Roman"/>
                <a:ea typeface="Times New Roman"/>
                <a:cs typeface="Times New Roman"/>
                <a:sym typeface="Times New Roman"/>
              </a:rPr>
              <a:t>27</a:t>
            </a:r>
            <a:r>
              <a:rPr lang="en" sz="1100" dirty="0">
                <a:solidFill>
                  <a:srgbClr val="FFFFFF"/>
                </a:solidFill>
                <a:latin typeface="Times New Roman"/>
                <a:ea typeface="Times New Roman"/>
                <a:cs typeface="Times New Roman"/>
                <a:sym typeface="Times New Roman"/>
              </a:rPr>
              <a:t>(2), 352. https://</a:t>
            </a:r>
            <a:r>
              <a:rPr lang="en" sz="1100" dirty="0" err="1">
                <a:solidFill>
                  <a:srgbClr val="FFFFFF"/>
                </a:solidFill>
                <a:latin typeface="Times New Roman"/>
                <a:ea typeface="Times New Roman"/>
                <a:cs typeface="Times New Roman"/>
                <a:sym typeface="Times New Roman"/>
              </a:rPr>
              <a:t>doi.org</a:t>
            </a:r>
            <a:r>
              <a:rPr lang="en" sz="1100" dirty="0">
                <a:solidFill>
                  <a:srgbClr val="FFFFFF"/>
                </a:solidFill>
                <a:latin typeface="Times New Roman"/>
                <a:ea typeface="Times New Roman"/>
                <a:cs typeface="Times New Roman"/>
                <a:sym typeface="Times New Roman"/>
              </a:rPr>
              <a:t>/10.1016/j.jmig.2019.09.778 </a:t>
            </a:r>
            <a:endParaRPr sz="1100" dirty="0">
              <a:solidFill>
                <a:srgbClr val="FFFFFF"/>
              </a:solidFill>
              <a:latin typeface="Times New Roman"/>
              <a:ea typeface="Times New Roman"/>
              <a:cs typeface="Times New Roman"/>
              <a:sym typeface="Times New Roman"/>
            </a:endParaRPr>
          </a:p>
          <a:p>
            <a:pPr marL="0" lvl="0" indent="0" algn="l" rtl="0">
              <a:spcBef>
                <a:spcPts val="400"/>
              </a:spcBef>
              <a:spcAft>
                <a:spcPts val="0"/>
              </a:spcAft>
              <a:buNone/>
            </a:pPr>
            <a:endParaRPr sz="1100" dirty="0">
              <a:latin typeface="Times New Roman"/>
              <a:ea typeface="Times New Roman"/>
              <a:cs typeface="Times New Roman"/>
              <a:sym typeface="Times New Roman"/>
            </a:endParaRPr>
          </a:p>
          <a:p>
            <a:pPr marL="0" lvl="0" indent="0" algn="l" rtl="0">
              <a:spcBef>
                <a:spcPts val="0"/>
              </a:spcBef>
              <a:spcAft>
                <a:spcPts val="1600"/>
              </a:spcAft>
              <a:buNone/>
            </a:pP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14"/>
          <p:cNvSpPr txBox="1">
            <a:spLocks noGrp="1"/>
          </p:cNvSpPr>
          <p:nvPr>
            <p:ph type="title"/>
          </p:nvPr>
        </p:nvSpPr>
        <p:spPr>
          <a:xfrm>
            <a:off x="1297500" y="393750"/>
            <a:ext cx="7038900" cy="914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t>What Occurs in a Normal Pregnancy?</a:t>
            </a:r>
            <a:endParaRPr b="1"/>
          </a:p>
        </p:txBody>
      </p:sp>
      <p:sp>
        <p:nvSpPr>
          <p:cNvPr id="146" name="Google Shape;146;p14"/>
          <p:cNvSpPr txBox="1">
            <a:spLocks noGrp="1"/>
          </p:cNvSpPr>
          <p:nvPr>
            <p:ph type="body" idx="1"/>
          </p:nvPr>
        </p:nvSpPr>
        <p:spPr>
          <a:xfrm>
            <a:off x="1260675" y="1137725"/>
            <a:ext cx="7038900" cy="2997300"/>
          </a:xfrm>
          <a:prstGeom prst="rect">
            <a:avLst/>
          </a:prstGeom>
        </p:spPr>
        <p:txBody>
          <a:bodyPr spcFirstLastPara="1" wrap="square" lIns="91425" tIns="91425" rIns="91425" bIns="91425" anchor="t" anchorCtr="0">
            <a:noAutofit/>
          </a:bodyPr>
          <a:lstStyle/>
          <a:p>
            <a:pPr marL="457200" lvl="0" indent="-355600" algn="l" rtl="0">
              <a:lnSpc>
                <a:spcPct val="150000"/>
              </a:lnSpc>
              <a:spcBef>
                <a:spcPts val="0"/>
              </a:spcBef>
              <a:spcAft>
                <a:spcPts val="0"/>
              </a:spcAft>
              <a:buSzPts val="2000"/>
              <a:buChar char="●"/>
            </a:pPr>
            <a:r>
              <a:rPr lang="en" sz="2000"/>
              <a:t>Pregnancy begins with a fertilized egg which usually occurs in the fallopian tubes.</a:t>
            </a:r>
            <a:endParaRPr sz="2000"/>
          </a:p>
          <a:p>
            <a:pPr marL="457200" lvl="0" indent="-355600" algn="l" rtl="0">
              <a:lnSpc>
                <a:spcPct val="150000"/>
              </a:lnSpc>
              <a:spcBef>
                <a:spcPts val="0"/>
              </a:spcBef>
              <a:spcAft>
                <a:spcPts val="0"/>
              </a:spcAft>
              <a:buSzPts val="2000"/>
              <a:buChar char="●"/>
            </a:pPr>
            <a:r>
              <a:rPr lang="en" sz="2000"/>
              <a:t>The fertilized egg travels through the fallopian tubes and attaches to the lining of the uterus.</a:t>
            </a:r>
            <a:endParaRPr sz="2000"/>
          </a:p>
        </p:txBody>
      </p:sp>
      <p:pic>
        <p:nvPicPr>
          <p:cNvPr id="147" name="Google Shape;147;p14"/>
          <p:cNvPicPr preferRelativeResize="0"/>
          <p:nvPr/>
        </p:nvPicPr>
        <p:blipFill>
          <a:blip r:embed="rId3">
            <a:alphaModFix/>
          </a:blip>
          <a:stretch>
            <a:fillRect/>
          </a:stretch>
        </p:blipFill>
        <p:spPr>
          <a:xfrm>
            <a:off x="3675200" y="3061848"/>
            <a:ext cx="1840600" cy="1889677"/>
          </a:xfrm>
          <a:prstGeom prst="rect">
            <a:avLst/>
          </a:prstGeom>
          <a:noFill/>
          <a:ln>
            <a:noFill/>
          </a:ln>
        </p:spPr>
      </p:pic>
      <p:pic>
        <p:nvPicPr>
          <p:cNvPr id="148" name="Google Shape;148;p14"/>
          <p:cNvPicPr preferRelativeResize="0"/>
          <p:nvPr/>
        </p:nvPicPr>
        <p:blipFill>
          <a:blip r:embed="rId4">
            <a:alphaModFix/>
          </a:blip>
          <a:stretch>
            <a:fillRect/>
          </a:stretch>
        </p:blipFill>
        <p:spPr>
          <a:xfrm>
            <a:off x="935225" y="3544200"/>
            <a:ext cx="1439500" cy="1079625"/>
          </a:xfrm>
          <a:prstGeom prst="rect">
            <a:avLst/>
          </a:prstGeom>
          <a:noFill/>
          <a:ln>
            <a:noFill/>
          </a:ln>
        </p:spPr>
      </p:pic>
      <p:pic>
        <p:nvPicPr>
          <p:cNvPr id="149" name="Google Shape;149;p14"/>
          <p:cNvPicPr preferRelativeResize="0"/>
          <p:nvPr/>
        </p:nvPicPr>
        <p:blipFill>
          <a:blip r:embed="rId5">
            <a:alphaModFix/>
          </a:blip>
          <a:stretch>
            <a:fillRect/>
          </a:stretch>
        </p:blipFill>
        <p:spPr>
          <a:xfrm>
            <a:off x="6769274" y="3544200"/>
            <a:ext cx="1439500" cy="10796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15"/>
          <p:cNvSpPr txBox="1">
            <a:spLocks noGrp="1"/>
          </p:cNvSpPr>
          <p:nvPr>
            <p:ph type="title"/>
          </p:nvPr>
        </p:nvSpPr>
        <p:spPr>
          <a:xfrm>
            <a:off x="1297500" y="393750"/>
            <a:ext cx="7038900" cy="914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a:t>Ectopic Pregnancy</a:t>
            </a:r>
            <a:endParaRPr b="1"/>
          </a:p>
        </p:txBody>
      </p:sp>
      <p:sp>
        <p:nvSpPr>
          <p:cNvPr id="155" name="Google Shape;155;p15"/>
          <p:cNvSpPr txBox="1">
            <a:spLocks noGrp="1"/>
          </p:cNvSpPr>
          <p:nvPr>
            <p:ph type="body" idx="1"/>
          </p:nvPr>
        </p:nvSpPr>
        <p:spPr>
          <a:xfrm>
            <a:off x="913000" y="1307850"/>
            <a:ext cx="7907700" cy="3495900"/>
          </a:xfrm>
          <a:prstGeom prst="rect">
            <a:avLst/>
          </a:prstGeom>
        </p:spPr>
        <p:txBody>
          <a:bodyPr spcFirstLastPara="1" wrap="square" lIns="91425" tIns="91425" rIns="91425" bIns="91425" anchor="t" anchorCtr="0">
            <a:noAutofit/>
          </a:bodyPr>
          <a:lstStyle/>
          <a:p>
            <a:pPr marL="457200" lvl="0" indent="-355600" algn="l" rtl="0">
              <a:lnSpc>
                <a:spcPct val="150000"/>
              </a:lnSpc>
              <a:spcBef>
                <a:spcPts val="0"/>
              </a:spcBef>
              <a:spcAft>
                <a:spcPts val="0"/>
              </a:spcAft>
              <a:buSzPts val="2000"/>
              <a:buChar char="●"/>
            </a:pPr>
            <a:r>
              <a:rPr lang="en" sz="2000">
                <a:solidFill>
                  <a:srgbClr val="FFFFFF"/>
                </a:solidFill>
                <a:latin typeface="Arial"/>
                <a:ea typeface="Arial"/>
                <a:cs typeface="Arial"/>
                <a:sym typeface="Arial"/>
              </a:rPr>
              <a:t>Also called “extrauterine pregnancy”.</a:t>
            </a:r>
            <a:endParaRPr sz="2000">
              <a:solidFill>
                <a:srgbClr val="FFFFFF"/>
              </a:solidFill>
              <a:latin typeface="Arial"/>
              <a:ea typeface="Arial"/>
              <a:cs typeface="Arial"/>
              <a:sym typeface="Arial"/>
            </a:endParaRPr>
          </a:p>
          <a:p>
            <a:pPr marL="457200" lvl="0" indent="-355600" algn="l" rtl="0">
              <a:lnSpc>
                <a:spcPct val="150000"/>
              </a:lnSpc>
              <a:spcBef>
                <a:spcPts val="0"/>
              </a:spcBef>
              <a:spcAft>
                <a:spcPts val="0"/>
              </a:spcAft>
              <a:buClr>
                <a:srgbClr val="FFFFFF"/>
              </a:buClr>
              <a:buSzPts val="2000"/>
              <a:buFont typeface="Arial"/>
              <a:buChar char="●"/>
            </a:pPr>
            <a:r>
              <a:rPr lang="en" sz="2000">
                <a:solidFill>
                  <a:srgbClr val="FFFFFF"/>
                </a:solidFill>
                <a:latin typeface="Arial"/>
                <a:ea typeface="Arial"/>
                <a:cs typeface="Arial"/>
                <a:sym typeface="Arial"/>
              </a:rPr>
              <a:t>The fertilized egg grows outside a woman’s uterus.</a:t>
            </a:r>
            <a:endParaRPr sz="2000">
              <a:solidFill>
                <a:srgbClr val="FFFFFF"/>
              </a:solidFill>
              <a:latin typeface="Arial"/>
              <a:ea typeface="Arial"/>
              <a:cs typeface="Arial"/>
              <a:sym typeface="Arial"/>
            </a:endParaRPr>
          </a:p>
          <a:p>
            <a:pPr marL="457200" lvl="0" indent="-355600" algn="l" rtl="0">
              <a:lnSpc>
                <a:spcPct val="150000"/>
              </a:lnSpc>
              <a:spcBef>
                <a:spcPts val="0"/>
              </a:spcBef>
              <a:spcAft>
                <a:spcPts val="0"/>
              </a:spcAft>
              <a:buClr>
                <a:srgbClr val="FFFFFF"/>
              </a:buClr>
              <a:buSzPts val="2000"/>
              <a:buFont typeface="Arial"/>
              <a:buChar char="●"/>
            </a:pPr>
            <a:r>
              <a:rPr lang="en" sz="2000">
                <a:solidFill>
                  <a:srgbClr val="FFFFFF"/>
                </a:solidFill>
                <a:latin typeface="Arial"/>
                <a:ea typeface="Arial"/>
                <a:cs typeface="Arial"/>
                <a:sym typeface="Arial"/>
              </a:rPr>
              <a:t>It implants in the fallopian tubes in 90% of cases (called a “tubal pregnancy”.</a:t>
            </a:r>
            <a:endParaRPr sz="2000">
              <a:solidFill>
                <a:srgbClr val="FFFFFF"/>
              </a:solidFill>
              <a:latin typeface="Arial"/>
              <a:ea typeface="Arial"/>
              <a:cs typeface="Arial"/>
              <a:sym typeface="Arial"/>
            </a:endParaRPr>
          </a:p>
          <a:p>
            <a:pPr marL="457200" lvl="0" indent="-355600" algn="l" rtl="0">
              <a:lnSpc>
                <a:spcPct val="150000"/>
              </a:lnSpc>
              <a:spcBef>
                <a:spcPts val="0"/>
              </a:spcBef>
              <a:spcAft>
                <a:spcPts val="0"/>
              </a:spcAft>
              <a:buClr>
                <a:srgbClr val="FFFFFF"/>
              </a:buClr>
              <a:buSzPts val="2000"/>
              <a:buFont typeface="Arial"/>
              <a:buChar char="●"/>
            </a:pPr>
            <a:r>
              <a:rPr lang="en" sz="2000">
                <a:solidFill>
                  <a:srgbClr val="FFFFFF"/>
                </a:solidFill>
                <a:latin typeface="Arial"/>
                <a:ea typeface="Arial"/>
                <a:cs typeface="Arial"/>
                <a:sym typeface="Arial"/>
              </a:rPr>
              <a:t>10% of it implants in other areas such as the ovary, the abdominal cavity, or the cervix.</a:t>
            </a:r>
            <a:endParaRPr sz="2000">
              <a:solidFill>
                <a:srgbClr val="FFFFFF"/>
              </a:solidFill>
              <a:latin typeface="Arial"/>
              <a:ea typeface="Arial"/>
              <a:cs typeface="Arial"/>
              <a:sym typeface="Arial"/>
            </a:endParaRPr>
          </a:p>
          <a:p>
            <a:pPr marL="457200" lvl="0" indent="-355600" algn="l" rtl="0">
              <a:lnSpc>
                <a:spcPct val="150000"/>
              </a:lnSpc>
              <a:spcBef>
                <a:spcPts val="0"/>
              </a:spcBef>
              <a:spcAft>
                <a:spcPts val="0"/>
              </a:spcAft>
              <a:buClr>
                <a:srgbClr val="FFFFFF"/>
              </a:buClr>
              <a:buSzPts val="2000"/>
              <a:buFont typeface="Arial"/>
              <a:buChar char="●"/>
            </a:pPr>
            <a:r>
              <a:rPr lang="en" sz="2000">
                <a:solidFill>
                  <a:srgbClr val="FFFFFF"/>
                </a:solidFill>
                <a:latin typeface="Arial"/>
                <a:ea typeface="Arial"/>
                <a:cs typeface="Arial"/>
                <a:sym typeface="Arial"/>
              </a:rPr>
              <a:t>It occurs in the first few weeks of pregnancy.</a:t>
            </a:r>
            <a:endParaRPr sz="2000">
              <a:solidFill>
                <a:srgbClr val="FFFFFF"/>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16"/>
          <p:cNvSpPr txBox="1">
            <a:spLocks noGrp="1"/>
          </p:cNvSpPr>
          <p:nvPr>
            <p:ph type="title"/>
          </p:nvPr>
        </p:nvSpPr>
        <p:spPr>
          <a:xfrm>
            <a:off x="1297500" y="393750"/>
            <a:ext cx="7038900" cy="914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a:t>Ectopic Pregnancy</a:t>
            </a:r>
            <a:endParaRPr b="1"/>
          </a:p>
        </p:txBody>
      </p:sp>
      <p:pic>
        <p:nvPicPr>
          <p:cNvPr id="161" name="Google Shape;161;p16"/>
          <p:cNvPicPr preferRelativeResize="0"/>
          <p:nvPr/>
        </p:nvPicPr>
        <p:blipFill>
          <a:blip r:embed="rId3">
            <a:alphaModFix/>
          </a:blip>
          <a:stretch>
            <a:fillRect/>
          </a:stretch>
        </p:blipFill>
        <p:spPr>
          <a:xfrm>
            <a:off x="1297500" y="1307850"/>
            <a:ext cx="6976375" cy="34550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17"/>
          <p:cNvSpPr txBox="1">
            <a:spLocks noGrp="1"/>
          </p:cNvSpPr>
          <p:nvPr>
            <p:ph type="title"/>
          </p:nvPr>
        </p:nvSpPr>
        <p:spPr>
          <a:xfrm>
            <a:off x="1297500" y="393750"/>
            <a:ext cx="7038900" cy="914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a:t>Why is this an issue?</a:t>
            </a:r>
            <a:endParaRPr sz="2500" b="1"/>
          </a:p>
        </p:txBody>
      </p:sp>
      <p:sp>
        <p:nvSpPr>
          <p:cNvPr id="167" name="Google Shape;167;p17"/>
          <p:cNvSpPr txBox="1">
            <a:spLocks noGrp="1"/>
          </p:cNvSpPr>
          <p:nvPr>
            <p:ph type="body" idx="1"/>
          </p:nvPr>
        </p:nvSpPr>
        <p:spPr>
          <a:xfrm>
            <a:off x="969175" y="1193925"/>
            <a:ext cx="5393700" cy="3651900"/>
          </a:xfrm>
          <a:prstGeom prst="rect">
            <a:avLst/>
          </a:prstGeom>
        </p:spPr>
        <p:txBody>
          <a:bodyPr spcFirstLastPara="1" wrap="square" lIns="91425" tIns="91425" rIns="91425" bIns="91425" anchor="t" anchorCtr="0">
            <a:noAutofit/>
          </a:bodyPr>
          <a:lstStyle/>
          <a:p>
            <a:pPr marL="457200" lvl="0" indent="-355600" algn="l" rtl="0">
              <a:lnSpc>
                <a:spcPct val="150000"/>
              </a:lnSpc>
              <a:spcBef>
                <a:spcPts val="0"/>
              </a:spcBef>
              <a:spcAft>
                <a:spcPts val="0"/>
              </a:spcAft>
              <a:buSzPts val="2000"/>
              <a:buChar char="●"/>
            </a:pPr>
            <a:r>
              <a:rPr lang="en" sz="2000"/>
              <a:t>The fertilized egg cannot survive.</a:t>
            </a:r>
            <a:endParaRPr sz="2000"/>
          </a:p>
          <a:p>
            <a:pPr marL="457200" lvl="0" indent="-355600" algn="l" rtl="0">
              <a:lnSpc>
                <a:spcPct val="150000"/>
              </a:lnSpc>
              <a:spcBef>
                <a:spcPts val="0"/>
              </a:spcBef>
              <a:spcAft>
                <a:spcPts val="0"/>
              </a:spcAft>
              <a:buSzPts val="2000"/>
              <a:buChar char="●"/>
            </a:pPr>
            <a:r>
              <a:rPr lang="en" sz="2000"/>
              <a:t>Ectopic pregnancies cannot be carried to term and eventually rupture. </a:t>
            </a:r>
            <a:endParaRPr sz="2000"/>
          </a:p>
          <a:p>
            <a:pPr marL="457200" lvl="0" indent="-355600" algn="l" rtl="0">
              <a:lnSpc>
                <a:spcPct val="150000"/>
              </a:lnSpc>
              <a:spcBef>
                <a:spcPts val="0"/>
              </a:spcBef>
              <a:spcAft>
                <a:spcPts val="0"/>
              </a:spcAft>
              <a:buSzPts val="2000"/>
              <a:buChar char="●"/>
            </a:pPr>
            <a:r>
              <a:rPr lang="en" sz="2000"/>
              <a:t>Rupture results in bleeding that can be gradual or rapid enough to cause hemorrhagic shock.</a:t>
            </a:r>
            <a:endParaRPr sz="2000"/>
          </a:p>
          <a:p>
            <a:pPr marL="457200" lvl="0" indent="-355600" algn="l" rtl="0">
              <a:lnSpc>
                <a:spcPct val="150000"/>
              </a:lnSpc>
              <a:spcBef>
                <a:spcPts val="0"/>
              </a:spcBef>
              <a:spcAft>
                <a:spcPts val="0"/>
              </a:spcAft>
              <a:buSzPts val="2000"/>
              <a:buChar char="●"/>
            </a:pPr>
            <a:r>
              <a:rPr lang="en" sz="2000"/>
              <a:t>May cause life threatening bleeding if left untreated.</a:t>
            </a:r>
            <a:endParaRPr sz="2000"/>
          </a:p>
        </p:txBody>
      </p:sp>
      <p:pic>
        <p:nvPicPr>
          <p:cNvPr id="168" name="Google Shape;168;p17"/>
          <p:cNvPicPr preferRelativeResize="0"/>
          <p:nvPr/>
        </p:nvPicPr>
        <p:blipFill>
          <a:blip r:embed="rId3">
            <a:alphaModFix/>
          </a:blip>
          <a:stretch>
            <a:fillRect/>
          </a:stretch>
        </p:blipFill>
        <p:spPr>
          <a:xfrm>
            <a:off x="6985650" y="1474850"/>
            <a:ext cx="1919574" cy="26547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pic>
        <p:nvPicPr>
          <p:cNvPr id="173" name="Google Shape;173;p18"/>
          <p:cNvPicPr preferRelativeResize="0"/>
          <p:nvPr/>
        </p:nvPicPr>
        <p:blipFill>
          <a:blip r:embed="rId3">
            <a:alphaModFix/>
          </a:blip>
          <a:stretch>
            <a:fillRect/>
          </a:stretch>
        </p:blipFill>
        <p:spPr>
          <a:xfrm>
            <a:off x="152400" y="1609300"/>
            <a:ext cx="8839204" cy="264708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19"/>
          <p:cNvSpPr txBox="1">
            <a:spLocks noGrp="1"/>
          </p:cNvSpPr>
          <p:nvPr>
            <p:ph type="title"/>
          </p:nvPr>
        </p:nvSpPr>
        <p:spPr>
          <a:xfrm>
            <a:off x="1264150" y="561850"/>
            <a:ext cx="7739400" cy="746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a:t>Signs and Symptoms of Ectopic Pregnancy</a:t>
            </a:r>
            <a:endParaRPr sz="2500" b="1"/>
          </a:p>
        </p:txBody>
      </p:sp>
      <p:sp>
        <p:nvSpPr>
          <p:cNvPr id="179" name="Google Shape;179;p19"/>
          <p:cNvSpPr txBox="1">
            <a:spLocks noGrp="1"/>
          </p:cNvSpPr>
          <p:nvPr>
            <p:ph type="body" idx="1"/>
          </p:nvPr>
        </p:nvSpPr>
        <p:spPr>
          <a:xfrm>
            <a:off x="660175" y="1512700"/>
            <a:ext cx="5098500" cy="3487800"/>
          </a:xfrm>
          <a:prstGeom prst="rect">
            <a:avLst/>
          </a:prstGeom>
        </p:spPr>
        <p:txBody>
          <a:bodyPr spcFirstLastPara="1" wrap="square" lIns="91425" tIns="91425" rIns="91425" bIns="91425" anchor="t" anchorCtr="0">
            <a:noAutofit/>
          </a:bodyPr>
          <a:lstStyle/>
          <a:p>
            <a:pPr marL="457200" lvl="0" indent="-355600" algn="l" rtl="0">
              <a:lnSpc>
                <a:spcPct val="150000"/>
              </a:lnSpc>
              <a:spcBef>
                <a:spcPts val="0"/>
              </a:spcBef>
              <a:spcAft>
                <a:spcPts val="0"/>
              </a:spcAft>
              <a:buSzPts val="2000"/>
              <a:buChar char="●"/>
            </a:pPr>
            <a:r>
              <a:rPr lang="en" sz="2000"/>
              <a:t>Light vaginal bleeding </a:t>
            </a:r>
            <a:endParaRPr sz="2000"/>
          </a:p>
          <a:p>
            <a:pPr marL="457200" lvl="0" indent="-355600" algn="l" rtl="0">
              <a:lnSpc>
                <a:spcPct val="150000"/>
              </a:lnSpc>
              <a:spcBef>
                <a:spcPts val="0"/>
              </a:spcBef>
              <a:spcAft>
                <a:spcPts val="0"/>
              </a:spcAft>
              <a:buSzPts val="2000"/>
              <a:buChar char="●"/>
            </a:pPr>
            <a:r>
              <a:rPr lang="en" sz="2000"/>
              <a:t>Pelvic pain</a:t>
            </a:r>
            <a:endParaRPr sz="2000"/>
          </a:p>
          <a:p>
            <a:pPr marL="457200" lvl="0" indent="-355600" algn="l" rtl="0">
              <a:lnSpc>
                <a:spcPct val="150000"/>
              </a:lnSpc>
              <a:spcBef>
                <a:spcPts val="0"/>
              </a:spcBef>
              <a:spcAft>
                <a:spcPts val="0"/>
              </a:spcAft>
              <a:buSzPts val="2000"/>
              <a:buChar char="●"/>
            </a:pPr>
            <a:r>
              <a:rPr lang="en" sz="2000"/>
              <a:t>Vomiting</a:t>
            </a:r>
            <a:endParaRPr sz="2000"/>
          </a:p>
          <a:p>
            <a:pPr marL="457200" lvl="0" indent="-355600" algn="l" rtl="0">
              <a:lnSpc>
                <a:spcPct val="150000"/>
              </a:lnSpc>
              <a:spcBef>
                <a:spcPts val="0"/>
              </a:spcBef>
              <a:spcAft>
                <a:spcPts val="0"/>
              </a:spcAft>
              <a:buSzPts val="2000"/>
              <a:buChar char="●"/>
            </a:pPr>
            <a:r>
              <a:rPr lang="en" sz="2000"/>
              <a:t>Sharp abdominal cramps</a:t>
            </a:r>
            <a:endParaRPr sz="2000"/>
          </a:p>
          <a:p>
            <a:pPr marL="457200" lvl="0" indent="-355600" algn="l" rtl="0">
              <a:lnSpc>
                <a:spcPct val="150000"/>
              </a:lnSpc>
              <a:spcBef>
                <a:spcPts val="0"/>
              </a:spcBef>
              <a:spcAft>
                <a:spcPts val="0"/>
              </a:spcAft>
              <a:buSzPts val="2000"/>
              <a:buChar char="●"/>
            </a:pPr>
            <a:r>
              <a:rPr lang="en" sz="2000"/>
              <a:t>Pain on one side of the body</a:t>
            </a:r>
            <a:endParaRPr sz="2000"/>
          </a:p>
          <a:p>
            <a:pPr marL="457200" lvl="0" indent="-355600" algn="l" rtl="0">
              <a:lnSpc>
                <a:spcPct val="150000"/>
              </a:lnSpc>
              <a:spcBef>
                <a:spcPts val="0"/>
              </a:spcBef>
              <a:spcAft>
                <a:spcPts val="0"/>
              </a:spcAft>
              <a:buSzPts val="2000"/>
              <a:buChar char="●"/>
            </a:pPr>
            <a:r>
              <a:rPr lang="en" sz="2000"/>
              <a:t>DIzziness or weakness</a:t>
            </a:r>
            <a:endParaRPr sz="2000"/>
          </a:p>
          <a:p>
            <a:pPr marL="457200" lvl="0" indent="-355600" algn="l" rtl="0">
              <a:lnSpc>
                <a:spcPct val="150000"/>
              </a:lnSpc>
              <a:spcBef>
                <a:spcPts val="0"/>
              </a:spcBef>
              <a:spcAft>
                <a:spcPts val="0"/>
              </a:spcAft>
              <a:buSzPts val="2000"/>
              <a:buChar char="●"/>
            </a:pPr>
            <a:r>
              <a:rPr lang="en" sz="2000"/>
              <a:t>Pain in shoulder, neck, or rectum</a:t>
            </a:r>
            <a:endParaRPr sz="2000"/>
          </a:p>
        </p:txBody>
      </p:sp>
      <p:pic>
        <p:nvPicPr>
          <p:cNvPr id="180" name="Google Shape;180;p19"/>
          <p:cNvPicPr preferRelativeResize="0"/>
          <p:nvPr/>
        </p:nvPicPr>
        <p:blipFill>
          <a:blip r:embed="rId3">
            <a:alphaModFix/>
          </a:blip>
          <a:stretch>
            <a:fillRect/>
          </a:stretch>
        </p:blipFill>
        <p:spPr>
          <a:xfrm>
            <a:off x="4987650" y="1512700"/>
            <a:ext cx="1695999" cy="1131700"/>
          </a:xfrm>
          <a:prstGeom prst="rect">
            <a:avLst/>
          </a:prstGeom>
          <a:noFill/>
          <a:ln>
            <a:noFill/>
          </a:ln>
        </p:spPr>
      </p:pic>
      <p:pic>
        <p:nvPicPr>
          <p:cNvPr id="181" name="Google Shape;181;p19"/>
          <p:cNvPicPr preferRelativeResize="0"/>
          <p:nvPr/>
        </p:nvPicPr>
        <p:blipFill>
          <a:blip r:embed="rId4">
            <a:alphaModFix/>
          </a:blip>
          <a:stretch>
            <a:fillRect/>
          </a:stretch>
        </p:blipFill>
        <p:spPr>
          <a:xfrm>
            <a:off x="6026475" y="3643849"/>
            <a:ext cx="1696000" cy="1258550"/>
          </a:xfrm>
          <a:prstGeom prst="rect">
            <a:avLst/>
          </a:prstGeom>
          <a:noFill/>
          <a:ln>
            <a:noFill/>
          </a:ln>
        </p:spPr>
      </p:pic>
      <p:pic>
        <p:nvPicPr>
          <p:cNvPr id="182" name="Google Shape;182;p19"/>
          <p:cNvPicPr preferRelativeResize="0"/>
          <p:nvPr/>
        </p:nvPicPr>
        <p:blipFill>
          <a:blip r:embed="rId5">
            <a:alphaModFix/>
          </a:blip>
          <a:stretch>
            <a:fillRect/>
          </a:stretch>
        </p:blipFill>
        <p:spPr>
          <a:xfrm>
            <a:off x="7007400" y="2135001"/>
            <a:ext cx="1757626" cy="12585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20"/>
          <p:cNvSpPr txBox="1">
            <a:spLocks noGrp="1"/>
          </p:cNvSpPr>
          <p:nvPr>
            <p:ph type="title"/>
          </p:nvPr>
        </p:nvSpPr>
        <p:spPr>
          <a:xfrm>
            <a:off x="1297500" y="393750"/>
            <a:ext cx="7038900" cy="594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a:t>Risk Factors and Diagnosis</a:t>
            </a:r>
            <a:endParaRPr b="1"/>
          </a:p>
        </p:txBody>
      </p:sp>
      <p:sp>
        <p:nvSpPr>
          <p:cNvPr id="188" name="Google Shape;188;p20"/>
          <p:cNvSpPr txBox="1">
            <a:spLocks noGrp="1"/>
          </p:cNvSpPr>
          <p:nvPr>
            <p:ph type="body" idx="1"/>
          </p:nvPr>
        </p:nvSpPr>
        <p:spPr>
          <a:xfrm>
            <a:off x="323050" y="1395725"/>
            <a:ext cx="3848700" cy="3492300"/>
          </a:xfrm>
          <a:prstGeom prst="rect">
            <a:avLst/>
          </a:prstGeom>
        </p:spPr>
        <p:txBody>
          <a:bodyPr spcFirstLastPara="1" wrap="square" lIns="91425" tIns="91425" rIns="91425" bIns="91425" anchor="t" anchorCtr="0">
            <a:noAutofit/>
          </a:bodyPr>
          <a:lstStyle/>
          <a:p>
            <a:pPr marL="457200" lvl="0" indent="-355600" algn="l" rtl="0">
              <a:lnSpc>
                <a:spcPct val="150000"/>
              </a:lnSpc>
              <a:spcBef>
                <a:spcPts val="0"/>
              </a:spcBef>
              <a:spcAft>
                <a:spcPts val="0"/>
              </a:spcAft>
              <a:buSzPts val="2000"/>
              <a:buChar char="●"/>
            </a:pPr>
            <a:r>
              <a:rPr lang="en" sz="2000"/>
              <a:t>Age 24-34</a:t>
            </a:r>
            <a:endParaRPr sz="2000"/>
          </a:p>
          <a:p>
            <a:pPr marL="457200" lvl="0" indent="-355600" algn="l" rtl="0">
              <a:lnSpc>
                <a:spcPct val="150000"/>
              </a:lnSpc>
              <a:spcBef>
                <a:spcPts val="0"/>
              </a:spcBef>
              <a:spcAft>
                <a:spcPts val="0"/>
              </a:spcAft>
              <a:buSzPts val="2000"/>
              <a:buChar char="●"/>
            </a:pPr>
            <a:r>
              <a:rPr lang="en" sz="2000"/>
              <a:t>Smoking</a:t>
            </a:r>
            <a:endParaRPr sz="2000"/>
          </a:p>
          <a:p>
            <a:pPr marL="457200" lvl="0" indent="-355600" algn="l" rtl="0">
              <a:lnSpc>
                <a:spcPct val="150000"/>
              </a:lnSpc>
              <a:spcBef>
                <a:spcPts val="0"/>
              </a:spcBef>
              <a:spcAft>
                <a:spcPts val="0"/>
              </a:spcAft>
              <a:buSzPts val="2000"/>
              <a:buChar char="●"/>
            </a:pPr>
            <a:r>
              <a:rPr lang="en" sz="2000"/>
              <a:t>Previous ectopic pregnancy</a:t>
            </a:r>
            <a:endParaRPr sz="2000"/>
          </a:p>
          <a:p>
            <a:pPr marL="457200" lvl="0" indent="-355600" algn="l" rtl="0">
              <a:lnSpc>
                <a:spcPct val="150000"/>
              </a:lnSpc>
              <a:spcBef>
                <a:spcPts val="0"/>
              </a:spcBef>
              <a:spcAft>
                <a:spcPts val="0"/>
              </a:spcAft>
              <a:buSzPts val="2000"/>
              <a:buChar char="●"/>
            </a:pPr>
            <a:r>
              <a:rPr lang="en" sz="2000"/>
              <a:t>Sexually transmitted disease</a:t>
            </a:r>
            <a:endParaRPr sz="2000"/>
          </a:p>
          <a:p>
            <a:pPr marL="457200" lvl="0" indent="-355600" algn="l" rtl="0">
              <a:lnSpc>
                <a:spcPct val="150000"/>
              </a:lnSpc>
              <a:spcBef>
                <a:spcPts val="0"/>
              </a:spcBef>
              <a:spcAft>
                <a:spcPts val="0"/>
              </a:spcAft>
              <a:buSzPts val="2000"/>
              <a:buChar char="●"/>
            </a:pPr>
            <a:r>
              <a:rPr lang="en" sz="2000"/>
              <a:t>Pelvic inflammatory disease</a:t>
            </a:r>
            <a:endParaRPr sz="2000"/>
          </a:p>
          <a:p>
            <a:pPr marL="457200" lvl="0" indent="-355600" algn="l" rtl="0">
              <a:lnSpc>
                <a:spcPct val="150000"/>
              </a:lnSpc>
              <a:spcBef>
                <a:spcPts val="0"/>
              </a:spcBef>
              <a:spcAft>
                <a:spcPts val="0"/>
              </a:spcAft>
              <a:buSzPts val="2000"/>
              <a:buChar char="●"/>
            </a:pPr>
            <a:r>
              <a:rPr lang="en" sz="2000"/>
              <a:t>Multiple induced abortions</a:t>
            </a:r>
            <a:endParaRPr sz="2000"/>
          </a:p>
          <a:p>
            <a:pPr marL="457200" lvl="0" indent="-355600" algn="l" rtl="0">
              <a:lnSpc>
                <a:spcPct val="150000"/>
              </a:lnSpc>
              <a:spcBef>
                <a:spcPts val="0"/>
              </a:spcBef>
              <a:spcAft>
                <a:spcPts val="0"/>
              </a:spcAft>
              <a:buSzPts val="2000"/>
              <a:buChar char="●"/>
            </a:pPr>
            <a:r>
              <a:rPr lang="en" sz="2000"/>
              <a:t>Use of fertility drugs</a:t>
            </a:r>
            <a:endParaRPr sz="2000"/>
          </a:p>
        </p:txBody>
      </p:sp>
      <p:sp>
        <p:nvSpPr>
          <p:cNvPr id="189" name="Google Shape;189;p20"/>
          <p:cNvSpPr txBox="1">
            <a:spLocks noGrp="1"/>
          </p:cNvSpPr>
          <p:nvPr>
            <p:ph type="body" idx="2"/>
          </p:nvPr>
        </p:nvSpPr>
        <p:spPr>
          <a:xfrm>
            <a:off x="4171750" y="1395725"/>
            <a:ext cx="4763400" cy="3393900"/>
          </a:xfrm>
          <a:prstGeom prst="rect">
            <a:avLst/>
          </a:prstGeom>
        </p:spPr>
        <p:txBody>
          <a:bodyPr spcFirstLastPara="1" wrap="square" lIns="91425" tIns="91425" rIns="91425" bIns="91425" anchor="t" anchorCtr="0">
            <a:noAutofit/>
          </a:bodyPr>
          <a:lstStyle/>
          <a:p>
            <a:pPr marL="457200" lvl="0" indent="-355600" algn="l" rtl="0">
              <a:lnSpc>
                <a:spcPct val="150000"/>
              </a:lnSpc>
              <a:spcBef>
                <a:spcPts val="0"/>
              </a:spcBef>
              <a:spcAft>
                <a:spcPts val="0"/>
              </a:spcAft>
              <a:buSzPts val="2000"/>
              <a:buChar char="●"/>
            </a:pPr>
            <a:r>
              <a:rPr lang="en" sz="2000" u="sng"/>
              <a:t>Pelvic exam</a:t>
            </a:r>
            <a:r>
              <a:rPr lang="en" sz="2000"/>
              <a:t>- tenderness or palpable mass</a:t>
            </a:r>
            <a:endParaRPr sz="2000"/>
          </a:p>
          <a:p>
            <a:pPr marL="457200" lvl="0" indent="-355600" algn="l" rtl="0">
              <a:lnSpc>
                <a:spcPct val="150000"/>
              </a:lnSpc>
              <a:spcBef>
                <a:spcPts val="0"/>
              </a:spcBef>
              <a:spcAft>
                <a:spcPts val="0"/>
              </a:spcAft>
              <a:buSzPts val="2000"/>
              <a:buChar char="●"/>
            </a:pPr>
            <a:r>
              <a:rPr lang="en" sz="2000" u="sng"/>
              <a:t>Pregnancy test</a:t>
            </a:r>
            <a:r>
              <a:rPr lang="en" sz="2000"/>
              <a:t>- Human Chorionic Gonadotropin</a:t>
            </a:r>
            <a:endParaRPr sz="2000"/>
          </a:p>
          <a:p>
            <a:pPr marL="457200" lvl="0" indent="-355600" algn="l" rtl="0">
              <a:lnSpc>
                <a:spcPct val="150000"/>
              </a:lnSpc>
              <a:spcBef>
                <a:spcPts val="0"/>
              </a:spcBef>
              <a:spcAft>
                <a:spcPts val="0"/>
              </a:spcAft>
              <a:buSzPts val="2000"/>
              <a:buChar char="●"/>
            </a:pPr>
            <a:r>
              <a:rPr lang="en" sz="2000" u="sng"/>
              <a:t>Ultrasound</a:t>
            </a:r>
            <a:r>
              <a:rPr lang="en" sz="2000"/>
              <a:t>- checking uterus and fallopian tubes for location of pregnancy</a:t>
            </a:r>
            <a:endParaRPr sz="2000"/>
          </a:p>
        </p:txBody>
      </p:sp>
      <p:pic>
        <p:nvPicPr>
          <p:cNvPr id="190" name="Google Shape;190;p20"/>
          <p:cNvPicPr preferRelativeResize="0"/>
          <p:nvPr/>
        </p:nvPicPr>
        <p:blipFill>
          <a:blip r:embed="rId3">
            <a:alphaModFix/>
          </a:blip>
          <a:stretch>
            <a:fillRect/>
          </a:stretch>
        </p:blipFill>
        <p:spPr>
          <a:xfrm>
            <a:off x="7219675" y="4199775"/>
            <a:ext cx="1715475" cy="81115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21"/>
          <p:cNvSpPr txBox="1">
            <a:spLocks noGrp="1"/>
          </p:cNvSpPr>
          <p:nvPr>
            <p:ph type="title"/>
          </p:nvPr>
        </p:nvSpPr>
        <p:spPr>
          <a:xfrm>
            <a:off x="1297500" y="393750"/>
            <a:ext cx="7038900" cy="914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a:t>Treatment for Ectopic Pregnancy</a:t>
            </a:r>
            <a:endParaRPr b="1"/>
          </a:p>
        </p:txBody>
      </p:sp>
      <p:sp>
        <p:nvSpPr>
          <p:cNvPr id="196" name="Google Shape;196;p21"/>
          <p:cNvSpPr txBox="1">
            <a:spLocks noGrp="1"/>
          </p:cNvSpPr>
          <p:nvPr>
            <p:ph type="body" idx="1"/>
          </p:nvPr>
        </p:nvSpPr>
        <p:spPr>
          <a:xfrm>
            <a:off x="1297500" y="1567550"/>
            <a:ext cx="7038900" cy="2911200"/>
          </a:xfrm>
          <a:prstGeom prst="rect">
            <a:avLst/>
          </a:prstGeom>
        </p:spPr>
        <p:txBody>
          <a:bodyPr spcFirstLastPara="1" wrap="square" lIns="91425" tIns="91425" rIns="91425" bIns="91425" anchor="t" anchorCtr="0">
            <a:noAutofit/>
          </a:bodyPr>
          <a:lstStyle/>
          <a:p>
            <a:pPr marL="457200" lvl="0" indent="-355600" algn="l" rtl="0">
              <a:lnSpc>
                <a:spcPct val="150000"/>
              </a:lnSpc>
              <a:spcBef>
                <a:spcPts val="0"/>
              </a:spcBef>
              <a:spcAft>
                <a:spcPts val="0"/>
              </a:spcAft>
              <a:buSzPts val="2000"/>
              <a:buChar char="●"/>
            </a:pPr>
            <a:r>
              <a:rPr lang="en" sz="2000"/>
              <a:t>Medication:</a:t>
            </a:r>
            <a:endParaRPr sz="2000"/>
          </a:p>
          <a:p>
            <a:pPr marL="914400" lvl="1" indent="-355600" algn="l" rtl="0">
              <a:lnSpc>
                <a:spcPct val="150000"/>
              </a:lnSpc>
              <a:spcBef>
                <a:spcPts val="0"/>
              </a:spcBef>
              <a:spcAft>
                <a:spcPts val="0"/>
              </a:spcAft>
              <a:buSzPts val="2000"/>
              <a:buChar char="○"/>
            </a:pPr>
            <a:r>
              <a:rPr lang="en" sz="2000" u="sng"/>
              <a:t>Methotrexate </a:t>
            </a:r>
            <a:endParaRPr sz="2000" u="sng"/>
          </a:p>
          <a:p>
            <a:pPr marL="914400" lvl="1" indent="-355600" algn="l" rtl="0">
              <a:lnSpc>
                <a:spcPct val="150000"/>
              </a:lnSpc>
              <a:spcBef>
                <a:spcPts val="0"/>
              </a:spcBef>
              <a:spcAft>
                <a:spcPts val="0"/>
              </a:spcAft>
              <a:buSzPts val="2000"/>
              <a:buChar char="○"/>
            </a:pPr>
            <a:r>
              <a:rPr lang="en" sz="2000"/>
              <a:t>Stops cell growth and dissolves existing cells.</a:t>
            </a:r>
            <a:endParaRPr sz="2000"/>
          </a:p>
          <a:p>
            <a:pPr marL="914400" lvl="1" indent="-355600" algn="l" rtl="0">
              <a:lnSpc>
                <a:spcPct val="150000"/>
              </a:lnSpc>
              <a:spcBef>
                <a:spcPts val="0"/>
              </a:spcBef>
              <a:spcAft>
                <a:spcPts val="0"/>
              </a:spcAft>
              <a:buSzPts val="2000"/>
              <a:buChar char="○"/>
            </a:pPr>
            <a:r>
              <a:rPr lang="en" sz="2000"/>
              <a:t>Given for unruptured tubal pregnancies or for no fetal heart activity.</a:t>
            </a:r>
            <a:endParaRPr sz="2000"/>
          </a:p>
        </p:txBody>
      </p:sp>
    </p:spTree>
  </p:cSld>
  <p:clrMapOvr>
    <a:masterClrMapping/>
  </p:clrMapOvr>
</p:sld>
</file>

<file path=ppt/theme/theme1.xml><?xml version="1.0" encoding="utf-8"?>
<a:theme xmlns:a="http://schemas.openxmlformats.org/drawingml/2006/main" name="Focus">
  <a:themeElements>
    <a:clrScheme name="Focus">
      <a:dk1>
        <a:srgbClr val="1B212C"/>
      </a:dk1>
      <a:lt1>
        <a:srgbClr val="FFFFFF"/>
      </a:lt1>
      <a:dk2>
        <a:srgbClr val="D9D9D9"/>
      </a:dk2>
      <a:lt2>
        <a:srgbClr val="82C7A5"/>
      </a:lt2>
      <a:accent1>
        <a:srgbClr val="0145AC"/>
      </a:accent1>
      <a:accent2>
        <a:srgbClr val="EECE1A"/>
      </a:accent2>
      <a:accent3>
        <a:srgbClr val="4E5567"/>
      </a:accent3>
      <a:accent4>
        <a:srgbClr val="F4D6AD"/>
      </a:accent4>
      <a:accent5>
        <a:srgbClr val="7890CD"/>
      </a:accent5>
      <a:accent6>
        <a:srgbClr val="F15E22"/>
      </a:accent6>
      <a:hlink>
        <a:srgbClr val="7890CD"/>
      </a:hlink>
      <a:folHlink>
        <a:srgbClr val="7890C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855</Words>
  <Application>Microsoft Macintosh PowerPoint</Application>
  <PresentationFormat>On-screen Show (16:9)</PresentationFormat>
  <Paragraphs>101</Paragraphs>
  <Slides>18</Slides>
  <Notes>18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Lato</vt:lpstr>
      <vt:lpstr>Montserrat</vt:lpstr>
      <vt:lpstr>Times New Roman</vt:lpstr>
      <vt:lpstr>Arial</vt:lpstr>
      <vt:lpstr>Josefin Sans</vt:lpstr>
      <vt:lpstr>Focus</vt:lpstr>
      <vt:lpstr>PowerPoint Presentation</vt:lpstr>
      <vt:lpstr>What Occurs in a Normal Pregnancy?</vt:lpstr>
      <vt:lpstr>Ectopic Pregnancy</vt:lpstr>
      <vt:lpstr>Ectopic Pregnancy</vt:lpstr>
      <vt:lpstr>Why is this an issue?</vt:lpstr>
      <vt:lpstr>PowerPoint Presentation</vt:lpstr>
      <vt:lpstr>Signs and Symptoms of Ectopic Pregnancy</vt:lpstr>
      <vt:lpstr>Risk Factors and Diagnosis</vt:lpstr>
      <vt:lpstr>Treatment for Ectopic Pregnancy</vt:lpstr>
      <vt:lpstr>Treatment for Ectopic Pregnancy</vt:lpstr>
      <vt:lpstr>How Ectopic Pregnancy Affects Patients</vt:lpstr>
      <vt:lpstr>Most commonly reactions that women feel:</vt:lpstr>
      <vt:lpstr>PowerPoint Presentation</vt:lpstr>
      <vt:lpstr>Five Stages of Grief</vt:lpstr>
      <vt:lpstr>Nursing Interventions and Care</vt:lpstr>
      <vt:lpstr>Patient Teaching</vt:lpstr>
      <vt:lpstr>Community Resources</vt:lpstr>
      <vt:lpstr>References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Hernandez, Krishia Nicole J (1514)</cp:lastModifiedBy>
  <cp:revision>1</cp:revision>
  <dcterms:modified xsi:type="dcterms:W3CDTF">2020-11-01T23:50:21Z</dcterms:modified>
</cp:coreProperties>
</file>