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0" r:id="rId3"/>
    <p:sldId id="257" r:id="rId4"/>
    <p:sldId id="268" r:id="rId5"/>
    <p:sldId id="271" r:id="rId6"/>
    <p:sldId id="272" r:id="rId7"/>
    <p:sldId id="258" r:id="rId8"/>
    <p:sldId id="269" r:id="rId9"/>
    <p:sldId id="259" r:id="rId10"/>
    <p:sldId id="273" r:id="rId11"/>
    <p:sldId id="274" r:id="rId12"/>
    <p:sldId id="275" r:id="rId13"/>
    <p:sldId id="261" r:id="rId14"/>
    <p:sldId id="266" r:id="rId15"/>
    <p:sldId id="267" r:id="rId16"/>
    <p:sldId id="26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884D80-A745-480B-B839-07CFB5B7CAF5}" v="1120" dt="2020-11-01T23:32:37.831"/>
    <p1510:client id="{290B1F9B-98AE-4F8F-AF46-F4C5CAA879DA}" v="1" dt="2020-11-02T02:53:44.452"/>
    <p1510:client id="{2C48DBD5-FB0D-4E3F-813A-047F837C6317}" v="2257" dt="2020-11-01T02:37:04.212"/>
    <p1510:client id="{7661753A-F1FE-4C6B-99D9-73A7C3FD47DF}" v="4732" dt="2020-10-31T03:09:23.806"/>
    <p1510:client id="{837F6E3E-7691-48F1-85B1-8ACDFBD56ADE}" v="629" dt="2020-11-01T17:12:19.8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128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43965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275104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364124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261409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726216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651550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95382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46208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167972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982085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906147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11/1/2020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30129519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D2C4BFA1-2075-4901-9E24-E41D1FDD51F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1" y="1231011"/>
            <a:ext cx="7426997" cy="4395978"/>
            <a:chOff x="1155481" y="498348"/>
            <a:chExt cx="9902663" cy="5861304"/>
          </a:xfrm>
        </p:grpSpPr>
        <p:sp>
          <p:nvSpPr>
            <p:cNvPr id="19" name="Oval 5">
              <a:extLst>
                <a:ext uri="{FF2B5EF4-FFF2-40B4-BE49-F238E27FC236}">
                  <a16:creationId xmlns:a16="http://schemas.microsoft.com/office/drawing/2014/main" id="{985A7375-E3AF-4F5C-85AE-17E8832952C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20" name="Oval 19">
              <a:extLst>
                <a:ext uri="{FF2B5EF4-FFF2-40B4-BE49-F238E27FC236}">
                  <a16:creationId xmlns:a16="http://schemas.microsoft.com/office/drawing/2014/main" id="{F0307F65-8304-4FA8-A841-D4D7625411BE}"/>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21" name="Oval 5">
              <a:extLst>
                <a:ext uri="{FF2B5EF4-FFF2-40B4-BE49-F238E27FC236}">
                  <a16:creationId xmlns:a16="http://schemas.microsoft.com/office/drawing/2014/main" id="{C8B8394C-136F-4E05-A002-D93A5E79CD5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23" name="Rectangle 22">
            <a:extLst>
              <a:ext uri="{FF2B5EF4-FFF2-40B4-BE49-F238E27FC236}">
                <a16:creationId xmlns:a16="http://schemas.microsoft.com/office/drawing/2014/main" id="{053FB2EE-284F-4C87-AB3D-BBF87A9FAB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43200"/>
            <a:ext cx="9144000"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ED2AC9E-AD36-4E50-BF04-649461E63195}"/>
              </a:ext>
            </a:extLst>
          </p:cNvPr>
          <p:cNvSpPr>
            <a:spLocks noGrp="1"/>
          </p:cNvSpPr>
          <p:nvPr>
            <p:ph type="ctrTitle"/>
          </p:nvPr>
        </p:nvSpPr>
        <p:spPr>
          <a:xfrm>
            <a:off x="1143000" y="2939654"/>
            <a:ext cx="6858000" cy="1035891"/>
          </a:xfrm>
        </p:spPr>
        <p:txBody>
          <a:bodyPr anchor="ctr">
            <a:normAutofit/>
          </a:bodyPr>
          <a:lstStyle/>
          <a:p>
            <a:r>
              <a:rPr lang="en-US" sz="4400">
                <a:solidFill>
                  <a:schemeClr val="bg2"/>
                </a:solidFill>
              </a:rPr>
              <a:t>Multiple Gestations</a:t>
            </a:r>
          </a:p>
        </p:txBody>
      </p:sp>
      <p:sp>
        <p:nvSpPr>
          <p:cNvPr id="3" name="Subtitle 2">
            <a:extLst>
              <a:ext uri="{FF2B5EF4-FFF2-40B4-BE49-F238E27FC236}">
                <a16:creationId xmlns:a16="http://schemas.microsoft.com/office/drawing/2014/main" id="{93494079-70A7-44EB-8177-9A433CAA1ABF}"/>
              </a:ext>
            </a:extLst>
          </p:cNvPr>
          <p:cNvSpPr>
            <a:spLocks noGrp="1"/>
          </p:cNvSpPr>
          <p:nvPr>
            <p:ph type="subTitle" idx="1"/>
          </p:nvPr>
        </p:nvSpPr>
        <p:spPr>
          <a:xfrm>
            <a:off x="1143000" y="4229100"/>
            <a:ext cx="6858000" cy="571500"/>
          </a:xfrm>
        </p:spPr>
        <p:txBody>
          <a:bodyPr vert="horz" lIns="68580" tIns="34290" rIns="68580" bIns="34290" rtlCol="0" anchor="t">
            <a:normAutofit/>
          </a:bodyPr>
          <a:lstStyle/>
          <a:p>
            <a:r>
              <a:rPr lang="en-US" sz="2800"/>
              <a:t>Jonni Keith and Zachary Taylor</a:t>
            </a:r>
          </a:p>
        </p:txBody>
      </p:sp>
    </p:spTree>
    <p:extLst>
      <p:ext uri="{BB962C8B-B14F-4D97-AF65-F5344CB8AC3E}">
        <p14:creationId xmlns:p14="http://schemas.microsoft.com/office/powerpoint/2010/main" val="2240659242"/>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1" y="453981"/>
            <a:ext cx="500634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A53DC9F1-5824-43FD-88C2-9B1BC5D34758}"/>
              </a:ext>
            </a:extLst>
          </p:cNvPr>
          <p:cNvSpPr>
            <a:spLocks noGrp="1"/>
          </p:cNvSpPr>
          <p:nvPr>
            <p:ph type="title"/>
          </p:nvPr>
        </p:nvSpPr>
        <p:spPr>
          <a:xfrm>
            <a:off x="548640" y="731520"/>
            <a:ext cx="4567428" cy="1426464"/>
          </a:xfrm>
        </p:spPr>
        <p:txBody>
          <a:bodyPr>
            <a:normAutofit/>
          </a:bodyPr>
          <a:lstStyle/>
          <a:p>
            <a:r>
              <a:rPr lang="en-US">
                <a:solidFill>
                  <a:srgbClr val="FFFFFF"/>
                </a:solidFill>
              </a:rPr>
              <a:t>Nursing Responsibilities</a:t>
            </a:r>
          </a:p>
        </p:txBody>
      </p:sp>
      <p:sp>
        <p:nvSpPr>
          <p:cNvPr id="32" name="Rectangle 31">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7825" y="461737"/>
            <a:ext cx="1612020"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Rectangle 33">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0326" y="453155"/>
            <a:ext cx="161201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Rectangle 35">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0" y="2480956"/>
            <a:ext cx="8448154"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8C74E24-A7C9-4315-8CEC-A282998E0057}"/>
              </a:ext>
            </a:extLst>
          </p:cNvPr>
          <p:cNvSpPr>
            <a:spLocks noGrp="1"/>
          </p:cNvSpPr>
          <p:nvPr>
            <p:ph idx="1"/>
          </p:nvPr>
        </p:nvSpPr>
        <p:spPr>
          <a:xfrm>
            <a:off x="458336" y="2774067"/>
            <a:ext cx="7948296" cy="4146589"/>
          </a:xfrm>
        </p:spPr>
        <p:txBody>
          <a:bodyPr vert="horz" lIns="91440" tIns="45720" rIns="91440" bIns="45720" rtlCol="0" anchor="ctr">
            <a:noAutofit/>
          </a:bodyPr>
          <a:lstStyle/>
          <a:p>
            <a:r>
              <a:rPr lang="en-US" sz="2200" dirty="0">
                <a:ea typeface="+mn-lt"/>
                <a:cs typeface="+mn-lt"/>
              </a:rPr>
              <a:t>Continuous maternal and fetal monitoring</a:t>
            </a:r>
          </a:p>
          <a:p>
            <a:pPr lvl="1"/>
            <a:r>
              <a:rPr lang="en-US" sz="2200" dirty="0">
                <a:ea typeface="+mn-lt"/>
                <a:cs typeface="+mn-lt"/>
              </a:rPr>
              <a:t>Maternal heart rate</a:t>
            </a:r>
          </a:p>
          <a:p>
            <a:pPr lvl="1"/>
            <a:r>
              <a:rPr lang="en-US" sz="2200" dirty="0">
                <a:ea typeface="+mn-lt"/>
                <a:cs typeface="+mn-lt"/>
              </a:rPr>
              <a:t>Fetal scalp electrode on presenting fetus if possible</a:t>
            </a:r>
            <a:endParaRPr lang="en-US" sz="2200" dirty="0">
              <a:cs typeface="Calibri"/>
            </a:endParaRPr>
          </a:p>
          <a:p>
            <a:r>
              <a:rPr lang="en-US" sz="2200" dirty="0">
                <a:cs typeface="Calibri"/>
              </a:rPr>
              <a:t>Care of infants post-delivery/monitor for complications</a:t>
            </a:r>
          </a:p>
          <a:p>
            <a:pPr lvl="1"/>
            <a:r>
              <a:rPr lang="en-US" sz="2200" dirty="0">
                <a:cs typeface="Calibri"/>
              </a:rPr>
              <a:t>Proper identification of each infant</a:t>
            </a:r>
          </a:p>
          <a:p>
            <a:r>
              <a:rPr lang="en-US" sz="2200" dirty="0">
                <a:cs typeface="Calibri"/>
              </a:rPr>
              <a:t>Care of mother post-delivery/monitor for complications</a:t>
            </a:r>
          </a:p>
          <a:p>
            <a:r>
              <a:rPr lang="en-US" sz="2200" dirty="0">
                <a:cs typeface="Calibri"/>
              </a:rPr>
              <a:t>Assist mother with feeding and bonding</a:t>
            </a:r>
          </a:p>
          <a:p>
            <a:r>
              <a:rPr lang="en-US" sz="2200" dirty="0">
                <a:cs typeface="Calibri"/>
              </a:rPr>
              <a:t>Prepare parents for discharge and care of infants</a:t>
            </a:r>
          </a:p>
          <a:p>
            <a:r>
              <a:rPr lang="en-US" sz="2200" dirty="0">
                <a:cs typeface="Calibri"/>
              </a:rPr>
              <a:t>Refer to lactation consultant/case worker</a:t>
            </a:r>
          </a:p>
          <a:p>
            <a:endParaRPr lang="en-US" sz="1800">
              <a:cs typeface="Calibri"/>
            </a:endParaRPr>
          </a:p>
          <a:p>
            <a:endParaRPr lang="en-US" sz="1800">
              <a:cs typeface="Calibri"/>
            </a:endParaRPr>
          </a:p>
          <a:p>
            <a:endParaRPr lang="en-US" sz="1800">
              <a:cs typeface="Calibri"/>
            </a:endParaRPr>
          </a:p>
        </p:txBody>
      </p:sp>
    </p:spTree>
    <p:extLst>
      <p:ext uri="{BB962C8B-B14F-4D97-AF65-F5344CB8AC3E}">
        <p14:creationId xmlns:p14="http://schemas.microsoft.com/office/powerpoint/2010/main" val="416514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22"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3"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24"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25"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6"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7"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4" name="TextBox 3">
            <a:extLst>
              <a:ext uri="{FF2B5EF4-FFF2-40B4-BE49-F238E27FC236}">
                <a16:creationId xmlns:a16="http://schemas.microsoft.com/office/drawing/2014/main" id="{9938F8E7-89C6-4565-B3D7-4F90CE0A341B}"/>
              </a:ext>
            </a:extLst>
          </p:cNvPr>
          <p:cNvSpPr txBox="1"/>
          <p:nvPr/>
        </p:nvSpPr>
        <p:spPr>
          <a:xfrm>
            <a:off x="3553220" y="594634"/>
            <a:ext cx="5432061" cy="56633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nSpc>
                <a:spcPct val="90000"/>
              </a:lnSpc>
              <a:spcBef>
                <a:spcPts val="1000"/>
              </a:spcBef>
            </a:pPr>
            <a:r>
              <a:rPr lang="en-US" sz="2200" dirty="0">
                <a:ea typeface="+mn-lt"/>
                <a:cs typeface="+mn-lt"/>
              </a:rPr>
              <a:t>Antepartum</a:t>
            </a:r>
            <a:endParaRPr lang="en-US" dirty="0"/>
          </a:p>
          <a:p>
            <a:pPr marL="971550" lvl="1" indent="-285750">
              <a:lnSpc>
                <a:spcPct val="90000"/>
              </a:lnSpc>
              <a:spcBef>
                <a:spcPts val="500"/>
              </a:spcBef>
              <a:buFont typeface="Arial"/>
              <a:buChar char="•"/>
            </a:pPr>
            <a:r>
              <a:rPr lang="en-US" sz="2200" dirty="0">
                <a:cs typeface="Calibri"/>
              </a:rPr>
              <a:t>Increased nutrition</a:t>
            </a:r>
            <a:endParaRPr lang="en-US" sz="2200" dirty="0">
              <a:ea typeface="+mn-lt"/>
              <a:cs typeface="+mn-lt"/>
            </a:endParaRPr>
          </a:p>
          <a:p>
            <a:pPr marL="1428750" lvl="2" indent="-285750">
              <a:lnSpc>
                <a:spcPct val="90000"/>
              </a:lnSpc>
              <a:spcBef>
                <a:spcPts val="500"/>
              </a:spcBef>
              <a:buFont typeface="Arial"/>
              <a:buChar char="•"/>
            </a:pPr>
            <a:r>
              <a:rPr lang="en-US" sz="2200" dirty="0">
                <a:cs typeface="Calibri"/>
              </a:rPr>
              <a:t>Protein, calories, iron, and other nutrients</a:t>
            </a:r>
            <a:endParaRPr lang="en-US" sz="2200" dirty="0">
              <a:ea typeface="+mn-lt"/>
              <a:cs typeface="+mn-lt"/>
            </a:endParaRPr>
          </a:p>
          <a:p>
            <a:pPr marL="1428750" lvl="2" indent="-285750">
              <a:lnSpc>
                <a:spcPct val="90000"/>
              </a:lnSpc>
              <a:spcBef>
                <a:spcPts val="500"/>
              </a:spcBef>
              <a:buFont typeface="Arial"/>
              <a:buChar char="•"/>
            </a:pPr>
            <a:r>
              <a:rPr lang="en-US" sz="2200" dirty="0">
                <a:cs typeface="Calibri"/>
              </a:rPr>
              <a:t>Calorie intake= 600 additional calories for twins</a:t>
            </a:r>
            <a:endParaRPr lang="en-US" sz="2200" dirty="0">
              <a:ea typeface="+mn-lt"/>
              <a:cs typeface="+mn-lt"/>
            </a:endParaRPr>
          </a:p>
          <a:p>
            <a:pPr marL="1428750" lvl="2" indent="-285750">
              <a:lnSpc>
                <a:spcPct val="90000"/>
              </a:lnSpc>
              <a:spcBef>
                <a:spcPts val="500"/>
              </a:spcBef>
              <a:buFont typeface="Arial"/>
              <a:buChar char="•"/>
            </a:pPr>
            <a:r>
              <a:rPr lang="en-US" sz="2200" dirty="0">
                <a:cs typeface="Calibri"/>
              </a:rPr>
              <a:t>Iron= increase to 120mg daily for twins</a:t>
            </a:r>
          </a:p>
          <a:p>
            <a:pPr marL="969010" lvl="2" indent="-283210">
              <a:lnSpc>
                <a:spcPct val="90000"/>
              </a:lnSpc>
              <a:spcBef>
                <a:spcPts val="500"/>
              </a:spcBef>
              <a:buFont typeface="Arial"/>
              <a:buChar char="•"/>
            </a:pPr>
            <a:r>
              <a:rPr lang="en-US" sz="2200" dirty="0">
                <a:cs typeface="Calibri"/>
              </a:rPr>
              <a:t>Increased rest</a:t>
            </a:r>
            <a:endParaRPr lang="en-US" sz="2200" dirty="0">
              <a:ea typeface="+mn-lt"/>
              <a:cs typeface="+mn-lt"/>
            </a:endParaRPr>
          </a:p>
          <a:p>
            <a:pPr marL="971550" lvl="1" indent="-285750">
              <a:lnSpc>
                <a:spcPct val="90000"/>
              </a:lnSpc>
              <a:spcBef>
                <a:spcPts val="500"/>
              </a:spcBef>
              <a:buFont typeface="Arial"/>
              <a:buChar char="•"/>
            </a:pPr>
            <a:r>
              <a:rPr lang="en-US" sz="2200" dirty="0">
                <a:cs typeface="Calibri"/>
              </a:rPr>
              <a:t>More frequent healthcare visits</a:t>
            </a:r>
            <a:endParaRPr lang="en-US" sz="2200" dirty="0">
              <a:ea typeface="+mn-lt"/>
              <a:cs typeface="+mn-lt"/>
            </a:endParaRPr>
          </a:p>
          <a:p>
            <a:pPr marL="971550" lvl="1" indent="-285750">
              <a:lnSpc>
                <a:spcPct val="90000"/>
              </a:lnSpc>
              <a:spcBef>
                <a:spcPts val="500"/>
              </a:spcBef>
              <a:buFont typeface="Arial"/>
              <a:buChar char="•"/>
            </a:pPr>
            <a:r>
              <a:rPr lang="en-US" sz="2200" dirty="0">
                <a:cs typeface="Calibri"/>
              </a:rPr>
              <a:t>Referral to specialist</a:t>
            </a:r>
            <a:endParaRPr lang="en-US" sz="2200" dirty="0">
              <a:ea typeface="+mn-lt"/>
              <a:cs typeface="+mn-lt"/>
            </a:endParaRPr>
          </a:p>
          <a:p>
            <a:pPr marL="971550" lvl="1" indent="-285750">
              <a:lnSpc>
                <a:spcPct val="90000"/>
              </a:lnSpc>
              <a:spcBef>
                <a:spcPts val="500"/>
              </a:spcBef>
              <a:buFont typeface="Arial"/>
              <a:buChar char="•"/>
            </a:pPr>
            <a:r>
              <a:rPr lang="en-US" sz="2200" dirty="0">
                <a:cs typeface="Calibri"/>
              </a:rPr>
              <a:t>Gestational diabetes testing</a:t>
            </a:r>
          </a:p>
          <a:p>
            <a:pPr marL="971550" lvl="1" indent="-285750">
              <a:lnSpc>
                <a:spcPct val="90000"/>
              </a:lnSpc>
              <a:spcBef>
                <a:spcPts val="500"/>
              </a:spcBef>
              <a:buFont typeface="Arial"/>
              <a:buChar char="•"/>
            </a:pPr>
            <a:r>
              <a:rPr lang="en-US" sz="2200" dirty="0">
                <a:cs typeface="Calibri"/>
              </a:rPr>
              <a:t>hypertension testing</a:t>
            </a:r>
            <a:endParaRPr lang="en-US" sz="2200" dirty="0">
              <a:ea typeface="+mn-lt"/>
              <a:cs typeface="+mn-lt"/>
            </a:endParaRPr>
          </a:p>
          <a:p>
            <a:pPr marL="971550" lvl="1" indent="-285750">
              <a:lnSpc>
                <a:spcPct val="90000"/>
              </a:lnSpc>
              <a:spcBef>
                <a:spcPts val="500"/>
              </a:spcBef>
              <a:buFont typeface="Arial"/>
              <a:buChar char="•"/>
            </a:pPr>
            <a:r>
              <a:rPr lang="en-US" sz="2200" dirty="0">
                <a:cs typeface="Calibri"/>
              </a:rPr>
              <a:t>Signs and symptoms of preterm labor</a:t>
            </a:r>
            <a:endParaRPr lang="en-US" sz="2200" dirty="0">
              <a:ea typeface="+mn-lt"/>
              <a:cs typeface="+mn-lt"/>
            </a:endParaRPr>
          </a:p>
          <a:p>
            <a:pPr>
              <a:lnSpc>
                <a:spcPct val="90000"/>
              </a:lnSpc>
              <a:spcBef>
                <a:spcPts val="1000"/>
              </a:spcBef>
            </a:pPr>
            <a:endParaRPr lang="en-US" sz="2200" dirty="0">
              <a:cs typeface="Calibri" panose="020F0502020204030204"/>
            </a:endParaRPr>
          </a:p>
        </p:txBody>
      </p:sp>
      <p:sp>
        <p:nvSpPr>
          <p:cNvPr id="2" name="Title 1">
            <a:extLst>
              <a:ext uri="{FF2B5EF4-FFF2-40B4-BE49-F238E27FC236}">
                <a16:creationId xmlns:a16="http://schemas.microsoft.com/office/drawing/2014/main" id="{E2DB6DF0-54D4-45CE-ABF3-4EA06880D524}"/>
              </a:ext>
            </a:extLst>
          </p:cNvPr>
          <p:cNvSpPr>
            <a:spLocks noGrp="1"/>
          </p:cNvSpPr>
          <p:nvPr>
            <p:ph type="title"/>
          </p:nvPr>
        </p:nvSpPr>
        <p:spPr>
          <a:xfrm>
            <a:off x="401265" y="685800"/>
            <a:ext cx="2085203" cy="5105400"/>
          </a:xfrm>
        </p:spPr>
        <p:txBody>
          <a:bodyPr>
            <a:normAutofit/>
          </a:bodyPr>
          <a:lstStyle/>
          <a:p>
            <a:r>
              <a:rPr lang="en-US" sz="3500">
                <a:solidFill>
                  <a:srgbClr val="FFFFFF"/>
                </a:solidFill>
              </a:rPr>
              <a:t>Patient Education</a:t>
            </a:r>
          </a:p>
        </p:txBody>
      </p:sp>
    </p:spTree>
    <p:extLst>
      <p:ext uri="{BB962C8B-B14F-4D97-AF65-F5344CB8AC3E}">
        <p14:creationId xmlns:p14="http://schemas.microsoft.com/office/powerpoint/2010/main" val="309772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22"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3"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24"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25"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6"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7"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4" name="TextBox 3">
            <a:extLst>
              <a:ext uri="{FF2B5EF4-FFF2-40B4-BE49-F238E27FC236}">
                <a16:creationId xmlns:a16="http://schemas.microsoft.com/office/drawing/2014/main" id="{9938F8E7-89C6-4565-B3D7-4F90CE0A341B}"/>
              </a:ext>
            </a:extLst>
          </p:cNvPr>
          <p:cNvSpPr txBox="1"/>
          <p:nvPr/>
        </p:nvSpPr>
        <p:spPr>
          <a:xfrm>
            <a:off x="3699135" y="679751"/>
            <a:ext cx="5541497" cy="55903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283210" lvl="1" indent="-283210">
              <a:lnSpc>
                <a:spcPct val="90000"/>
              </a:lnSpc>
              <a:spcBef>
                <a:spcPts val="500"/>
              </a:spcBef>
              <a:buFont typeface="Arial"/>
              <a:buChar char="•"/>
            </a:pPr>
            <a:r>
              <a:rPr lang="en-US" sz="2200" dirty="0">
                <a:ea typeface="+mn-lt"/>
                <a:cs typeface="+mn-lt"/>
              </a:rPr>
              <a:t>High risk pregnancy</a:t>
            </a:r>
            <a:endParaRPr lang="en-US"/>
          </a:p>
          <a:p>
            <a:pPr marL="283210" lvl="1" indent="-283210">
              <a:lnSpc>
                <a:spcPct val="90000"/>
              </a:lnSpc>
              <a:spcBef>
                <a:spcPts val="500"/>
              </a:spcBef>
              <a:buFont typeface="Arial"/>
              <a:buChar char="•"/>
            </a:pPr>
            <a:r>
              <a:rPr lang="en-US" sz="2200" dirty="0">
                <a:ea typeface="+mn-lt"/>
                <a:cs typeface="+mn-lt"/>
              </a:rPr>
              <a:t>Tocolytic medication</a:t>
            </a:r>
            <a:endParaRPr lang="en-US" dirty="0">
              <a:cs typeface="Calibri" panose="020F0502020204030204"/>
            </a:endParaRPr>
          </a:p>
          <a:p>
            <a:pPr marL="283210" lvl="1" indent="-283210">
              <a:lnSpc>
                <a:spcPct val="90000"/>
              </a:lnSpc>
              <a:spcBef>
                <a:spcPts val="500"/>
              </a:spcBef>
              <a:buFont typeface="Arial"/>
              <a:buChar char="•"/>
            </a:pPr>
            <a:r>
              <a:rPr lang="en-US" sz="2200" dirty="0">
                <a:ea typeface="+mn-lt"/>
                <a:cs typeface="+mn-lt"/>
              </a:rPr>
              <a:t>Corticosteroids</a:t>
            </a:r>
            <a:endParaRPr lang="en-US" dirty="0">
              <a:cs typeface="Calibri" panose="020F0502020204030204"/>
            </a:endParaRPr>
          </a:p>
          <a:p>
            <a:pPr marL="283210" lvl="1" indent="-283210">
              <a:lnSpc>
                <a:spcPct val="90000"/>
              </a:lnSpc>
              <a:spcBef>
                <a:spcPts val="500"/>
              </a:spcBef>
              <a:buFont typeface="Arial"/>
              <a:buChar char="•"/>
            </a:pPr>
            <a:r>
              <a:rPr lang="en-US" sz="2200" dirty="0">
                <a:ea typeface="+mn-lt"/>
                <a:cs typeface="+mn-lt"/>
              </a:rPr>
              <a:t>Possibility of cesarean/vaginal birth</a:t>
            </a:r>
            <a:endParaRPr lang="en-US" dirty="0">
              <a:cs typeface="Calibri"/>
            </a:endParaRPr>
          </a:p>
          <a:p>
            <a:pPr marL="285750" indent="-285750">
              <a:lnSpc>
                <a:spcPct val="90000"/>
              </a:lnSpc>
              <a:spcBef>
                <a:spcPts val="1000"/>
              </a:spcBef>
              <a:buFont typeface="Arial,Sans-Serif"/>
              <a:buChar char="•"/>
            </a:pPr>
            <a:r>
              <a:rPr lang="en-US" sz="2200" dirty="0">
                <a:ea typeface="+mn-lt"/>
                <a:cs typeface="+mn-lt"/>
              </a:rPr>
              <a:t>Possibility of fetal death/abnormalities</a:t>
            </a:r>
            <a:endParaRPr lang="en-US" dirty="0"/>
          </a:p>
          <a:p>
            <a:pPr marL="285750" indent="-285750">
              <a:lnSpc>
                <a:spcPct val="90000"/>
              </a:lnSpc>
              <a:spcBef>
                <a:spcPts val="1000"/>
              </a:spcBef>
              <a:buFont typeface="Arial,Sans-Serif"/>
              <a:buChar char="•"/>
            </a:pPr>
            <a:r>
              <a:rPr lang="en-US" sz="2200" dirty="0">
                <a:ea typeface="+mn-lt"/>
                <a:cs typeface="+mn-lt"/>
              </a:rPr>
              <a:t>Stage 1 of labor generally slower</a:t>
            </a:r>
          </a:p>
          <a:p>
            <a:pPr marL="285750" indent="-285750">
              <a:lnSpc>
                <a:spcPct val="90000"/>
              </a:lnSpc>
              <a:spcBef>
                <a:spcPts val="1000"/>
              </a:spcBef>
              <a:buFont typeface="Arial,Sans-Serif"/>
              <a:buChar char="•"/>
            </a:pPr>
            <a:r>
              <a:rPr lang="en-US" sz="2200" dirty="0">
                <a:ea typeface="+mn-lt"/>
                <a:cs typeface="+mn-lt"/>
              </a:rPr>
              <a:t>Increased number of staff in room</a:t>
            </a:r>
          </a:p>
          <a:p>
            <a:pPr>
              <a:lnSpc>
                <a:spcPct val="90000"/>
              </a:lnSpc>
              <a:spcBef>
                <a:spcPts val="1000"/>
              </a:spcBef>
            </a:pPr>
            <a:endParaRPr lang="en-US" sz="2200" dirty="0">
              <a:ea typeface="+mn-lt"/>
              <a:cs typeface="+mn-lt"/>
            </a:endParaRPr>
          </a:p>
          <a:p>
            <a:pPr>
              <a:lnSpc>
                <a:spcPct val="90000"/>
              </a:lnSpc>
              <a:spcBef>
                <a:spcPts val="1000"/>
              </a:spcBef>
            </a:pPr>
            <a:r>
              <a:rPr lang="en-US" sz="2200" dirty="0">
                <a:ea typeface="+mn-lt"/>
                <a:cs typeface="+mn-lt"/>
              </a:rPr>
              <a:t>Postpartum</a:t>
            </a:r>
          </a:p>
          <a:p>
            <a:pPr marL="742950" lvl="1" indent="-285750">
              <a:lnSpc>
                <a:spcPct val="90000"/>
              </a:lnSpc>
              <a:spcBef>
                <a:spcPts val="500"/>
              </a:spcBef>
              <a:buFont typeface="Arial,Sans-Serif"/>
              <a:buChar char="•"/>
            </a:pPr>
            <a:r>
              <a:rPr lang="en-US" sz="2200" dirty="0">
                <a:ea typeface="+mn-lt"/>
                <a:cs typeface="+mn-lt"/>
              </a:rPr>
              <a:t>Time management</a:t>
            </a:r>
          </a:p>
          <a:p>
            <a:pPr marL="742950" lvl="1" indent="-285750">
              <a:lnSpc>
                <a:spcPct val="90000"/>
              </a:lnSpc>
              <a:spcBef>
                <a:spcPts val="500"/>
              </a:spcBef>
              <a:buFont typeface="Arial,Sans-Serif"/>
              <a:buChar char="•"/>
            </a:pPr>
            <a:r>
              <a:rPr lang="en-US" sz="2200" dirty="0">
                <a:ea typeface="+mn-lt"/>
                <a:cs typeface="+mn-lt"/>
              </a:rPr>
              <a:t>Caring for multiple infants</a:t>
            </a:r>
          </a:p>
          <a:p>
            <a:pPr marL="742950" lvl="1" indent="-285750">
              <a:lnSpc>
                <a:spcPct val="90000"/>
              </a:lnSpc>
              <a:spcBef>
                <a:spcPts val="500"/>
              </a:spcBef>
              <a:buFont typeface="Arial,Sans-Serif"/>
              <a:buChar char="•"/>
            </a:pPr>
            <a:r>
              <a:rPr lang="en-US" sz="2200" dirty="0">
                <a:ea typeface="+mn-lt"/>
                <a:cs typeface="+mn-lt"/>
              </a:rPr>
              <a:t>Lack of sleep</a:t>
            </a:r>
          </a:p>
          <a:p>
            <a:pPr marL="742950" lvl="1" indent="-285750">
              <a:lnSpc>
                <a:spcPct val="90000"/>
              </a:lnSpc>
              <a:spcBef>
                <a:spcPts val="500"/>
              </a:spcBef>
              <a:buFont typeface="Arial,Sans-Serif"/>
              <a:buChar char="•"/>
            </a:pPr>
            <a:r>
              <a:rPr lang="en-US" sz="2200" dirty="0">
                <a:ea typeface="+mn-lt"/>
                <a:cs typeface="+mn-lt"/>
              </a:rPr>
              <a:t>Feeding issues</a:t>
            </a:r>
          </a:p>
          <a:p>
            <a:pPr marL="742950" lvl="1" indent="-285750">
              <a:lnSpc>
                <a:spcPct val="90000"/>
              </a:lnSpc>
              <a:spcBef>
                <a:spcPts val="500"/>
              </a:spcBef>
              <a:buFont typeface="Arial,Sans-Serif"/>
              <a:buChar char="•"/>
            </a:pPr>
            <a:r>
              <a:rPr lang="en-US" sz="2200" dirty="0">
                <a:ea typeface="+mn-lt"/>
                <a:cs typeface="+mn-lt"/>
              </a:rPr>
              <a:t>Financial impact</a:t>
            </a:r>
            <a:endParaRPr lang="en-US" dirty="0"/>
          </a:p>
        </p:txBody>
      </p:sp>
      <p:sp>
        <p:nvSpPr>
          <p:cNvPr id="2" name="Title 1">
            <a:extLst>
              <a:ext uri="{FF2B5EF4-FFF2-40B4-BE49-F238E27FC236}">
                <a16:creationId xmlns:a16="http://schemas.microsoft.com/office/drawing/2014/main" id="{E2DB6DF0-54D4-45CE-ABF3-4EA06880D524}"/>
              </a:ext>
            </a:extLst>
          </p:cNvPr>
          <p:cNvSpPr>
            <a:spLocks noGrp="1"/>
          </p:cNvSpPr>
          <p:nvPr>
            <p:ph type="title"/>
          </p:nvPr>
        </p:nvSpPr>
        <p:spPr>
          <a:xfrm>
            <a:off x="401265" y="685800"/>
            <a:ext cx="2085203" cy="5105400"/>
          </a:xfrm>
        </p:spPr>
        <p:txBody>
          <a:bodyPr>
            <a:normAutofit/>
          </a:bodyPr>
          <a:lstStyle/>
          <a:p>
            <a:r>
              <a:rPr lang="en-US" sz="3500">
                <a:solidFill>
                  <a:srgbClr val="FFFFFF"/>
                </a:solidFill>
              </a:rPr>
              <a:t>Patient Education</a:t>
            </a:r>
          </a:p>
        </p:txBody>
      </p:sp>
    </p:spTree>
    <p:extLst>
      <p:ext uri="{BB962C8B-B14F-4D97-AF65-F5344CB8AC3E}">
        <p14:creationId xmlns:p14="http://schemas.microsoft.com/office/powerpoint/2010/main" val="752506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5E8AA02B-18EA-41A1-BBEF-55A5CF611FD3}"/>
              </a:ext>
            </a:extLst>
          </p:cNvPr>
          <p:cNvSpPr>
            <a:spLocks noGrp="1"/>
          </p:cNvSpPr>
          <p:nvPr>
            <p:ph type="title"/>
          </p:nvPr>
        </p:nvSpPr>
        <p:spPr>
          <a:xfrm>
            <a:off x="582930" y="731519"/>
            <a:ext cx="2133893" cy="3237579"/>
          </a:xfrm>
        </p:spPr>
        <p:txBody>
          <a:bodyPr>
            <a:normAutofit/>
          </a:bodyPr>
          <a:lstStyle/>
          <a:p>
            <a:r>
              <a:rPr lang="en-US" sz="3100">
                <a:solidFill>
                  <a:srgbClr val="FFFFFF"/>
                </a:solidFill>
              </a:rPr>
              <a:t>Community Resources</a:t>
            </a:r>
          </a:p>
        </p:txBody>
      </p:sp>
      <p:sp>
        <p:nvSpPr>
          <p:cNvPr id="17" name="Rectangle 20">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22">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CE0D3AA-FA06-41FB-871C-D8B5742B04B1}"/>
              </a:ext>
            </a:extLst>
          </p:cNvPr>
          <p:cNvSpPr>
            <a:spLocks noGrp="1"/>
          </p:cNvSpPr>
          <p:nvPr>
            <p:ph idx="1"/>
          </p:nvPr>
        </p:nvSpPr>
        <p:spPr>
          <a:xfrm>
            <a:off x="3029430" y="942527"/>
            <a:ext cx="5776735" cy="2862389"/>
          </a:xfrm>
        </p:spPr>
        <p:txBody>
          <a:bodyPr vert="horz" lIns="91440" tIns="45720" rIns="91440" bIns="45720" rtlCol="0" anchor="ctr">
            <a:noAutofit/>
          </a:bodyPr>
          <a:lstStyle/>
          <a:p>
            <a:pPr marL="0" indent="0" algn="ctr">
              <a:buNone/>
            </a:pPr>
            <a:r>
              <a:rPr lang="en-US" sz="2200" b="1" u="sng" dirty="0">
                <a:cs typeface="Calibri"/>
              </a:rPr>
              <a:t>Sibling Tour</a:t>
            </a:r>
            <a:endParaRPr lang="en-US" sz="2200" u="sng" dirty="0">
              <a:cs typeface="Calibri"/>
            </a:endParaRPr>
          </a:p>
          <a:p>
            <a:r>
              <a:rPr lang="en-US" sz="2200" dirty="0">
                <a:cs typeface="Calibri"/>
              </a:rPr>
              <a:t>This is a cool resource for parents who already have kids which will show the kid around where "mom" will be. This will help with the transition of having more siblings.</a:t>
            </a:r>
          </a:p>
          <a:p>
            <a:r>
              <a:rPr lang="en-US" sz="2200" b="1" u="sng" dirty="0">
                <a:solidFill>
                  <a:srgbClr val="FF0000"/>
                </a:solidFill>
                <a:cs typeface="Calibri"/>
              </a:rPr>
              <a:t>Location</a:t>
            </a:r>
            <a:r>
              <a:rPr lang="en-US" sz="2200" u="sng" dirty="0">
                <a:solidFill>
                  <a:srgbClr val="FF0000"/>
                </a:solidFill>
                <a:cs typeface="Calibri"/>
              </a:rPr>
              <a:t>:</a:t>
            </a:r>
            <a:r>
              <a:rPr lang="en-US" sz="2200" dirty="0">
                <a:solidFill>
                  <a:srgbClr val="FF0000"/>
                </a:solidFill>
                <a:cs typeface="Calibri"/>
              </a:rPr>
              <a:t> Covenant Childrens hospital 5th floor </a:t>
            </a:r>
            <a:endParaRPr lang="en-US" sz="2200" dirty="0">
              <a:solidFill>
                <a:srgbClr val="000000"/>
              </a:solidFill>
              <a:cs typeface="Calibri"/>
            </a:endParaRPr>
          </a:p>
          <a:p>
            <a:r>
              <a:rPr lang="en-US" sz="2200" b="1" u="sng" dirty="0">
                <a:solidFill>
                  <a:srgbClr val="00B0F0"/>
                </a:solidFill>
                <a:cs typeface="Calibri"/>
              </a:rPr>
              <a:t>Price</a:t>
            </a:r>
            <a:r>
              <a:rPr lang="en-US" sz="2200" dirty="0">
                <a:solidFill>
                  <a:srgbClr val="00B0F0"/>
                </a:solidFill>
                <a:cs typeface="Calibri"/>
              </a:rPr>
              <a:t>:$10</a:t>
            </a:r>
            <a:endParaRPr lang="en-US" sz="2200" dirty="0">
              <a:cs typeface="Calibri"/>
            </a:endParaRPr>
          </a:p>
          <a:p>
            <a:pPr marL="0" algn="ctr">
              <a:buNone/>
            </a:pPr>
            <a:endParaRPr lang="en-US" sz="2000" u="sng" dirty="0">
              <a:solidFill>
                <a:srgbClr val="000000"/>
              </a:solidFill>
              <a:cs typeface="Calibri"/>
            </a:endParaRPr>
          </a:p>
          <a:p>
            <a:pPr marL="0" indent="0" algn="ctr">
              <a:buNone/>
            </a:pPr>
            <a:endParaRPr lang="en-US" sz="1400" u="sng" dirty="0">
              <a:cs typeface="Calibri"/>
            </a:endParaRPr>
          </a:p>
        </p:txBody>
      </p:sp>
      <p:sp>
        <p:nvSpPr>
          <p:cNvPr id="4" name="TextBox 3">
            <a:extLst>
              <a:ext uri="{FF2B5EF4-FFF2-40B4-BE49-F238E27FC236}">
                <a16:creationId xmlns:a16="http://schemas.microsoft.com/office/drawing/2014/main" id="{49117D91-9884-46C4-A3C9-629CA6FB3957}"/>
              </a:ext>
            </a:extLst>
          </p:cNvPr>
          <p:cNvSpPr txBox="1"/>
          <p:nvPr/>
        </p:nvSpPr>
        <p:spPr>
          <a:xfrm>
            <a:off x="3030794" y="3647009"/>
            <a:ext cx="5832986" cy="26099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indent="-228600" algn="ctr">
              <a:lnSpc>
                <a:spcPct val="90000"/>
              </a:lnSpc>
              <a:spcBef>
                <a:spcPts val="1000"/>
              </a:spcBef>
            </a:pPr>
            <a:r>
              <a:rPr lang="en-US" sz="2200" b="1" u="sng" dirty="0">
                <a:ea typeface="+mn-lt"/>
                <a:cs typeface="+mn-lt"/>
              </a:rPr>
              <a:t>Infant CPR &amp; Road Rules Class</a:t>
            </a:r>
            <a:endParaRPr lang="en-US" sz="2200" b="1" dirty="0">
              <a:cs typeface="Calibri"/>
            </a:endParaRPr>
          </a:p>
          <a:p>
            <a:pPr marL="342900" indent="-342900">
              <a:lnSpc>
                <a:spcPct val="90000"/>
              </a:lnSpc>
              <a:spcBef>
                <a:spcPts val="1000"/>
              </a:spcBef>
              <a:buFont typeface="Arial"/>
              <a:buChar char="•"/>
            </a:pPr>
            <a:r>
              <a:rPr lang="en-US" sz="2200" dirty="0">
                <a:ea typeface="+mn-lt"/>
                <a:cs typeface="+mn-lt"/>
              </a:rPr>
              <a:t>This resource is to teach parents about how to administer CPR and first aid to a newborn infant if anything happens on the road.</a:t>
            </a:r>
          </a:p>
          <a:p>
            <a:pPr marL="342900" indent="-342900">
              <a:lnSpc>
                <a:spcPct val="90000"/>
              </a:lnSpc>
              <a:spcBef>
                <a:spcPts val="1000"/>
              </a:spcBef>
              <a:buFont typeface="Arial"/>
              <a:buChar char="•"/>
            </a:pPr>
            <a:r>
              <a:rPr lang="en-US" sz="2200" b="1" u="sng" dirty="0">
                <a:solidFill>
                  <a:srgbClr val="FF0000"/>
                </a:solidFill>
                <a:ea typeface="+mn-lt"/>
                <a:cs typeface="+mn-lt"/>
              </a:rPr>
              <a:t>Location</a:t>
            </a:r>
            <a:r>
              <a:rPr lang="en-US" sz="2200" u="sng" dirty="0">
                <a:solidFill>
                  <a:srgbClr val="FF0000"/>
                </a:solidFill>
                <a:ea typeface="+mn-lt"/>
                <a:cs typeface="+mn-lt"/>
              </a:rPr>
              <a:t>:</a:t>
            </a:r>
            <a:r>
              <a:rPr lang="en-US" sz="2200" dirty="0">
                <a:solidFill>
                  <a:srgbClr val="FF0000"/>
                </a:solidFill>
                <a:ea typeface="+mn-lt"/>
                <a:cs typeface="+mn-lt"/>
              </a:rPr>
              <a:t> Covenant Childrens hospital 5th floor </a:t>
            </a:r>
            <a:endParaRPr lang="en-US" sz="2200" dirty="0">
              <a:solidFill>
                <a:srgbClr val="000000"/>
              </a:solidFill>
              <a:ea typeface="+mn-lt"/>
              <a:cs typeface="+mn-lt"/>
            </a:endParaRPr>
          </a:p>
          <a:p>
            <a:pPr marL="342900" indent="-342900">
              <a:lnSpc>
                <a:spcPct val="90000"/>
              </a:lnSpc>
              <a:spcBef>
                <a:spcPts val="1000"/>
              </a:spcBef>
              <a:buFont typeface="Arial"/>
              <a:buChar char="•"/>
            </a:pPr>
            <a:r>
              <a:rPr lang="en-US" sz="2200" b="1" u="sng" dirty="0">
                <a:solidFill>
                  <a:srgbClr val="00B0F0"/>
                </a:solidFill>
                <a:ea typeface="+mn-lt"/>
                <a:cs typeface="+mn-lt"/>
              </a:rPr>
              <a:t>Price</a:t>
            </a:r>
            <a:r>
              <a:rPr lang="en-US" sz="2200" dirty="0">
                <a:solidFill>
                  <a:srgbClr val="00B0F0"/>
                </a:solidFill>
                <a:ea typeface="+mn-lt"/>
                <a:cs typeface="+mn-lt"/>
              </a:rPr>
              <a:t>:$10</a:t>
            </a:r>
            <a:endParaRPr lang="en-US" sz="2200" dirty="0">
              <a:cs typeface="Calibri"/>
            </a:endParaRPr>
          </a:p>
        </p:txBody>
      </p:sp>
    </p:spTree>
    <p:extLst>
      <p:ext uri="{BB962C8B-B14F-4D97-AF65-F5344CB8AC3E}">
        <p14:creationId xmlns:p14="http://schemas.microsoft.com/office/powerpoint/2010/main" val="21577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5E8AA02B-18EA-41A1-BBEF-55A5CF611FD3}"/>
              </a:ext>
            </a:extLst>
          </p:cNvPr>
          <p:cNvSpPr>
            <a:spLocks noGrp="1"/>
          </p:cNvSpPr>
          <p:nvPr>
            <p:ph type="title"/>
          </p:nvPr>
        </p:nvSpPr>
        <p:spPr>
          <a:xfrm>
            <a:off x="582930" y="731519"/>
            <a:ext cx="2133893" cy="3237579"/>
          </a:xfrm>
        </p:spPr>
        <p:txBody>
          <a:bodyPr>
            <a:normAutofit/>
          </a:bodyPr>
          <a:lstStyle/>
          <a:p>
            <a:r>
              <a:rPr lang="en-US" sz="3100">
                <a:solidFill>
                  <a:srgbClr val="FFFFFF"/>
                </a:solidFill>
              </a:rPr>
              <a:t>Community Resources</a:t>
            </a:r>
          </a:p>
        </p:txBody>
      </p:sp>
      <p:sp>
        <p:nvSpPr>
          <p:cNvPr id="17" name="Rectangle 20">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22">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CE0D3AA-FA06-41FB-871C-D8B5742B04B1}"/>
              </a:ext>
            </a:extLst>
          </p:cNvPr>
          <p:cNvSpPr>
            <a:spLocks noGrp="1"/>
          </p:cNvSpPr>
          <p:nvPr>
            <p:ph idx="1"/>
          </p:nvPr>
        </p:nvSpPr>
        <p:spPr>
          <a:xfrm>
            <a:off x="3029430" y="557892"/>
            <a:ext cx="5776735" cy="3312214"/>
          </a:xfrm>
        </p:spPr>
        <p:txBody>
          <a:bodyPr vert="horz" lIns="91440" tIns="45720" rIns="91440" bIns="45720" rtlCol="0" anchor="ctr">
            <a:noAutofit/>
          </a:bodyPr>
          <a:lstStyle/>
          <a:p>
            <a:pPr marL="0" indent="0" algn="ctr">
              <a:buNone/>
            </a:pPr>
            <a:endParaRPr lang="en-US" sz="2000" u="sng">
              <a:solidFill>
                <a:srgbClr val="000000"/>
              </a:solidFill>
              <a:cs typeface="Calibri"/>
            </a:endParaRPr>
          </a:p>
          <a:p>
            <a:pPr marL="0" algn="ctr">
              <a:buNone/>
            </a:pPr>
            <a:r>
              <a:rPr lang="en-US" sz="2200" b="1" u="sng" dirty="0">
                <a:cs typeface="Calibri"/>
              </a:rPr>
              <a:t>Prepared Childbirth Class</a:t>
            </a:r>
          </a:p>
          <a:p>
            <a:pPr marL="342900" indent="-342900">
              <a:buFont typeface="Arial"/>
            </a:pPr>
            <a:r>
              <a:rPr lang="en-US" sz="2200" dirty="0">
                <a:cs typeface="Calibri"/>
              </a:rPr>
              <a:t>This class will help the mother prepare for childbirth, such as, how to deal with the discomforts of pregnancy, signs and stages of labor, the birthing process, and newborn and infant care.</a:t>
            </a:r>
          </a:p>
          <a:p>
            <a:pPr marL="114300" indent="-342900"/>
            <a:r>
              <a:rPr lang="en-US" sz="2200" b="1" u="sng" dirty="0">
                <a:solidFill>
                  <a:srgbClr val="FF0000"/>
                </a:solidFill>
                <a:cs typeface="Calibri"/>
              </a:rPr>
              <a:t>Location:</a:t>
            </a:r>
            <a:r>
              <a:rPr lang="en-US" sz="2200" dirty="0">
                <a:solidFill>
                  <a:srgbClr val="FF0000"/>
                </a:solidFill>
                <a:cs typeface="Calibri"/>
              </a:rPr>
              <a:t> Covenant Childrens hospital 5th floor </a:t>
            </a:r>
            <a:endParaRPr lang="en-US" sz="2200">
              <a:solidFill>
                <a:srgbClr val="000000"/>
              </a:solidFill>
              <a:cs typeface="Calibri"/>
            </a:endParaRPr>
          </a:p>
          <a:p>
            <a:pPr marL="114300" indent="-342900"/>
            <a:r>
              <a:rPr lang="en-US" sz="2200" b="1" u="sng" dirty="0">
                <a:solidFill>
                  <a:srgbClr val="00B0F0"/>
                </a:solidFill>
                <a:cs typeface="Calibri"/>
              </a:rPr>
              <a:t>Price:</a:t>
            </a:r>
            <a:r>
              <a:rPr lang="en-US" sz="2200" dirty="0">
                <a:solidFill>
                  <a:srgbClr val="00B0F0"/>
                </a:solidFill>
                <a:cs typeface="Calibri"/>
              </a:rPr>
              <a:t>$50</a:t>
            </a:r>
            <a:endParaRPr lang="en-US" sz="2200" dirty="0">
              <a:cs typeface="Calibri"/>
            </a:endParaRPr>
          </a:p>
          <a:p>
            <a:pPr marL="0" indent="0" algn="ctr">
              <a:buNone/>
            </a:pPr>
            <a:endParaRPr lang="en-US" sz="2000" u="sng">
              <a:solidFill>
                <a:srgbClr val="000000"/>
              </a:solidFill>
              <a:ea typeface="+mn-lt"/>
              <a:cs typeface="+mn-lt"/>
            </a:endParaRPr>
          </a:p>
          <a:p>
            <a:pPr marL="0" indent="0" algn="ctr">
              <a:buNone/>
            </a:pPr>
            <a:endParaRPr lang="en-US" sz="1400" u="sng">
              <a:cs typeface="Calibri"/>
            </a:endParaRPr>
          </a:p>
        </p:txBody>
      </p:sp>
      <p:sp>
        <p:nvSpPr>
          <p:cNvPr id="4" name="TextBox 3">
            <a:extLst>
              <a:ext uri="{FF2B5EF4-FFF2-40B4-BE49-F238E27FC236}">
                <a16:creationId xmlns:a16="http://schemas.microsoft.com/office/drawing/2014/main" id="{4F55EA9B-318B-4067-B84F-00FB3EE4460B}"/>
              </a:ext>
            </a:extLst>
          </p:cNvPr>
          <p:cNvSpPr txBox="1"/>
          <p:nvPr/>
        </p:nvSpPr>
        <p:spPr>
          <a:xfrm>
            <a:off x="3027578" y="3780374"/>
            <a:ext cx="5611760" cy="26099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90000"/>
              </a:lnSpc>
              <a:spcBef>
                <a:spcPts val="1000"/>
              </a:spcBef>
            </a:pPr>
            <a:r>
              <a:rPr lang="en-US" sz="2200" b="1" u="sng" dirty="0">
                <a:ea typeface="+mn-lt"/>
                <a:cs typeface="+mn-lt"/>
              </a:rPr>
              <a:t>Lubbock Mothers of Multiples</a:t>
            </a:r>
            <a:endParaRPr lang="en-US" sz="2200" b="1">
              <a:ea typeface="+mn-lt"/>
              <a:cs typeface="+mn-lt"/>
            </a:endParaRPr>
          </a:p>
          <a:p>
            <a:pPr marL="342900" indent="-342900">
              <a:lnSpc>
                <a:spcPct val="90000"/>
              </a:lnSpc>
              <a:spcBef>
                <a:spcPts val="1000"/>
              </a:spcBef>
              <a:buFont typeface="Arial"/>
              <a:buChar char="•"/>
            </a:pPr>
            <a:r>
              <a:rPr lang="en-US" sz="2200" dirty="0">
                <a:ea typeface="+mn-lt"/>
                <a:cs typeface="+mn-lt"/>
              </a:rPr>
              <a:t>This is a support group for mothers that have twins, triplets etc.  Go to the Facebook for more info on events and meetings!</a:t>
            </a:r>
            <a:r>
              <a:rPr lang="en-US" sz="2200" b="1" dirty="0">
                <a:solidFill>
                  <a:srgbClr val="FF0000"/>
                </a:solidFill>
                <a:ea typeface="+mn-lt"/>
                <a:cs typeface="+mn-lt"/>
              </a:rPr>
              <a:t>  </a:t>
            </a:r>
            <a:endParaRPr lang="en-US" sz="2200">
              <a:solidFill>
                <a:srgbClr val="000000"/>
              </a:solidFill>
              <a:ea typeface="+mn-lt"/>
              <a:cs typeface="+mn-lt"/>
            </a:endParaRPr>
          </a:p>
          <a:p>
            <a:pPr marL="342900" indent="-342900">
              <a:lnSpc>
                <a:spcPct val="90000"/>
              </a:lnSpc>
              <a:spcBef>
                <a:spcPts val="1000"/>
              </a:spcBef>
              <a:buFont typeface="Arial"/>
              <a:buChar char="•"/>
            </a:pPr>
            <a:r>
              <a:rPr lang="en-US" sz="2200" b="1" u="sng" dirty="0">
                <a:solidFill>
                  <a:srgbClr val="FF0000"/>
                </a:solidFill>
                <a:ea typeface="+mn-lt"/>
                <a:cs typeface="+mn-lt"/>
              </a:rPr>
              <a:t>Location</a:t>
            </a:r>
            <a:r>
              <a:rPr lang="en-US" sz="2200" b="1" dirty="0">
                <a:solidFill>
                  <a:srgbClr val="FF0000"/>
                </a:solidFill>
                <a:ea typeface="+mn-lt"/>
                <a:cs typeface="+mn-lt"/>
              </a:rPr>
              <a:t>: </a:t>
            </a:r>
            <a:r>
              <a:rPr lang="en-US" sz="2200" dirty="0" err="1">
                <a:solidFill>
                  <a:srgbClr val="FF0000"/>
                </a:solidFill>
                <a:ea typeface="+mn-lt"/>
                <a:cs typeface="+mn-lt"/>
              </a:rPr>
              <a:t>Aldersgate</a:t>
            </a:r>
            <a:r>
              <a:rPr lang="en-US" sz="2200" dirty="0">
                <a:solidFill>
                  <a:srgbClr val="FF0000"/>
                </a:solidFill>
                <a:ea typeface="+mn-lt"/>
                <a:cs typeface="+mn-lt"/>
              </a:rPr>
              <a:t> United Methodist Church </a:t>
            </a:r>
            <a:r>
              <a:rPr lang="en-US" sz="2200" b="1" dirty="0">
                <a:solidFill>
                  <a:srgbClr val="FF0000"/>
                </a:solidFill>
                <a:ea typeface="+mn-lt"/>
                <a:cs typeface="+mn-lt"/>
              </a:rPr>
              <a:t> </a:t>
            </a:r>
            <a:endParaRPr lang="en-US" sz="2200">
              <a:solidFill>
                <a:srgbClr val="000000"/>
              </a:solidFill>
              <a:ea typeface="+mn-lt"/>
              <a:cs typeface="+mn-lt"/>
            </a:endParaRPr>
          </a:p>
          <a:p>
            <a:pPr marL="342900" indent="-342900">
              <a:lnSpc>
                <a:spcPct val="90000"/>
              </a:lnSpc>
              <a:spcBef>
                <a:spcPts val="1000"/>
              </a:spcBef>
              <a:buFont typeface="Arial"/>
              <a:buChar char="•"/>
            </a:pPr>
            <a:r>
              <a:rPr lang="en-US" sz="2200" b="1" u="sng" dirty="0">
                <a:solidFill>
                  <a:srgbClr val="00B0F0"/>
                </a:solidFill>
                <a:ea typeface="+mn-lt"/>
                <a:cs typeface="+mn-lt"/>
              </a:rPr>
              <a:t>Price: </a:t>
            </a:r>
            <a:r>
              <a:rPr lang="en-US" sz="2200" dirty="0">
                <a:solidFill>
                  <a:srgbClr val="00B0F0"/>
                </a:solidFill>
                <a:ea typeface="+mn-lt"/>
                <a:cs typeface="+mn-lt"/>
              </a:rPr>
              <a:t>Free</a:t>
            </a:r>
            <a:endParaRPr lang="en-US" sz="2200" dirty="0" err="1">
              <a:cs typeface="Calibri"/>
            </a:endParaRPr>
          </a:p>
        </p:txBody>
      </p:sp>
    </p:spTree>
    <p:extLst>
      <p:ext uri="{BB962C8B-B14F-4D97-AF65-F5344CB8AC3E}">
        <p14:creationId xmlns:p14="http://schemas.microsoft.com/office/powerpoint/2010/main" val="371730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5E8AA02B-18EA-41A1-BBEF-55A5CF611FD3}"/>
              </a:ext>
            </a:extLst>
          </p:cNvPr>
          <p:cNvSpPr>
            <a:spLocks noGrp="1"/>
          </p:cNvSpPr>
          <p:nvPr>
            <p:ph type="title"/>
          </p:nvPr>
        </p:nvSpPr>
        <p:spPr>
          <a:xfrm>
            <a:off x="582930" y="731519"/>
            <a:ext cx="2133893" cy="3237579"/>
          </a:xfrm>
        </p:spPr>
        <p:txBody>
          <a:bodyPr>
            <a:normAutofit/>
          </a:bodyPr>
          <a:lstStyle/>
          <a:p>
            <a:r>
              <a:rPr lang="en-US" sz="3100">
                <a:solidFill>
                  <a:srgbClr val="FFFFFF"/>
                </a:solidFill>
              </a:rPr>
              <a:t>Community Resources</a:t>
            </a:r>
          </a:p>
        </p:txBody>
      </p:sp>
      <p:sp>
        <p:nvSpPr>
          <p:cNvPr id="17" name="Rectangle 20">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22">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CE0D3AA-FA06-41FB-871C-D8B5742B04B1}"/>
              </a:ext>
            </a:extLst>
          </p:cNvPr>
          <p:cNvSpPr>
            <a:spLocks noGrp="1"/>
          </p:cNvSpPr>
          <p:nvPr>
            <p:ph idx="1"/>
          </p:nvPr>
        </p:nvSpPr>
        <p:spPr>
          <a:xfrm>
            <a:off x="2980792" y="1798170"/>
            <a:ext cx="5959128" cy="4891310"/>
          </a:xfrm>
        </p:spPr>
        <p:txBody>
          <a:bodyPr vert="horz" lIns="91440" tIns="45720" rIns="91440" bIns="45720" rtlCol="0" anchor="ctr">
            <a:noAutofit/>
          </a:bodyPr>
          <a:lstStyle/>
          <a:p>
            <a:pPr marL="0" indent="0" algn="ctr">
              <a:buNone/>
            </a:pPr>
            <a:r>
              <a:rPr lang="en-US" sz="2400" b="1" u="sng" dirty="0">
                <a:solidFill>
                  <a:srgbClr val="000000"/>
                </a:solidFill>
                <a:cs typeface="Calibri"/>
              </a:rPr>
              <a:t>Extra resources for food, medical expenses and medical care</a:t>
            </a:r>
            <a:endParaRPr lang="en-US" sz="2400" b="1" dirty="0">
              <a:cs typeface="Calibri" panose="020F0502020204030204"/>
            </a:endParaRPr>
          </a:p>
          <a:p>
            <a:pPr marL="342900" indent="-342900"/>
            <a:r>
              <a:rPr lang="en-US" sz="2200" b="1" dirty="0">
                <a:solidFill>
                  <a:srgbClr val="000000"/>
                </a:solidFill>
                <a:cs typeface="Calibri"/>
              </a:rPr>
              <a:t>Food</a:t>
            </a:r>
            <a:r>
              <a:rPr lang="en-US" sz="2200" dirty="0">
                <a:solidFill>
                  <a:srgbClr val="000000"/>
                </a:solidFill>
                <a:cs typeface="Calibri"/>
              </a:rPr>
              <a:t>: </a:t>
            </a:r>
            <a:endParaRPr lang="en-US" dirty="0">
              <a:solidFill>
                <a:srgbClr val="000000"/>
              </a:solidFill>
              <a:cs typeface="Calibri"/>
            </a:endParaRPr>
          </a:p>
          <a:p>
            <a:pPr marL="800100" lvl="1" indent="-342900"/>
            <a:r>
              <a:rPr lang="en-US" sz="2200" dirty="0">
                <a:solidFill>
                  <a:srgbClr val="000000"/>
                </a:solidFill>
                <a:cs typeface="Calibri"/>
              </a:rPr>
              <a:t>SNAP (Supplemental Nutrition Assistance Program)</a:t>
            </a:r>
          </a:p>
          <a:p>
            <a:pPr marL="800100" lvl="1" indent="-342900"/>
            <a:r>
              <a:rPr lang="en-US" sz="2200" dirty="0">
                <a:solidFill>
                  <a:srgbClr val="000000"/>
                </a:solidFill>
                <a:cs typeface="Calibri"/>
              </a:rPr>
              <a:t>TANF (Temporary Assistance for Needy Families)</a:t>
            </a:r>
          </a:p>
          <a:p>
            <a:pPr marL="800100" lvl="1" indent="-342900"/>
            <a:r>
              <a:rPr lang="en-US" sz="2200" dirty="0">
                <a:solidFill>
                  <a:srgbClr val="000000"/>
                </a:solidFill>
                <a:cs typeface="Calibri"/>
              </a:rPr>
              <a:t>WIC (Women, Infants and Children) </a:t>
            </a:r>
            <a:endParaRPr lang="en-US" sz="2200" dirty="0">
              <a:cs typeface="Calibri"/>
            </a:endParaRPr>
          </a:p>
          <a:p>
            <a:pPr marL="342900" indent="-342900"/>
            <a:r>
              <a:rPr lang="en-US" sz="2200" b="1" dirty="0">
                <a:solidFill>
                  <a:srgbClr val="000000"/>
                </a:solidFill>
                <a:cs typeface="Calibri"/>
              </a:rPr>
              <a:t>Medical Expenses</a:t>
            </a:r>
          </a:p>
          <a:p>
            <a:pPr marL="800100" lvl="1" indent="-342900"/>
            <a:r>
              <a:rPr lang="en-US" sz="2200" dirty="0">
                <a:cs typeface="Calibri"/>
              </a:rPr>
              <a:t>Medicaid</a:t>
            </a:r>
          </a:p>
          <a:p>
            <a:pPr marL="800100" lvl="1" indent="-342900"/>
            <a:r>
              <a:rPr lang="en-US" sz="2200" dirty="0">
                <a:solidFill>
                  <a:srgbClr val="000000"/>
                </a:solidFill>
                <a:cs typeface="Calibri"/>
              </a:rPr>
              <a:t>CHIP (Children's Health Insurance Program)</a:t>
            </a:r>
          </a:p>
          <a:p>
            <a:pPr marL="342900" indent="-342900"/>
            <a:r>
              <a:rPr lang="en-US" sz="2200" b="1" dirty="0">
                <a:solidFill>
                  <a:srgbClr val="000000"/>
                </a:solidFill>
                <a:cs typeface="Calibri"/>
              </a:rPr>
              <a:t>Medical care-low cost</a:t>
            </a:r>
          </a:p>
          <a:p>
            <a:pPr marL="800100" lvl="1" indent="-342900"/>
            <a:r>
              <a:rPr lang="en-US" sz="2200" dirty="0">
                <a:solidFill>
                  <a:srgbClr val="000000"/>
                </a:solidFill>
                <a:cs typeface="Calibri"/>
              </a:rPr>
              <a:t>Community Health Care Center</a:t>
            </a:r>
          </a:p>
          <a:p>
            <a:pPr marL="800100" lvl="1" indent="-342900"/>
            <a:r>
              <a:rPr lang="en-US" sz="2200" dirty="0">
                <a:solidFill>
                  <a:srgbClr val="000000"/>
                </a:solidFill>
                <a:cs typeface="Calibri"/>
              </a:rPr>
              <a:t>Parkridge Pregnancy Medical Clinic</a:t>
            </a:r>
          </a:p>
          <a:p>
            <a:pPr marL="800100" lvl="1" indent="-342900"/>
            <a:r>
              <a:rPr lang="en-US" sz="2200" dirty="0">
                <a:cs typeface="Calibri"/>
              </a:rPr>
              <a:t>Larry Combest Community Health &amp; Wellness Center</a:t>
            </a:r>
          </a:p>
          <a:p>
            <a:pPr marL="800100" lvl="1" indent="-342900"/>
            <a:endParaRPr lang="en-US" sz="1600" dirty="0">
              <a:solidFill>
                <a:srgbClr val="000000"/>
              </a:solidFill>
              <a:cs typeface="Calibri"/>
            </a:endParaRPr>
          </a:p>
          <a:p>
            <a:pPr marL="342900" indent="-342900"/>
            <a:endParaRPr lang="en-US" sz="2000">
              <a:solidFill>
                <a:srgbClr val="000000"/>
              </a:solidFill>
              <a:cs typeface="Calibri"/>
            </a:endParaRPr>
          </a:p>
          <a:p>
            <a:pPr marL="0" indent="0">
              <a:buNone/>
            </a:pPr>
            <a:endParaRPr lang="en-US" sz="2000">
              <a:solidFill>
                <a:srgbClr val="000000"/>
              </a:solidFill>
              <a:cs typeface="Calibri"/>
            </a:endParaRPr>
          </a:p>
          <a:p>
            <a:pPr marL="0" indent="0" algn="ctr">
              <a:buNone/>
            </a:pPr>
            <a:endParaRPr lang="en-US" sz="2000">
              <a:solidFill>
                <a:srgbClr val="000000"/>
              </a:solidFill>
              <a:cs typeface="Calibri"/>
            </a:endParaRPr>
          </a:p>
        </p:txBody>
      </p:sp>
    </p:spTree>
    <p:extLst>
      <p:ext uri="{BB962C8B-B14F-4D97-AF65-F5344CB8AC3E}">
        <p14:creationId xmlns:p14="http://schemas.microsoft.com/office/powerpoint/2010/main" val="2742281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88333BA-AE6E-427A-9B16-A39C8073F4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30B300-F29B-4182-A580-CFA27B558443}"/>
              </a:ext>
            </a:extLst>
          </p:cNvPr>
          <p:cNvSpPr>
            <a:spLocks noGrp="1"/>
          </p:cNvSpPr>
          <p:nvPr>
            <p:ph type="title"/>
          </p:nvPr>
        </p:nvSpPr>
        <p:spPr>
          <a:xfrm>
            <a:off x="628650" y="388633"/>
            <a:ext cx="78867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References</a:t>
            </a:r>
          </a:p>
        </p:txBody>
      </p:sp>
      <p:sp>
        <p:nvSpPr>
          <p:cNvPr id="10" name="TextBox 9">
            <a:extLst>
              <a:ext uri="{FF2B5EF4-FFF2-40B4-BE49-F238E27FC236}">
                <a16:creationId xmlns:a16="http://schemas.microsoft.com/office/drawing/2014/main" id="{0D465652-5B07-42C0-ACFC-795AD348BF28}"/>
              </a:ext>
            </a:extLst>
          </p:cNvPr>
          <p:cNvSpPr txBox="1"/>
          <p:nvPr/>
        </p:nvSpPr>
        <p:spPr>
          <a:xfrm>
            <a:off x="798884" y="1862847"/>
            <a:ext cx="7850222" cy="4273027"/>
          </a:xfrm>
          <a:prstGeom prst="rect">
            <a:avLst/>
          </a:prstGeom>
        </p:spPr>
        <p:txBody>
          <a:bodyPr vert="horz" lIns="91440" tIns="45720" rIns="91440" bIns="45720" rtlCol="0" anchor="t">
            <a:noAutofit/>
          </a:bodyPr>
          <a:lstStyle/>
          <a:p>
            <a:pPr marL="457200" indent="-457200"/>
            <a:r>
              <a:rPr lang="en-US" sz="2000">
                <a:latin typeface="Times New Roman"/>
                <a:cs typeface="Times New Roman"/>
              </a:rPr>
              <a:t>D’Alton, M., &amp; Breslin, N. (2020). Management of multiple gestations. </a:t>
            </a:r>
            <a:r>
              <a:rPr lang="en-US" sz="2000" i="1">
                <a:latin typeface="Times New Roman"/>
                <a:cs typeface="Times New Roman"/>
              </a:rPr>
              <a:t>International Journal of Gynecology &amp; Obstetrics</a:t>
            </a:r>
            <a:r>
              <a:rPr lang="en-US" sz="2000">
                <a:latin typeface="Times New Roman"/>
                <a:cs typeface="Times New Roman"/>
              </a:rPr>
              <a:t>, </a:t>
            </a:r>
            <a:r>
              <a:rPr lang="en-US" sz="2000" i="1">
                <a:latin typeface="Times New Roman"/>
                <a:cs typeface="Times New Roman"/>
              </a:rPr>
              <a:t>150</a:t>
            </a:r>
            <a:r>
              <a:rPr lang="en-US" sz="2000">
                <a:latin typeface="Times New Roman"/>
                <a:cs typeface="Times New Roman"/>
              </a:rPr>
              <a:t>(1), 3-9. </a:t>
            </a:r>
            <a:endParaRPr lang="en-US" sz="2000" dirty="0">
              <a:latin typeface="Times New Roman"/>
              <a:cs typeface="Times New Roman"/>
            </a:endParaRPr>
          </a:p>
          <a:p>
            <a:pPr marL="457200" indent="-457200"/>
            <a:endParaRPr lang="en-US" sz="2000" dirty="0">
              <a:latin typeface="Times New Roman"/>
              <a:cs typeface="Times New Roman"/>
            </a:endParaRPr>
          </a:p>
          <a:p>
            <a:pPr marL="457200" indent="-457200"/>
            <a:r>
              <a:rPr lang="en-US" sz="2000">
                <a:latin typeface="Times New Roman"/>
                <a:cs typeface="Times New Roman"/>
              </a:rPr>
              <a:t>Fuchs, F., &amp; Senat, M. V. (2016). Multiple gestations and preterm birth. </a:t>
            </a:r>
            <a:r>
              <a:rPr lang="en-US" sz="2000" i="1">
                <a:latin typeface="Times New Roman"/>
                <a:cs typeface="Times New Roman"/>
              </a:rPr>
              <a:t>Seminars in Fetal and Neonatal Medicine</a:t>
            </a:r>
            <a:r>
              <a:rPr lang="en-US" sz="2000">
                <a:latin typeface="Times New Roman"/>
                <a:cs typeface="Times New Roman"/>
              </a:rPr>
              <a:t>, </a:t>
            </a:r>
            <a:r>
              <a:rPr lang="en-US" sz="2000" i="1">
                <a:latin typeface="Times New Roman"/>
                <a:cs typeface="Times New Roman"/>
              </a:rPr>
              <a:t>21</a:t>
            </a:r>
            <a:r>
              <a:rPr lang="en-US" sz="2000">
                <a:latin typeface="Times New Roman"/>
                <a:cs typeface="Times New Roman"/>
              </a:rPr>
              <a:t>(2), 113-120. </a:t>
            </a:r>
            <a:endParaRPr lang="en-US" sz="2000" dirty="0">
              <a:latin typeface="Times New Roman"/>
              <a:cs typeface="Times New Roman"/>
            </a:endParaRPr>
          </a:p>
          <a:p>
            <a:pPr marL="457200" indent="-457200"/>
            <a:endParaRPr lang="en-US" sz="2000" dirty="0">
              <a:latin typeface="Times New Roman"/>
              <a:cs typeface="Times New Roman"/>
            </a:endParaRPr>
          </a:p>
          <a:p>
            <a:pPr marL="457200" indent="-457200"/>
            <a:r>
              <a:rPr lang="en-US" sz="2000">
                <a:latin typeface="Times New Roman"/>
                <a:cs typeface="Times New Roman"/>
              </a:rPr>
              <a:t>Martin J.A., Hamilton B.E., Osterman M.J.K., Driscoll A.K. (2019) </a:t>
            </a:r>
            <a:r>
              <a:rPr lang="en-US" sz="2000" i="1">
                <a:latin typeface="Times New Roman"/>
                <a:cs typeface="Times New Roman"/>
              </a:rPr>
              <a:t>Births: Final data for 2018</a:t>
            </a:r>
            <a:r>
              <a:rPr lang="en-US" sz="2000" dirty="0">
                <a:latin typeface="Times New Roman"/>
                <a:cs typeface="Times New Roman"/>
              </a:rPr>
              <a:t> </a:t>
            </a:r>
            <a:r>
              <a:rPr lang="en-US" sz="2000">
                <a:latin typeface="Times New Roman"/>
                <a:cs typeface="Times New Roman"/>
              </a:rPr>
              <a:t>(National Vital Statistics Reports Vol 68, No 13). Hyattsville, MD: National Center for Health Statistics. </a:t>
            </a:r>
            <a:endParaRPr lang="en-US" sz="2000" dirty="0">
              <a:latin typeface="Times New Roman"/>
              <a:cs typeface="Times New Roman"/>
            </a:endParaRPr>
          </a:p>
          <a:p>
            <a:pPr marL="457200" indent="-457200"/>
            <a:endParaRPr lang="en-US" sz="2000" dirty="0">
              <a:latin typeface="Times New Roman"/>
              <a:cs typeface="Times New Roman"/>
            </a:endParaRPr>
          </a:p>
          <a:p>
            <a:pPr marL="457200" indent="-457200">
              <a:spcAft>
                <a:spcPts val="600"/>
              </a:spcAft>
            </a:pPr>
            <a:r>
              <a:rPr lang="en-US" sz="2000">
                <a:latin typeface="Times New Roman"/>
                <a:cs typeface="Times New Roman"/>
              </a:rPr>
              <a:t>Rodriguez, J. H. (2019). Conception and prenatal development. In </a:t>
            </a:r>
            <a:r>
              <a:rPr lang="en-US" sz="2000" i="1">
                <a:latin typeface="Times New Roman"/>
                <a:cs typeface="Times New Roman"/>
              </a:rPr>
              <a:t>Foundations of maternal-newborn and women's health nursing</a:t>
            </a:r>
            <a:r>
              <a:rPr lang="en-US" sz="2000">
                <a:latin typeface="Times New Roman"/>
                <a:cs typeface="Times New Roman"/>
              </a:rPr>
              <a:t> (7th ed., pp. 96-98). Elsevier. </a:t>
            </a:r>
          </a:p>
        </p:txBody>
      </p:sp>
    </p:spTree>
    <p:extLst>
      <p:ext uri="{BB962C8B-B14F-4D97-AF65-F5344CB8AC3E}">
        <p14:creationId xmlns:p14="http://schemas.microsoft.com/office/powerpoint/2010/main" val="2646398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5" descr="A baby posing for the camera&#10;&#10;Description automatically generated">
            <a:extLst>
              <a:ext uri="{FF2B5EF4-FFF2-40B4-BE49-F238E27FC236}">
                <a16:creationId xmlns:a16="http://schemas.microsoft.com/office/drawing/2014/main" id="{97E34809-01E0-464B-9354-D4224B12299B}"/>
              </a:ext>
            </a:extLst>
          </p:cNvPr>
          <p:cNvPicPr>
            <a:picLocks noChangeAspect="1"/>
          </p:cNvPicPr>
          <p:nvPr/>
        </p:nvPicPr>
        <p:blipFill>
          <a:blip r:embed="rId2"/>
          <a:stretch>
            <a:fillRect/>
          </a:stretch>
        </p:blipFill>
        <p:spPr>
          <a:xfrm>
            <a:off x="233465" y="83787"/>
            <a:ext cx="2743200" cy="1875234"/>
          </a:xfrm>
          <a:prstGeom prst="rect">
            <a:avLst/>
          </a:prstGeom>
        </p:spPr>
      </p:pic>
      <p:pic>
        <p:nvPicPr>
          <p:cNvPr id="6" name="Picture 6" descr="A person holding a baby&#10;&#10;Description automatically generated">
            <a:extLst>
              <a:ext uri="{FF2B5EF4-FFF2-40B4-BE49-F238E27FC236}">
                <a16:creationId xmlns:a16="http://schemas.microsoft.com/office/drawing/2014/main" id="{408964FA-C8CB-41DB-8337-E25C65043E40}"/>
              </a:ext>
            </a:extLst>
          </p:cNvPr>
          <p:cNvPicPr>
            <a:picLocks noChangeAspect="1"/>
          </p:cNvPicPr>
          <p:nvPr/>
        </p:nvPicPr>
        <p:blipFill>
          <a:blip r:embed="rId3"/>
          <a:stretch>
            <a:fillRect/>
          </a:stretch>
        </p:blipFill>
        <p:spPr>
          <a:xfrm>
            <a:off x="3200400" y="78941"/>
            <a:ext cx="2743200" cy="1860605"/>
          </a:xfrm>
          <a:prstGeom prst="rect">
            <a:avLst/>
          </a:prstGeom>
        </p:spPr>
      </p:pic>
      <p:pic>
        <p:nvPicPr>
          <p:cNvPr id="7" name="Picture 7" descr="A picture containing child, person, indoor, sitting&#10;&#10;Description automatically generated">
            <a:extLst>
              <a:ext uri="{FF2B5EF4-FFF2-40B4-BE49-F238E27FC236}">
                <a16:creationId xmlns:a16="http://schemas.microsoft.com/office/drawing/2014/main" id="{2686D3C7-0689-4E70-917B-DE354E55F9E7}"/>
              </a:ext>
            </a:extLst>
          </p:cNvPr>
          <p:cNvPicPr>
            <a:picLocks noChangeAspect="1"/>
          </p:cNvPicPr>
          <p:nvPr/>
        </p:nvPicPr>
        <p:blipFill rotWithShape="1">
          <a:blip r:embed="rId4"/>
          <a:srcRect l="-1037" t="26339" r="444" b="9821"/>
          <a:stretch/>
        </p:blipFill>
        <p:spPr>
          <a:xfrm>
            <a:off x="6199761" y="209145"/>
            <a:ext cx="2759475" cy="1751255"/>
          </a:xfrm>
          <a:prstGeom prst="rect">
            <a:avLst/>
          </a:prstGeom>
        </p:spPr>
      </p:pic>
      <p:pic>
        <p:nvPicPr>
          <p:cNvPr id="10" name="Picture 11" descr="A child wearing a hat and sunglasses&#10;&#10;Description automatically generated">
            <a:extLst>
              <a:ext uri="{FF2B5EF4-FFF2-40B4-BE49-F238E27FC236}">
                <a16:creationId xmlns:a16="http://schemas.microsoft.com/office/drawing/2014/main" id="{2CA30216-BCC8-4F68-A81F-32FF1BAF0EE7}"/>
              </a:ext>
            </a:extLst>
          </p:cNvPr>
          <p:cNvPicPr>
            <a:picLocks noChangeAspect="1"/>
          </p:cNvPicPr>
          <p:nvPr/>
        </p:nvPicPr>
        <p:blipFill rotWithShape="1">
          <a:blip r:embed="rId5"/>
          <a:srcRect l="20000" t="10407" r="17273" b="7240"/>
          <a:stretch/>
        </p:blipFill>
        <p:spPr>
          <a:xfrm>
            <a:off x="1376464" y="2112889"/>
            <a:ext cx="2521610" cy="2207772"/>
          </a:xfrm>
          <a:prstGeom prst="rect">
            <a:avLst/>
          </a:prstGeom>
        </p:spPr>
      </p:pic>
      <p:pic>
        <p:nvPicPr>
          <p:cNvPr id="12" name="Picture 13" descr="A group of stuffed animals sitting next to a teddy bear&#10;&#10;Description automatically generated">
            <a:extLst>
              <a:ext uri="{FF2B5EF4-FFF2-40B4-BE49-F238E27FC236}">
                <a16:creationId xmlns:a16="http://schemas.microsoft.com/office/drawing/2014/main" id="{BABE4135-828E-4A85-A02F-C7F1597BEAEA}"/>
              </a:ext>
            </a:extLst>
          </p:cNvPr>
          <p:cNvPicPr>
            <a:picLocks noChangeAspect="1"/>
          </p:cNvPicPr>
          <p:nvPr/>
        </p:nvPicPr>
        <p:blipFill rotWithShape="1">
          <a:blip r:embed="rId6"/>
          <a:srcRect l="8636" t="25500" r="15474" b="3500"/>
          <a:stretch/>
        </p:blipFill>
        <p:spPr>
          <a:xfrm>
            <a:off x="4572270" y="2114226"/>
            <a:ext cx="3396984" cy="2109318"/>
          </a:xfrm>
          <a:prstGeom prst="rect">
            <a:avLst/>
          </a:prstGeom>
        </p:spPr>
      </p:pic>
      <p:pic>
        <p:nvPicPr>
          <p:cNvPr id="14" name="Picture 15" descr="A group of stuffed animals on a bed&#10;&#10;Description automatically generated">
            <a:extLst>
              <a:ext uri="{FF2B5EF4-FFF2-40B4-BE49-F238E27FC236}">
                <a16:creationId xmlns:a16="http://schemas.microsoft.com/office/drawing/2014/main" id="{28D30863-7B38-4AA6-9150-BE63B89B5BA6}"/>
              </a:ext>
            </a:extLst>
          </p:cNvPr>
          <p:cNvPicPr>
            <a:picLocks noChangeAspect="1"/>
          </p:cNvPicPr>
          <p:nvPr/>
        </p:nvPicPr>
        <p:blipFill rotWithShape="1">
          <a:blip r:embed="rId7"/>
          <a:srcRect r="12000" b="13901"/>
          <a:stretch/>
        </p:blipFill>
        <p:spPr>
          <a:xfrm>
            <a:off x="403698" y="4472482"/>
            <a:ext cx="2414016" cy="2328031"/>
          </a:xfrm>
          <a:prstGeom prst="rect">
            <a:avLst/>
          </a:prstGeom>
        </p:spPr>
      </p:pic>
      <p:pic>
        <p:nvPicPr>
          <p:cNvPr id="16" name="Picture 16" descr="A group of people posing for the camera&#10;&#10;Description automatically generated">
            <a:extLst>
              <a:ext uri="{FF2B5EF4-FFF2-40B4-BE49-F238E27FC236}">
                <a16:creationId xmlns:a16="http://schemas.microsoft.com/office/drawing/2014/main" id="{981DD459-1CF0-465D-837C-97CAD58F19FD}"/>
              </a:ext>
            </a:extLst>
          </p:cNvPr>
          <p:cNvPicPr>
            <a:picLocks noChangeAspect="1"/>
          </p:cNvPicPr>
          <p:nvPr/>
        </p:nvPicPr>
        <p:blipFill>
          <a:blip r:embed="rId8"/>
          <a:stretch>
            <a:fillRect/>
          </a:stretch>
        </p:blipFill>
        <p:spPr>
          <a:xfrm>
            <a:off x="4294762" y="4380394"/>
            <a:ext cx="4457699" cy="2316582"/>
          </a:xfrm>
          <a:prstGeom prst="rect">
            <a:avLst/>
          </a:prstGeom>
        </p:spPr>
      </p:pic>
    </p:spTree>
    <p:extLst>
      <p:ext uri="{BB962C8B-B14F-4D97-AF65-F5344CB8AC3E}">
        <p14:creationId xmlns:p14="http://schemas.microsoft.com/office/powerpoint/2010/main" val="1371580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1" y="453981"/>
            <a:ext cx="500634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F6F34A3C-AAE9-4E6D-B91F-6947CE819DB5}"/>
              </a:ext>
            </a:extLst>
          </p:cNvPr>
          <p:cNvSpPr>
            <a:spLocks noGrp="1"/>
          </p:cNvSpPr>
          <p:nvPr>
            <p:ph type="title"/>
          </p:nvPr>
        </p:nvSpPr>
        <p:spPr>
          <a:xfrm>
            <a:off x="548640" y="731520"/>
            <a:ext cx="4567428" cy="1426464"/>
          </a:xfrm>
        </p:spPr>
        <p:txBody>
          <a:bodyPr>
            <a:normAutofit/>
          </a:bodyPr>
          <a:lstStyle/>
          <a:p>
            <a:r>
              <a:rPr lang="en-US">
                <a:solidFill>
                  <a:srgbClr val="FFFFFF"/>
                </a:solidFill>
              </a:rPr>
              <a:t>Background</a:t>
            </a:r>
          </a:p>
        </p:txBody>
      </p:sp>
      <p:sp>
        <p:nvSpPr>
          <p:cNvPr id="28" name="Rectangle 2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7825" y="461737"/>
            <a:ext cx="1612020"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0" name="Rectangle 29">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0326" y="453155"/>
            <a:ext cx="161201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2" name="Rectangle 3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0" y="2480956"/>
            <a:ext cx="8448154"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B2FA608-C521-4378-A3FB-8CE628EF37DB}"/>
              </a:ext>
            </a:extLst>
          </p:cNvPr>
          <p:cNvSpPr>
            <a:spLocks noGrp="1"/>
          </p:cNvSpPr>
          <p:nvPr>
            <p:ph idx="1"/>
          </p:nvPr>
        </p:nvSpPr>
        <p:spPr>
          <a:xfrm>
            <a:off x="458337" y="2713269"/>
            <a:ext cx="8227966" cy="3684525"/>
          </a:xfrm>
        </p:spPr>
        <p:txBody>
          <a:bodyPr anchor="ctr">
            <a:normAutofit lnSpcReduction="10000"/>
          </a:bodyPr>
          <a:lstStyle/>
          <a:p>
            <a:r>
              <a:rPr lang="en-US" dirty="0">
                <a:ea typeface="+mn-lt"/>
                <a:cs typeface="+mn-lt"/>
              </a:rPr>
              <a:t>Multiple Gestations in the U.S. (NCHS, 2018)</a:t>
            </a:r>
          </a:p>
          <a:p>
            <a:pPr lvl="1"/>
            <a:r>
              <a:rPr lang="en-US" dirty="0">
                <a:ea typeface="+mn-lt"/>
                <a:cs typeface="+mn-lt"/>
              </a:rPr>
              <a:t>Twin birth rate: 32.6 per 1,000 live births</a:t>
            </a:r>
            <a:endParaRPr lang="en-US" dirty="0">
              <a:cs typeface="Calibri"/>
            </a:endParaRPr>
          </a:p>
          <a:p>
            <a:pPr lvl="1"/>
            <a:r>
              <a:rPr lang="en-US" dirty="0">
                <a:ea typeface="+mn-lt"/>
                <a:cs typeface="+mn-lt"/>
              </a:rPr>
              <a:t>Triplet or higher order birth rate: 93.0 per 100,000 live births</a:t>
            </a:r>
            <a:endParaRPr lang="en-US" dirty="0">
              <a:cs typeface="Calibri"/>
            </a:endParaRPr>
          </a:p>
          <a:p>
            <a:r>
              <a:rPr lang="en-US" dirty="0">
                <a:cs typeface="Calibri"/>
              </a:rPr>
              <a:t>Increased Incidence due to:</a:t>
            </a:r>
          </a:p>
          <a:p>
            <a:pPr lvl="1"/>
            <a:r>
              <a:rPr lang="en-US" dirty="0">
                <a:cs typeface="Calibri"/>
              </a:rPr>
              <a:t>Assisted Reproductive Therapy (ART)</a:t>
            </a:r>
          </a:p>
          <a:p>
            <a:pPr lvl="2"/>
            <a:r>
              <a:rPr lang="en-US" sz="2200" dirty="0">
                <a:cs typeface="Calibri"/>
              </a:rPr>
              <a:t>Induce multiple ovulation</a:t>
            </a:r>
          </a:p>
          <a:p>
            <a:pPr lvl="1"/>
            <a:r>
              <a:rPr lang="en-US" dirty="0">
                <a:cs typeface="Calibri"/>
              </a:rPr>
              <a:t>Increasing maternal age</a:t>
            </a:r>
          </a:p>
          <a:p>
            <a:pPr lvl="2"/>
            <a:r>
              <a:rPr lang="en-US" sz="2200" dirty="0">
                <a:ea typeface="+mn-lt"/>
                <a:cs typeface="+mn-lt"/>
              </a:rPr>
              <a:t>Increased release of Follicle Stimulating Hormone (FSH)</a:t>
            </a:r>
          </a:p>
          <a:p>
            <a:pPr lvl="1"/>
            <a:r>
              <a:rPr lang="en-US" dirty="0">
                <a:cs typeface="Calibri"/>
              </a:rPr>
              <a:t>Family history</a:t>
            </a:r>
          </a:p>
          <a:p>
            <a:pPr marL="914400" lvl="2" indent="0">
              <a:buNone/>
            </a:pPr>
            <a:endParaRPr lang="en-US" sz="2200" dirty="0">
              <a:cs typeface="Calibri" panose="020F0502020204030204"/>
            </a:endParaRPr>
          </a:p>
        </p:txBody>
      </p:sp>
    </p:spTree>
    <p:extLst>
      <p:ext uri="{BB962C8B-B14F-4D97-AF65-F5344CB8AC3E}">
        <p14:creationId xmlns:p14="http://schemas.microsoft.com/office/powerpoint/2010/main" val="44978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F6F34A3C-AAE9-4E6D-B91F-6947CE819DB5}"/>
              </a:ext>
            </a:extLst>
          </p:cNvPr>
          <p:cNvSpPr>
            <a:spLocks noGrp="1"/>
          </p:cNvSpPr>
          <p:nvPr>
            <p:ph type="title"/>
          </p:nvPr>
        </p:nvSpPr>
        <p:spPr>
          <a:xfrm>
            <a:off x="582930" y="731519"/>
            <a:ext cx="2133893" cy="3237579"/>
          </a:xfrm>
        </p:spPr>
        <p:txBody>
          <a:bodyPr>
            <a:normAutofit/>
          </a:bodyPr>
          <a:lstStyle/>
          <a:p>
            <a:r>
              <a:rPr lang="en-US" sz="3300">
                <a:solidFill>
                  <a:srgbClr val="FFFFFF"/>
                </a:solidFill>
              </a:rPr>
              <a:t>What is Multiple Gestation?</a:t>
            </a:r>
            <a:endParaRPr lang="en-US" sz="3300">
              <a:solidFill>
                <a:srgbClr val="FFFFFF"/>
              </a:solidFill>
              <a:cs typeface="Calibri Light"/>
            </a:endParaRPr>
          </a:p>
        </p:txBody>
      </p:sp>
      <p:sp>
        <p:nvSpPr>
          <p:cNvPr id="33" name="Rectangle 31">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5" name="Rectangle 33">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B2FA608-C521-4378-A3FB-8CE628EF37DB}"/>
              </a:ext>
            </a:extLst>
          </p:cNvPr>
          <p:cNvSpPr>
            <a:spLocks noGrp="1"/>
          </p:cNvSpPr>
          <p:nvPr>
            <p:ph idx="1"/>
          </p:nvPr>
        </p:nvSpPr>
        <p:spPr>
          <a:xfrm>
            <a:off x="3284781" y="516628"/>
            <a:ext cx="5278194" cy="5876394"/>
          </a:xfrm>
        </p:spPr>
        <p:txBody>
          <a:bodyPr anchor="ctr">
            <a:normAutofit/>
          </a:bodyPr>
          <a:lstStyle/>
          <a:p>
            <a:r>
              <a:rPr lang="en-US" sz="2400" dirty="0">
                <a:cs typeface="Calibri"/>
              </a:rPr>
              <a:t>More than one fetus in the uterus</a:t>
            </a:r>
          </a:p>
          <a:p>
            <a:r>
              <a:rPr lang="en-US" sz="2400" dirty="0">
                <a:cs typeface="Calibri"/>
              </a:rPr>
              <a:t>May be diagnosed as early as 5 weeks</a:t>
            </a:r>
          </a:p>
          <a:p>
            <a:r>
              <a:rPr lang="en-US" sz="2400" dirty="0">
                <a:cs typeface="Calibri"/>
              </a:rPr>
              <a:t>Monozygotic (Identical)</a:t>
            </a:r>
          </a:p>
          <a:p>
            <a:pPr lvl="1"/>
            <a:r>
              <a:rPr lang="en-US" sz="1900" dirty="0">
                <a:cs typeface="Calibri"/>
              </a:rPr>
              <a:t> </a:t>
            </a:r>
            <a:r>
              <a:rPr lang="en-US" sz="2200" dirty="0">
                <a:cs typeface="Calibri"/>
              </a:rPr>
              <a:t>1 ovum + 1 sperm= 1 zygote</a:t>
            </a:r>
            <a:endParaRPr lang="en-US" sz="2200" dirty="0"/>
          </a:p>
          <a:p>
            <a:r>
              <a:rPr lang="en-US" sz="2400" dirty="0">
                <a:cs typeface="Calibri"/>
              </a:rPr>
              <a:t>Dizygotic (Fraternal)</a:t>
            </a:r>
          </a:p>
          <a:p>
            <a:pPr lvl="1"/>
            <a:r>
              <a:rPr lang="en-US" sz="2200" dirty="0">
                <a:cs typeface="Calibri"/>
              </a:rPr>
              <a:t>2 ova + 2 sperm=2 zygotes</a:t>
            </a:r>
          </a:p>
          <a:p>
            <a:r>
              <a:rPr lang="en-US" sz="2400" dirty="0">
                <a:cs typeface="Calibri"/>
              </a:rPr>
              <a:t>Chorionicity</a:t>
            </a:r>
          </a:p>
          <a:p>
            <a:pPr lvl="1"/>
            <a:r>
              <a:rPr lang="en-US" sz="2200" b="1" dirty="0">
                <a:ea typeface="+mn-lt"/>
                <a:cs typeface="+mn-lt"/>
              </a:rPr>
              <a:t>DCDA</a:t>
            </a:r>
            <a:r>
              <a:rPr lang="en-US" sz="2200" dirty="0">
                <a:ea typeface="+mn-lt"/>
                <a:cs typeface="+mn-lt"/>
              </a:rPr>
              <a:t>, dichorionic–diamniotic (two placentas, two amniotic sacs)</a:t>
            </a:r>
          </a:p>
          <a:p>
            <a:pPr lvl="1"/>
            <a:r>
              <a:rPr lang="en-US" sz="2200" b="1" dirty="0">
                <a:ea typeface="+mn-lt"/>
                <a:cs typeface="+mn-lt"/>
              </a:rPr>
              <a:t>MCDA</a:t>
            </a:r>
            <a:r>
              <a:rPr lang="en-US" sz="2200" dirty="0">
                <a:ea typeface="+mn-lt"/>
                <a:cs typeface="+mn-lt"/>
              </a:rPr>
              <a:t>, monochorionic–diamniotic (one placenta, two amniotic sacs)</a:t>
            </a:r>
          </a:p>
          <a:p>
            <a:pPr lvl="1"/>
            <a:r>
              <a:rPr lang="en-US" sz="2200" b="1" dirty="0">
                <a:ea typeface="+mn-lt"/>
                <a:cs typeface="+mn-lt"/>
              </a:rPr>
              <a:t>MCMA</a:t>
            </a:r>
            <a:r>
              <a:rPr lang="en-US" sz="2200" dirty="0">
                <a:ea typeface="+mn-lt"/>
                <a:cs typeface="+mn-lt"/>
              </a:rPr>
              <a:t>, monochorionic–monoamniotic (one placenta, one sac)</a:t>
            </a:r>
          </a:p>
          <a:p>
            <a:pPr lvl="1"/>
            <a:r>
              <a:rPr lang="en-US" sz="2200" dirty="0">
                <a:cs typeface="Calibri"/>
              </a:rPr>
              <a:t>Conjoined twins</a:t>
            </a:r>
          </a:p>
        </p:txBody>
      </p:sp>
    </p:spTree>
    <p:extLst>
      <p:ext uri="{BB962C8B-B14F-4D97-AF65-F5344CB8AC3E}">
        <p14:creationId xmlns:p14="http://schemas.microsoft.com/office/powerpoint/2010/main" val="11543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F6F34A3C-AAE9-4E6D-B91F-6947CE819DB5}"/>
              </a:ext>
            </a:extLst>
          </p:cNvPr>
          <p:cNvSpPr>
            <a:spLocks noGrp="1"/>
          </p:cNvSpPr>
          <p:nvPr>
            <p:ph type="title"/>
          </p:nvPr>
        </p:nvSpPr>
        <p:spPr>
          <a:xfrm>
            <a:off x="582930" y="731519"/>
            <a:ext cx="2133893" cy="3237579"/>
          </a:xfrm>
        </p:spPr>
        <p:txBody>
          <a:bodyPr>
            <a:normAutofit/>
          </a:bodyPr>
          <a:lstStyle/>
          <a:p>
            <a:r>
              <a:rPr lang="en-US" sz="3300">
                <a:solidFill>
                  <a:srgbClr val="FFFFFF"/>
                </a:solidFill>
              </a:rPr>
              <a:t>What is Multiple Gestation?</a:t>
            </a:r>
            <a:endParaRPr lang="en-US" sz="3300">
              <a:solidFill>
                <a:srgbClr val="FFFFFF"/>
              </a:solidFill>
              <a:cs typeface="Calibri Light"/>
            </a:endParaRPr>
          </a:p>
        </p:txBody>
      </p:sp>
      <p:sp>
        <p:nvSpPr>
          <p:cNvPr id="33" name="Rectangle 31">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5" name="Rectangle 33">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6" descr="A picture containing sushi, food, room&#10;&#10;Description automatically generated">
            <a:extLst>
              <a:ext uri="{FF2B5EF4-FFF2-40B4-BE49-F238E27FC236}">
                <a16:creationId xmlns:a16="http://schemas.microsoft.com/office/drawing/2014/main" id="{1C264BAE-A0CA-4D2F-AAD4-35EB2B9C2594}"/>
              </a:ext>
            </a:extLst>
          </p:cNvPr>
          <p:cNvPicPr>
            <a:picLocks noChangeAspect="1"/>
          </p:cNvPicPr>
          <p:nvPr/>
        </p:nvPicPr>
        <p:blipFill>
          <a:blip r:embed="rId2"/>
          <a:stretch>
            <a:fillRect/>
          </a:stretch>
        </p:blipFill>
        <p:spPr>
          <a:xfrm>
            <a:off x="4169757" y="410994"/>
            <a:ext cx="3783586" cy="6036014"/>
          </a:xfrm>
          <a:prstGeom prst="rect">
            <a:avLst/>
          </a:prstGeom>
        </p:spPr>
      </p:pic>
    </p:spTree>
    <p:extLst>
      <p:ext uri="{BB962C8B-B14F-4D97-AF65-F5344CB8AC3E}">
        <p14:creationId xmlns:p14="http://schemas.microsoft.com/office/powerpoint/2010/main" val="374179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DA1A2E9-63FE-408D-A803-8E306ECAB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543" y="450221"/>
            <a:ext cx="8454557"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849ECE6A-C026-408E-8368-68B10EC6C486}"/>
              </a:ext>
            </a:extLst>
          </p:cNvPr>
          <p:cNvSpPr>
            <a:spLocks noGrp="1"/>
          </p:cNvSpPr>
          <p:nvPr>
            <p:ph type="title"/>
          </p:nvPr>
        </p:nvSpPr>
        <p:spPr>
          <a:xfrm>
            <a:off x="813341" y="574478"/>
            <a:ext cx="7508874" cy="994503"/>
          </a:xfrm>
        </p:spPr>
        <p:txBody>
          <a:bodyPr vert="horz" lIns="91440" tIns="45720" rIns="91440" bIns="45720" rtlCol="0" anchor="ctr">
            <a:normAutofit/>
          </a:bodyPr>
          <a:lstStyle/>
          <a:p>
            <a:pPr algn="ctr"/>
            <a:r>
              <a:rPr lang="en-US" sz="5700">
                <a:solidFill>
                  <a:srgbClr val="FFFFFF"/>
                </a:solidFill>
                <a:cs typeface="Calibri Light"/>
              </a:rPr>
              <a:t>Presentation</a:t>
            </a:r>
            <a:endParaRPr lang="en-US" sz="5700" kern="1200">
              <a:solidFill>
                <a:srgbClr val="FFFFFF"/>
              </a:solidFill>
              <a:latin typeface="+mj-lt"/>
              <a:ea typeface="+mj-ea"/>
              <a:cs typeface="+mj-cs"/>
            </a:endParaRPr>
          </a:p>
        </p:txBody>
      </p:sp>
      <p:sp>
        <p:nvSpPr>
          <p:cNvPr id="23" name="Rectangle 22">
            <a:extLst>
              <a:ext uri="{FF2B5EF4-FFF2-40B4-BE49-F238E27FC236}">
                <a16:creationId xmlns:a16="http://schemas.microsoft.com/office/drawing/2014/main" id="{DAE8F46F-D590-45CD-AF41-A04DC11D1B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4517136"/>
            <a:ext cx="1584198" cy="1892808"/>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5" name="Rectangle 24">
            <a:extLst>
              <a:ext uri="{FF2B5EF4-FFF2-40B4-BE49-F238E27FC236}">
                <a16:creationId xmlns:a16="http://schemas.microsoft.com/office/drawing/2014/main" id="{FBE9F90C-C163-435B-9A68-D15C92D1CF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50491" y="4521269"/>
            <a:ext cx="5040623" cy="187781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7" name="Rectangle 26">
            <a:extLst>
              <a:ext uri="{FF2B5EF4-FFF2-40B4-BE49-F238E27FC236}">
                <a16:creationId xmlns:a16="http://schemas.microsoft.com/office/drawing/2014/main" id="{1A882A9F-F4E9-4E23-8F0B-20B5DF42E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4508" y="4521270"/>
            <a:ext cx="1586592" cy="1890204"/>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5" name="Picture 5" descr="Diagram, text&#10;&#10;Description automatically generated">
            <a:extLst>
              <a:ext uri="{FF2B5EF4-FFF2-40B4-BE49-F238E27FC236}">
                <a16:creationId xmlns:a16="http://schemas.microsoft.com/office/drawing/2014/main" id="{AB3E1321-6C07-48FD-BC9A-E921AF568FB8}"/>
              </a:ext>
            </a:extLst>
          </p:cNvPr>
          <p:cNvPicPr>
            <a:picLocks noChangeAspect="1"/>
          </p:cNvPicPr>
          <p:nvPr/>
        </p:nvPicPr>
        <p:blipFill>
          <a:blip r:embed="rId2"/>
          <a:stretch>
            <a:fillRect/>
          </a:stretch>
        </p:blipFill>
        <p:spPr>
          <a:xfrm>
            <a:off x="415859" y="1709028"/>
            <a:ext cx="8287965" cy="4619421"/>
          </a:xfrm>
          <a:prstGeom prst="rect">
            <a:avLst/>
          </a:prstGeom>
        </p:spPr>
      </p:pic>
    </p:spTree>
    <p:extLst>
      <p:ext uri="{BB962C8B-B14F-4D97-AF65-F5344CB8AC3E}">
        <p14:creationId xmlns:p14="http://schemas.microsoft.com/office/powerpoint/2010/main" val="872295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8" y="448055"/>
            <a:ext cx="2560777"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AB43DCBC-8933-4194-81CC-4736363975AA}"/>
              </a:ext>
            </a:extLst>
          </p:cNvPr>
          <p:cNvSpPr>
            <a:spLocks noGrp="1"/>
          </p:cNvSpPr>
          <p:nvPr>
            <p:ph type="title"/>
          </p:nvPr>
        </p:nvSpPr>
        <p:spPr>
          <a:xfrm>
            <a:off x="582930" y="731519"/>
            <a:ext cx="2133893" cy="3237579"/>
          </a:xfrm>
        </p:spPr>
        <p:txBody>
          <a:bodyPr>
            <a:normAutofit/>
          </a:bodyPr>
          <a:lstStyle/>
          <a:p>
            <a:r>
              <a:rPr lang="en-US" sz="3300">
                <a:solidFill>
                  <a:srgbClr val="FFFFFF"/>
                </a:solidFill>
              </a:rPr>
              <a:t>Maternal Impact</a:t>
            </a:r>
          </a:p>
        </p:txBody>
      </p:sp>
      <p:sp>
        <p:nvSpPr>
          <p:cNvPr id="32" name="Rectangle 31">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9757" y="4419227"/>
            <a:ext cx="2560777"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4" name="Rectangle 33">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452" y="448055"/>
            <a:ext cx="5766356"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12C9371-48A3-4356-97BA-80F872EA5A38}"/>
              </a:ext>
            </a:extLst>
          </p:cNvPr>
          <p:cNvSpPr>
            <a:spLocks noGrp="1"/>
          </p:cNvSpPr>
          <p:nvPr>
            <p:ph idx="1"/>
          </p:nvPr>
        </p:nvSpPr>
        <p:spPr>
          <a:xfrm>
            <a:off x="3284781" y="686862"/>
            <a:ext cx="5278194" cy="5475129"/>
          </a:xfrm>
        </p:spPr>
        <p:txBody>
          <a:bodyPr vert="horz" lIns="91440" tIns="45720" rIns="91440" bIns="45720" rtlCol="0" anchor="ctr">
            <a:noAutofit/>
          </a:bodyPr>
          <a:lstStyle/>
          <a:p>
            <a:r>
              <a:rPr lang="en-US" sz="2200" dirty="0">
                <a:cs typeface="Calibri"/>
              </a:rPr>
              <a:t>Increased risk of:</a:t>
            </a:r>
          </a:p>
          <a:p>
            <a:pPr lvl="1"/>
            <a:r>
              <a:rPr lang="en-US" sz="2200" dirty="0">
                <a:cs typeface="Calibri"/>
              </a:rPr>
              <a:t>Prolonged hospitalization</a:t>
            </a:r>
          </a:p>
          <a:p>
            <a:pPr lvl="1"/>
            <a:r>
              <a:rPr lang="en-US" sz="2200" dirty="0">
                <a:cs typeface="Calibri"/>
              </a:rPr>
              <a:t>Spontaneous abortion</a:t>
            </a:r>
          </a:p>
          <a:p>
            <a:pPr lvl="1"/>
            <a:r>
              <a:rPr lang="en-US" sz="2200" dirty="0">
                <a:ea typeface="+mn-lt"/>
                <a:cs typeface="+mn-lt"/>
              </a:rPr>
              <a:t>Hyperemesis gravidarium</a:t>
            </a:r>
            <a:endParaRPr lang="en-US" sz="2200" dirty="0">
              <a:cs typeface="Calibri"/>
            </a:endParaRPr>
          </a:p>
          <a:p>
            <a:pPr lvl="1"/>
            <a:r>
              <a:rPr lang="en-US" sz="2200" dirty="0">
                <a:cs typeface="Calibri"/>
              </a:rPr>
              <a:t>Placenta previa/vasa previa</a:t>
            </a:r>
          </a:p>
          <a:p>
            <a:pPr lvl="1"/>
            <a:r>
              <a:rPr lang="en-US" sz="2200" dirty="0">
                <a:cs typeface="Calibri"/>
              </a:rPr>
              <a:t>Hypertension</a:t>
            </a:r>
          </a:p>
          <a:p>
            <a:pPr lvl="1"/>
            <a:r>
              <a:rPr lang="en-US" sz="2200" dirty="0">
                <a:cs typeface="Calibri"/>
              </a:rPr>
              <a:t>Exaggerated anemia</a:t>
            </a:r>
          </a:p>
          <a:p>
            <a:pPr lvl="1"/>
            <a:r>
              <a:rPr lang="en-US" sz="2200" dirty="0">
                <a:cs typeface="Calibri"/>
              </a:rPr>
              <a:t>Polyhydramnios</a:t>
            </a:r>
          </a:p>
          <a:p>
            <a:pPr lvl="1"/>
            <a:r>
              <a:rPr lang="en-US" sz="2200" dirty="0">
                <a:cs typeface="Calibri"/>
              </a:rPr>
              <a:t>Preterm labor</a:t>
            </a:r>
          </a:p>
          <a:p>
            <a:pPr lvl="1"/>
            <a:r>
              <a:rPr lang="en-US" sz="2200" dirty="0">
                <a:cs typeface="Calibri"/>
              </a:rPr>
              <a:t>Premature rupture of membranes</a:t>
            </a:r>
          </a:p>
          <a:p>
            <a:pPr lvl="1"/>
            <a:r>
              <a:rPr lang="en-US" sz="2200" dirty="0">
                <a:cs typeface="Calibri"/>
              </a:rPr>
              <a:t>Pre-eclampsia</a:t>
            </a:r>
          </a:p>
          <a:p>
            <a:pPr lvl="1"/>
            <a:r>
              <a:rPr lang="en-US" sz="2200" dirty="0">
                <a:cs typeface="Calibri"/>
              </a:rPr>
              <a:t>Maternal hemorrhage</a:t>
            </a:r>
          </a:p>
          <a:p>
            <a:pPr lvl="1"/>
            <a:r>
              <a:rPr lang="en-US" sz="2200" dirty="0">
                <a:cs typeface="Calibri"/>
              </a:rPr>
              <a:t>Mortality and morbidity</a:t>
            </a:r>
          </a:p>
          <a:p>
            <a:r>
              <a:rPr lang="en-US" sz="2200" dirty="0">
                <a:cs typeface="Calibri"/>
              </a:rPr>
              <a:t>Increased financial responsibility</a:t>
            </a:r>
          </a:p>
          <a:p>
            <a:r>
              <a:rPr lang="en-US" sz="2200" dirty="0">
                <a:cs typeface="Calibri"/>
              </a:rPr>
              <a:t>Care of multiple infants</a:t>
            </a:r>
          </a:p>
        </p:txBody>
      </p:sp>
    </p:spTree>
    <p:extLst>
      <p:ext uri="{BB962C8B-B14F-4D97-AF65-F5344CB8AC3E}">
        <p14:creationId xmlns:p14="http://schemas.microsoft.com/office/powerpoint/2010/main" val="38513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1" y="453981"/>
            <a:ext cx="500634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E619C701-4E1E-44FB-B618-87397EDD21E6}"/>
              </a:ext>
            </a:extLst>
          </p:cNvPr>
          <p:cNvSpPr>
            <a:spLocks noGrp="1"/>
          </p:cNvSpPr>
          <p:nvPr>
            <p:ph type="title"/>
          </p:nvPr>
        </p:nvSpPr>
        <p:spPr>
          <a:xfrm>
            <a:off x="548640" y="731520"/>
            <a:ext cx="4567428" cy="1426464"/>
          </a:xfrm>
        </p:spPr>
        <p:txBody>
          <a:bodyPr>
            <a:normAutofit/>
          </a:bodyPr>
          <a:lstStyle/>
          <a:p>
            <a:r>
              <a:rPr lang="en-US">
                <a:solidFill>
                  <a:srgbClr val="FFFFFF"/>
                </a:solidFill>
                <a:cs typeface="Calibri Light"/>
              </a:rPr>
              <a:t>Fetal Impact</a:t>
            </a:r>
            <a:endParaRPr lang="en-US">
              <a:solidFill>
                <a:srgbClr val="FFFFFF"/>
              </a:solidFill>
            </a:endParaRPr>
          </a:p>
        </p:txBody>
      </p:sp>
      <p:sp>
        <p:nvSpPr>
          <p:cNvPr id="40" name="Rectangle 3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7825" y="461737"/>
            <a:ext cx="1612020"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2" name="Rectangle 41">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0326" y="453155"/>
            <a:ext cx="161201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ectangle 43">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0" y="2480956"/>
            <a:ext cx="8448154"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3">
            <a:extLst>
              <a:ext uri="{FF2B5EF4-FFF2-40B4-BE49-F238E27FC236}">
                <a16:creationId xmlns:a16="http://schemas.microsoft.com/office/drawing/2014/main" id="{0FF38374-2F1D-4E95-B37C-C1DAA6844FE2}"/>
              </a:ext>
            </a:extLst>
          </p:cNvPr>
          <p:cNvSpPr>
            <a:spLocks noGrp="1"/>
          </p:cNvSpPr>
          <p:nvPr>
            <p:ph idx="1"/>
          </p:nvPr>
        </p:nvSpPr>
        <p:spPr>
          <a:xfrm>
            <a:off x="348902" y="3005098"/>
            <a:ext cx="4118029" cy="3392696"/>
          </a:xfrm>
        </p:spPr>
        <p:txBody>
          <a:bodyPr vert="horz" lIns="91440" tIns="45720" rIns="91440" bIns="45720" rtlCol="0" anchor="ctr">
            <a:noAutofit/>
          </a:bodyPr>
          <a:lstStyle/>
          <a:p>
            <a:r>
              <a:rPr lang="en-US" sz="2200" dirty="0">
                <a:ea typeface="+mn-lt"/>
                <a:cs typeface="+mn-lt"/>
              </a:rPr>
              <a:t>Malpresentation</a:t>
            </a:r>
          </a:p>
          <a:p>
            <a:r>
              <a:rPr lang="en-US" sz="2200" dirty="0">
                <a:ea typeface="+mn-lt"/>
                <a:cs typeface="+mn-lt"/>
              </a:rPr>
              <a:t>Cord prolapse/compression</a:t>
            </a:r>
          </a:p>
          <a:p>
            <a:r>
              <a:rPr lang="en-US" sz="2200" dirty="0">
                <a:ea typeface="+mn-lt"/>
                <a:cs typeface="+mn-lt"/>
              </a:rPr>
              <a:t>Cord entanglement</a:t>
            </a:r>
          </a:p>
          <a:p>
            <a:r>
              <a:rPr lang="en-US" sz="2200" dirty="0">
                <a:ea typeface="+mn-lt"/>
                <a:cs typeface="+mn-lt"/>
              </a:rPr>
              <a:t>Fetal distress</a:t>
            </a:r>
          </a:p>
          <a:p>
            <a:r>
              <a:rPr lang="en-US" sz="2200" dirty="0">
                <a:ea typeface="+mn-lt"/>
                <a:cs typeface="+mn-lt"/>
              </a:rPr>
              <a:t>Locking (rare)</a:t>
            </a:r>
          </a:p>
          <a:p>
            <a:r>
              <a:rPr lang="en-US" sz="2200" dirty="0">
                <a:ea typeface="+mn-lt"/>
                <a:cs typeface="+mn-lt"/>
              </a:rPr>
              <a:t>Preterm/low birth weight</a:t>
            </a:r>
            <a:endParaRPr lang="en-US" sz="2200" dirty="0">
              <a:cs typeface="Calibri"/>
            </a:endParaRPr>
          </a:p>
          <a:p>
            <a:r>
              <a:rPr lang="en-US" sz="2200" dirty="0">
                <a:ea typeface="+mn-lt"/>
                <a:cs typeface="+mn-lt"/>
              </a:rPr>
              <a:t>Birth asphyxia</a:t>
            </a:r>
            <a:endParaRPr lang="en-US" sz="2200" dirty="0">
              <a:cs typeface="Calibri"/>
            </a:endParaRPr>
          </a:p>
          <a:p>
            <a:r>
              <a:rPr lang="en-US" sz="2200" dirty="0">
                <a:cs typeface="Calibri"/>
              </a:rPr>
              <a:t>Respiratory distress syndrome</a:t>
            </a:r>
          </a:p>
          <a:p>
            <a:endParaRPr lang="en-US" sz="2200" dirty="0">
              <a:cs typeface="Calibri"/>
            </a:endParaRPr>
          </a:p>
        </p:txBody>
      </p:sp>
      <p:sp>
        <p:nvSpPr>
          <p:cNvPr id="25" name="TextBox 24">
            <a:extLst>
              <a:ext uri="{FF2B5EF4-FFF2-40B4-BE49-F238E27FC236}">
                <a16:creationId xmlns:a16="http://schemas.microsoft.com/office/drawing/2014/main" id="{3D94F664-2729-4904-A928-5DF9B90E676D}"/>
              </a:ext>
            </a:extLst>
          </p:cNvPr>
          <p:cNvSpPr txBox="1"/>
          <p:nvPr/>
        </p:nvSpPr>
        <p:spPr>
          <a:xfrm>
            <a:off x="4708187" y="2726176"/>
            <a:ext cx="4226667" cy="34276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1000"/>
              </a:spcBef>
              <a:buFont typeface="Arial"/>
              <a:buChar char="•"/>
            </a:pPr>
            <a:r>
              <a:rPr lang="en-US" sz="2200">
                <a:ea typeface="+mn-lt"/>
                <a:cs typeface="+mn-lt"/>
              </a:rPr>
              <a:t>Neurodevelopmental disorders</a:t>
            </a:r>
            <a:endParaRPr lang="en-US" sz="2200" dirty="0">
              <a:ea typeface="+mn-lt"/>
              <a:cs typeface="+mn-lt"/>
            </a:endParaRPr>
          </a:p>
          <a:p>
            <a:pPr marL="285750" indent="-285750">
              <a:lnSpc>
                <a:spcPct val="90000"/>
              </a:lnSpc>
              <a:spcBef>
                <a:spcPts val="1000"/>
              </a:spcBef>
              <a:buFont typeface="Arial"/>
              <a:buChar char="•"/>
            </a:pPr>
            <a:r>
              <a:rPr lang="en-US" sz="2200">
                <a:ea typeface="+mn-lt"/>
                <a:cs typeface="+mn-lt"/>
              </a:rPr>
              <a:t>Prolonged hospitalization</a:t>
            </a:r>
            <a:endParaRPr lang="en-US"/>
          </a:p>
          <a:p>
            <a:pPr marL="285750" indent="-285750">
              <a:lnSpc>
                <a:spcPct val="90000"/>
              </a:lnSpc>
              <a:spcBef>
                <a:spcPts val="1000"/>
              </a:spcBef>
              <a:buFont typeface="Arial"/>
              <a:buChar char="•"/>
            </a:pPr>
            <a:r>
              <a:rPr lang="en-US" sz="2200" dirty="0">
                <a:ea typeface="+mn-lt"/>
                <a:cs typeface="+mn-lt"/>
              </a:rPr>
              <a:t>Retinopathy of prematurity</a:t>
            </a:r>
          </a:p>
          <a:p>
            <a:pPr marL="285750" indent="-285750">
              <a:lnSpc>
                <a:spcPct val="90000"/>
              </a:lnSpc>
              <a:spcBef>
                <a:spcPts val="1000"/>
              </a:spcBef>
              <a:buFont typeface="Arial"/>
              <a:buChar char="•"/>
            </a:pPr>
            <a:r>
              <a:rPr lang="en-US" sz="2200"/>
              <a:t>Necrotizing enterocolitis</a:t>
            </a:r>
            <a:endParaRPr lang="en-US" sz="2200" dirty="0">
              <a:ea typeface="+mn-lt"/>
              <a:cs typeface="+mn-lt"/>
            </a:endParaRPr>
          </a:p>
          <a:p>
            <a:pPr marL="285750" indent="-285750">
              <a:lnSpc>
                <a:spcPct val="90000"/>
              </a:lnSpc>
              <a:spcBef>
                <a:spcPts val="1000"/>
              </a:spcBef>
              <a:buFont typeface="Arial"/>
              <a:buChar char="•"/>
            </a:pPr>
            <a:r>
              <a:rPr lang="en-US" sz="2200" dirty="0">
                <a:ea typeface="+mn-lt"/>
                <a:cs typeface="+mn-lt"/>
              </a:rPr>
              <a:t>Congenital  abnormalities</a:t>
            </a:r>
          </a:p>
          <a:p>
            <a:pPr marL="285750" indent="-285750">
              <a:lnSpc>
                <a:spcPct val="90000"/>
              </a:lnSpc>
              <a:spcBef>
                <a:spcPts val="1000"/>
              </a:spcBef>
              <a:buFont typeface="Arial"/>
              <a:buChar char="•"/>
            </a:pPr>
            <a:r>
              <a:rPr lang="en-US" sz="2200" dirty="0">
                <a:ea typeface="+mn-lt"/>
                <a:cs typeface="+mn-lt"/>
              </a:rPr>
              <a:t>Twin-Twin Transfusion Syndrome</a:t>
            </a:r>
            <a:endParaRPr lang="en-US" sz="2200" dirty="0"/>
          </a:p>
          <a:p>
            <a:pPr marL="285750" indent="-285750">
              <a:lnSpc>
                <a:spcPct val="90000"/>
              </a:lnSpc>
              <a:spcBef>
                <a:spcPts val="1000"/>
              </a:spcBef>
              <a:buFont typeface="Arial"/>
              <a:buChar char="•"/>
            </a:pPr>
            <a:r>
              <a:rPr lang="en-US" sz="2200" dirty="0">
                <a:cs typeface="Calibri"/>
              </a:rPr>
              <a:t>Fetal demise of 1 or more</a:t>
            </a:r>
          </a:p>
          <a:p>
            <a:pPr marL="285750" indent="-285750">
              <a:lnSpc>
                <a:spcPct val="90000"/>
              </a:lnSpc>
              <a:spcBef>
                <a:spcPts val="1000"/>
              </a:spcBef>
              <a:buFont typeface="Arial"/>
              <a:buChar char="•"/>
            </a:pPr>
            <a:r>
              <a:rPr lang="en-US" sz="2200" dirty="0">
                <a:cs typeface="Calibri"/>
              </a:rPr>
              <a:t>Mortality and morbidity</a:t>
            </a:r>
          </a:p>
        </p:txBody>
      </p:sp>
    </p:spTree>
    <p:extLst>
      <p:ext uri="{BB962C8B-B14F-4D97-AF65-F5344CB8AC3E}">
        <p14:creationId xmlns:p14="http://schemas.microsoft.com/office/powerpoint/2010/main" val="315466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1" y="453981"/>
            <a:ext cx="500634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A53DC9F1-5824-43FD-88C2-9B1BC5D34758}"/>
              </a:ext>
            </a:extLst>
          </p:cNvPr>
          <p:cNvSpPr>
            <a:spLocks noGrp="1"/>
          </p:cNvSpPr>
          <p:nvPr>
            <p:ph type="title"/>
          </p:nvPr>
        </p:nvSpPr>
        <p:spPr>
          <a:xfrm>
            <a:off x="548640" y="731520"/>
            <a:ext cx="4567428" cy="1426464"/>
          </a:xfrm>
        </p:spPr>
        <p:txBody>
          <a:bodyPr>
            <a:normAutofit/>
          </a:bodyPr>
          <a:lstStyle/>
          <a:p>
            <a:r>
              <a:rPr lang="en-US">
                <a:solidFill>
                  <a:srgbClr val="FFFFFF"/>
                </a:solidFill>
              </a:rPr>
              <a:t>Nursing Responsibilities</a:t>
            </a:r>
          </a:p>
        </p:txBody>
      </p:sp>
      <p:sp>
        <p:nvSpPr>
          <p:cNvPr id="32" name="Rectangle 31">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7825" y="461737"/>
            <a:ext cx="1612020"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Rectangle 33">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0326" y="453155"/>
            <a:ext cx="161201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Rectangle 35">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0" y="2480956"/>
            <a:ext cx="8448154"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8C74E24-A7C9-4315-8CEC-A282998E0057}"/>
              </a:ext>
            </a:extLst>
          </p:cNvPr>
          <p:cNvSpPr>
            <a:spLocks noGrp="1"/>
          </p:cNvSpPr>
          <p:nvPr>
            <p:ph idx="1"/>
          </p:nvPr>
        </p:nvSpPr>
        <p:spPr>
          <a:xfrm>
            <a:off x="434017" y="2628152"/>
            <a:ext cx="7948296" cy="4888323"/>
          </a:xfrm>
        </p:spPr>
        <p:txBody>
          <a:bodyPr vert="horz" lIns="91440" tIns="45720" rIns="91440" bIns="45720" rtlCol="0" anchor="ctr">
            <a:noAutofit/>
          </a:bodyPr>
          <a:lstStyle/>
          <a:p>
            <a:r>
              <a:rPr lang="en-US" sz="2200" dirty="0">
                <a:cs typeface="Calibri"/>
              </a:rPr>
              <a:t>Admission and care are comparable to any other pregnancy with some considerations.</a:t>
            </a:r>
          </a:p>
          <a:p>
            <a:r>
              <a:rPr lang="en-US" sz="2200" dirty="0">
                <a:cs typeface="Calibri"/>
              </a:rPr>
              <a:t>Monitor for pre-term labor or complications</a:t>
            </a:r>
          </a:p>
          <a:p>
            <a:r>
              <a:rPr lang="en-US" sz="2200" dirty="0">
                <a:cs typeface="Calibri"/>
              </a:rPr>
              <a:t>Ensure proper staff are available for deliveries</a:t>
            </a:r>
          </a:p>
          <a:p>
            <a:pPr lvl="1"/>
            <a:r>
              <a:rPr lang="en-US" sz="2200" dirty="0">
                <a:cs typeface="Calibri"/>
              </a:rPr>
              <a:t>Twins: "Double set up"-2 qualified birth attendants, 2 neonatal resuscitation teams, qualified sonographic assistance</a:t>
            </a:r>
          </a:p>
          <a:p>
            <a:pPr lvl="1"/>
            <a:r>
              <a:rPr lang="en-US" sz="2200" dirty="0">
                <a:cs typeface="Calibri"/>
              </a:rPr>
              <a:t>Team members for mother and each baby</a:t>
            </a:r>
          </a:p>
          <a:p>
            <a:r>
              <a:rPr lang="en-US" sz="2200" dirty="0">
                <a:cs typeface="Calibri"/>
              </a:rPr>
              <a:t>Make sure proper equipment is available</a:t>
            </a:r>
          </a:p>
          <a:p>
            <a:pPr lvl="1"/>
            <a:r>
              <a:rPr lang="en-US" sz="2200" dirty="0">
                <a:cs typeface="Calibri"/>
              </a:rPr>
              <a:t>Set up for possible cesarean birth</a:t>
            </a:r>
          </a:p>
          <a:p>
            <a:pPr lvl="1"/>
            <a:r>
              <a:rPr lang="en-US" sz="2200" dirty="0">
                <a:cs typeface="Calibri"/>
              </a:rPr>
              <a:t>Prepare for increased risk of complications or maternal hemorrhage</a:t>
            </a:r>
          </a:p>
          <a:p>
            <a:endParaRPr lang="en-US" sz="1800" dirty="0">
              <a:cs typeface="Calibri"/>
            </a:endParaRPr>
          </a:p>
          <a:p>
            <a:endParaRPr lang="en-US" sz="1800" dirty="0">
              <a:cs typeface="Calibri"/>
            </a:endParaRPr>
          </a:p>
          <a:p>
            <a:endParaRPr lang="en-US" sz="1800" dirty="0">
              <a:cs typeface="Calibri"/>
            </a:endParaRPr>
          </a:p>
        </p:txBody>
      </p:sp>
    </p:spTree>
    <p:extLst>
      <p:ext uri="{BB962C8B-B14F-4D97-AF65-F5344CB8AC3E}">
        <p14:creationId xmlns:p14="http://schemas.microsoft.com/office/powerpoint/2010/main" val="208369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873</Words>
  <Application>Microsoft Office PowerPoint</Application>
  <PresentationFormat>On-screen Show (4:3)</PresentationFormat>
  <Paragraphs>149</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Arial,Sans-Serif</vt:lpstr>
      <vt:lpstr>Calibri</vt:lpstr>
      <vt:lpstr>Calibri Light</vt:lpstr>
      <vt:lpstr>Times New Roman</vt:lpstr>
      <vt:lpstr>Office Theme</vt:lpstr>
      <vt:lpstr>Multiple Gestations</vt:lpstr>
      <vt:lpstr>PowerPoint Presentation</vt:lpstr>
      <vt:lpstr>Background</vt:lpstr>
      <vt:lpstr>What is Multiple Gestation?</vt:lpstr>
      <vt:lpstr>What is Multiple Gestation?</vt:lpstr>
      <vt:lpstr>Presentation</vt:lpstr>
      <vt:lpstr>Maternal Impact</vt:lpstr>
      <vt:lpstr>Fetal Impact</vt:lpstr>
      <vt:lpstr>Nursing Responsibilities</vt:lpstr>
      <vt:lpstr>Nursing Responsibilities</vt:lpstr>
      <vt:lpstr>Patient Education</vt:lpstr>
      <vt:lpstr>Patient Education</vt:lpstr>
      <vt:lpstr>Community Resources</vt:lpstr>
      <vt:lpstr>Community Resources</vt:lpstr>
      <vt:lpstr>Community Resources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Multiple Gestations</dc:title>
  <dc:creator>Harkness, Vanessa S</dc:creator>
  <cp:lastModifiedBy>Harkness, Vanessa S</cp:lastModifiedBy>
  <cp:revision>4</cp:revision>
  <dcterms:created xsi:type="dcterms:W3CDTF">2020-10-30T22:59:03Z</dcterms:created>
  <dcterms:modified xsi:type="dcterms:W3CDTF">2020-11-02T02:58:38Z</dcterms:modified>
</cp:coreProperties>
</file>