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17"/>
  </p:notesMasterIdLst>
  <p:sldIdLst>
    <p:sldId id="257" r:id="rId2"/>
    <p:sldId id="256" r:id="rId3"/>
    <p:sldId id="258" r:id="rId4"/>
    <p:sldId id="278" r:id="rId5"/>
    <p:sldId id="268" r:id="rId6"/>
    <p:sldId id="259" r:id="rId7"/>
    <p:sldId id="270" r:id="rId8"/>
    <p:sldId id="271" r:id="rId9"/>
    <p:sldId id="272" r:id="rId10"/>
    <p:sldId id="277" r:id="rId11"/>
    <p:sldId id="273" r:id="rId12"/>
    <p:sldId id="274" r:id="rId13"/>
    <p:sldId id="279" r:id="rId14"/>
    <p:sldId id="280" r:id="rId15"/>
    <p:sldId id="281"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6" autoAdjust="0"/>
    <p:restoredTop sz="94660"/>
  </p:normalViewPr>
  <p:slideViewPr>
    <p:cSldViewPr snapToGrid="0">
      <p:cViewPr varScale="1">
        <p:scale>
          <a:sx n="83" d="100"/>
          <a:sy n="83" d="100"/>
        </p:scale>
        <p:origin x="390" y="5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7" d="100"/>
          <a:sy n="67" d="100"/>
        </p:scale>
        <p:origin x="2829" y="2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D3AC7E-B55E-4478-85E2-DD97809B18DE}" type="datetimeFigureOut">
              <a:rPr lang="en-US" smtClean="0"/>
              <a:t>5/12/2024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D7425-23D9-487C-8E5C-0C4F5FE83DF6}" type="slidenum">
              <a:rPr lang="en-US" smtClean="0"/>
              <a:t>‹#›</a:t>
            </a:fld>
            <a:endParaRPr lang="en-US"/>
          </a:p>
        </p:txBody>
      </p:sp>
    </p:spTree>
    <p:extLst>
      <p:ext uri="{BB962C8B-B14F-4D97-AF65-F5344CB8AC3E}">
        <p14:creationId xmlns:p14="http://schemas.microsoft.com/office/powerpoint/2010/main" val="504376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6600" y="1077913"/>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61D7425-23D9-487C-8E5C-0C4F5FE83DF6}" type="slidenum">
              <a:rPr lang="en-US" smtClean="0"/>
              <a:t>1</a:t>
            </a:fld>
            <a:endParaRPr lang="en-US"/>
          </a:p>
        </p:txBody>
      </p:sp>
    </p:spTree>
    <p:extLst>
      <p:ext uri="{BB962C8B-B14F-4D97-AF65-F5344CB8AC3E}">
        <p14:creationId xmlns:p14="http://schemas.microsoft.com/office/powerpoint/2010/main" val="2134316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For the initial fiscal year, 1 unit would meet the most basic teaching needs. Total cost for the unit is $446.00. Taxes are 8.25% = $ 36.80. Vata Incorporated agrees to free shipping for orders equal to or greater than $500.00. To reach the free shipping amount 1 pint of Simulated Urine concentrate was added at $10.99. As were 5 - 60ml bottles of powder concentrate simulated stool at $31.00.</a:t>
            </a:r>
          </a:p>
          <a:p>
            <a:r>
              <a:rPr lang="en-US" dirty="0"/>
              <a:t>$446.00 + $10.99 + $31.00 = $507.99 x 0.0825% = $41.91 = $549.90 Total</a:t>
            </a:r>
          </a:p>
          <a:p>
            <a:r>
              <a:rPr lang="en-US" dirty="0"/>
              <a:t>    The company agrees to an onsite demonstration of the product with the purchase of 2 or more units. A virtual demonstration is available at no charge (Vatainc.com 2024).</a:t>
            </a:r>
          </a:p>
          <a:p>
            <a:r>
              <a:rPr lang="en-US" dirty="0"/>
              <a:t>    Should the cancer center budget proposal not be approved, additional options have potential. Support services have discretionary funds and might be willing to purchase based on the psychological benefits described in Lazenby et al. (2024). This would need approval from the Assistant Director of Support Services.</a:t>
            </a:r>
          </a:p>
          <a:p>
            <a:r>
              <a:rPr lang="en-US" dirty="0"/>
              <a:t>    A final possibility is patient, caregiver, or staff donation.</a:t>
            </a:r>
          </a:p>
          <a:p>
            <a:endParaRPr lang="en-US" dirty="0"/>
          </a:p>
        </p:txBody>
      </p:sp>
      <p:sp>
        <p:nvSpPr>
          <p:cNvPr id="4" name="Slide Number Placeholder 3"/>
          <p:cNvSpPr>
            <a:spLocks noGrp="1"/>
          </p:cNvSpPr>
          <p:nvPr>
            <p:ph type="sldNum" sz="quarter" idx="5"/>
          </p:nvPr>
        </p:nvSpPr>
        <p:spPr/>
        <p:txBody>
          <a:bodyPr/>
          <a:lstStyle/>
          <a:p>
            <a:fld id="{C61D7425-23D9-487C-8E5C-0C4F5FE83DF6}" type="slidenum">
              <a:rPr lang="en-US" smtClean="0"/>
              <a:t>10</a:t>
            </a:fld>
            <a:endParaRPr lang="en-US"/>
          </a:p>
        </p:txBody>
      </p:sp>
    </p:spTree>
    <p:extLst>
      <p:ext uri="{BB962C8B-B14F-4D97-AF65-F5344CB8AC3E}">
        <p14:creationId xmlns:p14="http://schemas.microsoft.com/office/powerpoint/2010/main" val="1979382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As previously stated, wound care in the U. S. accounts for over 6 billion dollars annually, while Medicare reimbursement rates have not been adjusted in 2 decades (Puri et al., 2022).</a:t>
            </a:r>
          </a:p>
          <a:p>
            <a:r>
              <a:rPr lang="en-US" dirty="0"/>
              <a:t>    For the WOCN® fiscal responsibility cannot be an afterthought. Proof that WOCN® are of value is not a given within an organization attempting to cut expenses. It is up to the WOCN® to budget, track outcomes, and expenses to demonstrate value. Tracking expenses and patient outcomes allows the WOCN® to present wound care value in data driven, scientific terms.</a:t>
            </a:r>
          </a:p>
          <a:p>
            <a:r>
              <a:rPr lang="en-US" dirty="0"/>
              <a:t>    Budgeting, planning, supply management, and teaching material procurement will be daily concerns. Networking both within the organization, with manufacturers, vendors, and other WOCN® contributes to marketing a wound care program and can potentially reduce costs.</a:t>
            </a:r>
          </a:p>
          <a:p>
            <a:r>
              <a:rPr lang="en-US" dirty="0"/>
              <a:t>    One final but extremely important point is the value of membership within the Wound, Ostomy, and Continence Nurses Society. “Through relevant education, effective advocacy, cutting-edge science, a supportive network, and a patient-centric approach, WOCN® is dedicated to enabling professional growth for 5,000+ members and improving patient outcomes (WOCN® Society, 2024). It would seem fool hearted to attempt the daunting task outlined in this presentation without the benefits of the WOCN® Society.</a:t>
            </a:r>
          </a:p>
          <a:p>
            <a:endParaRPr lang="en-US" dirty="0"/>
          </a:p>
        </p:txBody>
      </p:sp>
      <p:sp>
        <p:nvSpPr>
          <p:cNvPr id="4" name="Slide Number Placeholder 3"/>
          <p:cNvSpPr>
            <a:spLocks noGrp="1"/>
          </p:cNvSpPr>
          <p:nvPr>
            <p:ph type="sldNum" sz="quarter" idx="5"/>
          </p:nvPr>
        </p:nvSpPr>
        <p:spPr/>
        <p:txBody>
          <a:bodyPr/>
          <a:lstStyle/>
          <a:p>
            <a:fld id="{C61D7425-23D9-487C-8E5C-0C4F5FE83DF6}" type="slidenum">
              <a:rPr lang="en-US" smtClean="0"/>
              <a:t>11</a:t>
            </a:fld>
            <a:endParaRPr lang="en-US"/>
          </a:p>
        </p:txBody>
      </p:sp>
    </p:spTree>
    <p:extLst>
      <p:ext uri="{BB962C8B-B14F-4D97-AF65-F5344CB8AC3E}">
        <p14:creationId xmlns:p14="http://schemas.microsoft.com/office/powerpoint/2010/main" val="572106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61D7425-23D9-487C-8E5C-0C4F5FE83DF6}" type="slidenum">
              <a:rPr lang="en-US" smtClean="0"/>
              <a:t>12</a:t>
            </a:fld>
            <a:endParaRPr lang="en-US"/>
          </a:p>
        </p:txBody>
      </p:sp>
    </p:spTree>
    <p:extLst>
      <p:ext uri="{BB962C8B-B14F-4D97-AF65-F5344CB8AC3E}">
        <p14:creationId xmlns:p14="http://schemas.microsoft.com/office/powerpoint/2010/main" val="697937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61D7425-23D9-487C-8E5C-0C4F5FE83DF6}" type="slidenum">
              <a:rPr lang="en-US" smtClean="0"/>
              <a:t>13</a:t>
            </a:fld>
            <a:endParaRPr lang="en-US"/>
          </a:p>
        </p:txBody>
      </p:sp>
    </p:spTree>
    <p:extLst>
      <p:ext uri="{BB962C8B-B14F-4D97-AF65-F5344CB8AC3E}">
        <p14:creationId xmlns:p14="http://schemas.microsoft.com/office/powerpoint/2010/main" val="25416289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61D7425-23D9-487C-8E5C-0C4F5FE83DF6}" type="slidenum">
              <a:rPr lang="en-US" smtClean="0"/>
              <a:t>14</a:t>
            </a:fld>
            <a:endParaRPr lang="en-US"/>
          </a:p>
        </p:txBody>
      </p:sp>
    </p:spTree>
    <p:extLst>
      <p:ext uri="{BB962C8B-B14F-4D97-AF65-F5344CB8AC3E}">
        <p14:creationId xmlns:p14="http://schemas.microsoft.com/office/powerpoint/2010/main" val="10655333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61D7425-23D9-487C-8E5C-0C4F5FE83DF6}" type="slidenum">
              <a:rPr lang="en-US" smtClean="0"/>
              <a:t>15</a:t>
            </a:fld>
            <a:endParaRPr lang="en-US"/>
          </a:p>
        </p:txBody>
      </p:sp>
    </p:spTree>
    <p:extLst>
      <p:ext uri="{BB962C8B-B14F-4D97-AF65-F5344CB8AC3E}">
        <p14:creationId xmlns:p14="http://schemas.microsoft.com/office/powerpoint/2010/main" val="2727553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 cost and quality of healthcare in the United States is a hot topic. As the population ages this will only become a larger issue of concern. While wound care in the U. S. accounts for over 6 billion dollars annually, Medicare reimbursement rates have not been adjusted in 2 decades (Puri et al., 2022).</a:t>
            </a:r>
          </a:p>
          <a:p>
            <a:r>
              <a:rPr lang="en-US" dirty="0"/>
              <a:t>    It is imperative all healthcare workers be mindful of cost, but for wound, ostomy, and continence nurses (WOCN®) fiscal responsibility cannot be an afterthought.</a:t>
            </a:r>
          </a:p>
          <a:p>
            <a:r>
              <a:rPr lang="en-US" dirty="0"/>
              <a:t>    Budgeting, planning, supply management, and teaching material procurement are daily concerns. Networking both within the organization and with vendors and other WOCN® contributes to marketing a wound care program and can potentially reduce costs.</a:t>
            </a:r>
          </a:p>
          <a:p>
            <a:r>
              <a:rPr lang="en-US" dirty="0"/>
              <a:t>    Tracking expenses and patient outcomes allows the WOCN® to present wound care value in data driven, scientific terms.</a:t>
            </a:r>
          </a:p>
          <a:p>
            <a:r>
              <a:rPr lang="en-US" dirty="0"/>
              <a:t>    This presentation will address basic expense definitions, budgeting, marketing, procurement of one capital expense within a large health care organization, a basic business plan, and the value of WOCN®</a:t>
            </a:r>
          </a:p>
        </p:txBody>
      </p:sp>
      <p:sp>
        <p:nvSpPr>
          <p:cNvPr id="4" name="Slide Number Placeholder 3"/>
          <p:cNvSpPr>
            <a:spLocks noGrp="1"/>
          </p:cNvSpPr>
          <p:nvPr>
            <p:ph type="sldNum" sz="quarter" idx="5"/>
          </p:nvPr>
        </p:nvSpPr>
        <p:spPr/>
        <p:txBody>
          <a:bodyPr/>
          <a:lstStyle/>
          <a:p>
            <a:fld id="{C61D7425-23D9-487C-8E5C-0C4F5FE83DF6}" type="slidenum">
              <a:rPr lang="en-US" smtClean="0"/>
              <a:t>2</a:t>
            </a:fld>
            <a:endParaRPr lang="en-US"/>
          </a:p>
        </p:txBody>
      </p:sp>
    </p:spTree>
    <p:extLst>
      <p:ext uri="{BB962C8B-B14F-4D97-AF65-F5344CB8AC3E}">
        <p14:creationId xmlns:p14="http://schemas.microsoft.com/office/powerpoint/2010/main" val="2847028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dirty="0"/>
              <a:t>    Capital expenses are typically expensive purchases that will be used over a long period of time and listed as assets. This might include a building, a vehicle, computers, major equipment, or furniture. With capital expenses wear and tear can be taken into consideration as these items will depreciate over time (Ross 2024).</a:t>
            </a:r>
          </a:p>
          <a:p>
            <a:r>
              <a:rPr lang="en-US" dirty="0"/>
              <a:t>    In a wound care program, within a major healthcare system, the major capital expenses will include a laptop computer and teaching models like the VATA Ostomy Pouching Trainer. It would be rare for office space to be provided, potentially a mobile computer desk could provide workspace in crowded clinical areas.</a:t>
            </a:r>
          </a:p>
          <a:p>
            <a:r>
              <a:rPr lang="en-US" dirty="0"/>
              <a:t>    Operating expenses are day-to-day items that will need to be replenished regularly. They are considered recurring expenses. These include salaries, supplies, rent, utilities, repairs, and marketing costs (Ross 2024).</a:t>
            </a:r>
          </a:p>
          <a:p>
            <a:r>
              <a:rPr lang="en-US" dirty="0"/>
              <a:t>    Wound, ostomy, and continence supplies will fall within this category. The salary for the full-time equivalent position will be the most expensive operating expense and it will be imperative the WOCN® can demonstrate cost saving and positive patient outcome results to justify the expense.</a:t>
            </a:r>
          </a:p>
          <a:p>
            <a:endParaRPr lang="en-US" dirty="0"/>
          </a:p>
        </p:txBody>
      </p:sp>
      <p:sp>
        <p:nvSpPr>
          <p:cNvPr id="4" name="Slide Number Placeholder 3"/>
          <p:cNvSpPr>
            <a:spLocks noGrp="1"/>
          </p:cNvSpPr>
          <p:nvPr>
            <p:ph type="sldNum" sz="quarter" idx="5"/>
          </p:nvPr>
        </p:nvSpPr>
        <p:spPr/>
        <p:txBody>
          <a:bodyPr/>
          <a:lstStyle/>
          <a:p>
            <a:fld id="{C61D7425-23D9-487C-8E5C-0C4F5FE83DF6}" type="slidenum">
              <a:rPr lang="en-US" smtClean="0"/>
              <a:t>3</a:t>
            </a:fld>
            <a:endParaRPr lang="en-US"/>
          </a:p>
        </p:txBody>
      </p:sp>
    </p:spTree>
    <p:extLst>
      <p:ext uri="{BB962C8B-B14F-4D97-AF65-F5344CB8AC3E}">
        <p14:creationId xmlns:p14="http://schemas.microsoft.com/office/powerpoint/2010/main" val="3422613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Unlike capital expenses, determining how supplies will be tracked, billed, and reordered is a necessity for operating expense budgeting. Current clinic and hospital supplies are barcoded so they can be scanned into an encounter while the patient is present. This is matched to a bracelet the patient is given at the time they check in for an appointment or procedure. Scanned items are then audited by the billing department to ensure they match treatment plan orders.        This also protects against fraudulent billing. Accuracy for this system will involve coordination between multiple departments including receiving, medical supply, wound care, staff nursing, and potentially others.</a:t>
            </a:r>
          </a:p>
          <a:p>
            <a:r>
              <a:rPr lang="en-US" dirty="0"/>
              <a:t>    It is important to distinguish between capital expenses and operating expenses for a variety of reasons. In addition to supply and billing concerns, yearly budget planning and tax return preparation requires meticulous record keeping.     “Capital expenditures cannot be deducted from income for tax purposes, but operating expenses are eligible.” (United States Department of the Treasury Internal Revenue Service, 2023).</a:t>
            </a:r>
          </a:p>
          <a:p>
            <a:endParaRPr lang="en-US" dirty="0"/>
          </a:p>
        </p:txBody>
      </p:sp>
      <p:sp>
        <p:nvSpPr>
          <p:cNvPr id="4" name="Slide Number Placeholder 3"/>
          <p:cNvSpPr>
            <a:spLocks noGrp="1"/>
          </p:cNvSpPr>
          <p:nvPr>
            <p:ph type="sldNum" sz="quarter" idx="5"/>
          </p:nvPr>
        </p:nvSpPr>
        <p:spPr/>
        <p:txBody>
          <a:bodyPr/>
          <a:lstStyle/>
          <a:p>
            <a:fld id="{C61D7425-23D9-487C-8E5C-0C4F5FE83DF6}" type="slidenum">
              <a:rPr lang="en-US" smtClean="0"/>
              <a:t>4</a:t>
            </a:fld>
            <a:endParaRPr lang="en-US"/>
          </a:p>
        </p:txBody>
      </p:sp>
    </p:spTree>
    <p:extLst>
      <p:ext uri="{BB962C8B-B14F-4D97-AF65-F5344CB8AC3E}">
        <p14:creationId xmlns:p14="http://schemas.microsoft.com/office/powerpoint/2010/main" val="1522302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dirty="0"/>
              <a:t>    When preparing a budget to submit within a large organization, it is important to know the exact dates of that organization’s fiscal year. While this is a twelve-month period, it is not the same as a calendar year. Dates are chosen by the company to assist with budgets, revenue cycles, as well as long and short-c3 term financial planning (</a:t>
            </a:r>
            <a:r>
              <a:rPr lang="en-US" dirty="0" err="1"/>
              <a:t>Tuovila</a:t>
            </a:r>
            <a:r>
              <a:rPr lang="en-US" dirty="0"/>
              <a:t> et al., 2024).</a:t>
            </a:r>
          </a:p>
          <a:p>
            <a:r>
              <a:rPr lang="en-US" dirty="0"/>
              <a:t>    A general estimate of supply costs will be necessary but may not be attainable at the beginning of a new wound care program. Within a large organization, already servicing wound care patients, stock is available within general supply. Moving into an upcoming fiscal year, data from the past twelve months can be analyzed to estimate a supply budget. This may be a good time to begin establishing relationships with manufacturer representatives and vendors.</a:t>
            </a:r>
          </a:p>
          <a:p>
            <a:r>
              <a:rPr lang="en-US" dirty="0"/>
              <a:t>    Teaching materials will need to be created, purchased, or obtained from manufacturers and vendors. Established material may need to be updated or replaced. Teaching equipment, such as the VATA Ostomy Pouch Trainer, is a one- time purchase. However, the accompanying simulated stool and urine will need to be purchased as supply is depleted.</a:t>
            </a:r>
          </a:p>
          <a:p>
            <a:r>
              <a:rPr lang="en-US" dirty="0"/>
              <a:t>    Detailed outcome tracking is the only method to justify a full-time equivalent salary.</a:t>
            </a:r>
          </a:p>
          <a:p>
            <a:r>
              <a:rPr lang="en-US" dirty="0"/>
              <a:t>    Electronic tracking, through bar code and patient name band scanning can assist with auditing a program to reduce costs and improve outcomes. “Optimizing budgets in wound care is crucial if local health economy efficiencies are to be realized’ (Carmichael et al., 2021).</a:t>
            </a:r>
          </a:p>
          <a:p>
            <a:endParaRPr lang="en-US" dirty="0"/>
          </a:p>
          <a:p>
            <a:endParaRPr lang="en-US" dirty="0"/>
          </a:p>
        </p:txBody>
      </p:sp>
      <p:sp>
        <p:nvSpPr>
          <p:cNvPr id="4" name="Slide Number Placeholder 3"/>
          <p:cNvSpPr>
            <a:spLocks noGrp="1"/>
          </p:cNvSpPr>
          <p:nvPr>
            <p:ph type="sldNum" sz="quarter" idx="5"/>
          </p:nvPr>
        </p:nvSpPr>
        <p:spPr/>
        <p:txBody>
          <a:bodyPr/>
          <a:lstStyle/>
          <a:p>
            <a:fld id="{C61D7425-23D9-487C-8E5C-0C4F5FE83DF6}" type="slidenum">
              <a:rPr lang="en-US" smtClean="0"/>
              <a:t>5</a:t>
            </a:fld>
            <a:endParaRPr lang="en-US"/>
          </a:p>
        </p:txBody>
      </p:sp>
    </p:spTree>
    <p:extLst>
      <p:ext uri="{BB962C8B-B14F-4D97-AF65-F5344CB8AC3E}">
        <p14:creationId xmlns:p14="http://schemas.microsoft.com/office/powerpoint/2010/main" val="3390995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dirty="0" err="1"/>
              <a:t>Heerschap</a:t>
            </a:r>
            <a:r>
              <a:rPr lang="en-US" dirty="0"/>
              <a:t> and Duff (2021) discussed the value of wound, ostomy, and continence (WOCN®) nurses after a systematic review and meta-analysis of literature found in a single database. Literature was reviewed during a 10-year span from 2009 to 2019. They used the PICO framework (population, intervention, comparison, and outcome) as their guideline.</a:t>
            </a:r>
          </a:p>
          <a:p>
            <a:r>
              <a:rPr lang="en-US" dirty="0"/>
              <a:t>They determined WOCN® lowered costs both directly and indirectly. Patients and caregivers stated improved quality of life through their interaction with WOCN®. Staff valued the teaching and mentoring they provided, which led to increased efficiency. Healing time and wound closure rates were reduced. </a:t>
            </a:r>
          </a:p>
          <a:p>
            <a:r>
              <a:rPr lang="en-US" dirty="0"/>
              <a:t>    One of the most basic values of a WOCN® is knowledge regarding the wide variety of modern wound, ostomy, and continence products. There are literally thousands on the market. Many are costly and using the wrong or ineffective product wastes money and could negatively affect a patient. For example, Ahmad (2022) states “Any specific or single type of wound dressings cannot be applied in a one-size-fits-all manner due to variations in cellular and metabolic functions in different types of wounds.” Similarly, product knowledge of ostomy and continence products, even if the main consideration is patient or caregiver preference, is not information other staff will be well versed in.</a:t>
            </a:r>
          </a:p>
          <a:p>
            <a:endParaRPr lang="en-US" dirty="0"/>
          </a:p>
          <a:p>
            <a:endParaRPr lang="en-US" dirty="0"/>
          </a:p>
        </p:txBody>
      </p:sp>
      <p:sp>
        <p:nvSpPr>
          <p:cNvPr id="4" name="Slide Number Placeholder 3"/>
          <p:cNvSpPr>
            <a:spLocks noGrp="1"/>
          </p:cNvSpPr>
          <p:nvPr>
            <p:ph type="sldNum" sz="quarter" idx="5"/>
          </p:nvPr>
        </p:nvSpPr>
        <p:spPr/>
        <p:txBody>
          <a:bodyPr/>
          <a:lstStyle/>
          <a:p>
            <a:fld id="{C61D7425-23D9-487C-8E5C-0C4F5FE83DF6}" type="slidenum">
              <a:rPr lang="en-US" smtClean="0"/>
              <a:t>6</a:t>
            </a:fld>
            <a:endParaRPr lang="en-US"/>
          </a:p>
        </p:txBody>
      </p:sp>
    </p:spTree>
    <p:extLst>
      <p:ext uri="{BB962C8B-B14F-4D97-AF65-F5344CB8AC3E}">
        <p14:creationId xmlns:p14="http://schemas.microsoft.com/office/powerpoint/2010/main" val="1712389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20713" y="630238"/>
            <a:ext cx="5486400" cy="3086100"/>
          </a:xfrm>
        </p:spPr>
      </p:sp>
      <p:sp>
        <p:nvSpPr>
          <p:cNvPr id="3" name="Notes Placeholder 2"/>
          <p:cNvSpPr>
            <a:spLocks noGrp="1"/>
          </p:cNvSpPr>
          <p:nvPr>
            <p:ph type="body" idx="1"/>
          </p:nvPr>
        </p:nvSpPr>
        <p:spPr>
          <a:xfrm>
            <a:off x="620713" y="3921917"/>
            <a:ext cx="5486400" cy="4507707"/>
          </a:xfrm>
        </p:spPr>
        <p:txBody>
          <a:bodyPr/>
          <a:lstStyle/>
          <a:p>
            <a:r>
              <a:rPr lang="en-US" dirty="0"/>
              <a:t>    Within large healthcare organizations, marketing departments are in-house and well established. They maintain a speaker board to field community requests. The first marketing strategy is to be added to that board.</a:t>
            </a:r>
          </a:p>
          <a:p>
            <a:r>
              <a:rPr lang="en-US" dirty="0"/>
              <a:t>    The second and most powerful marketing strategy is internal word of mouth. In the past, a WOCN® was employed by gastrointestinal surgical oncology specifically for ostomy surgical wounds and teaching. There is no available information related to why this position no longer exists. Physicians, physicians’ assistants, nurse practitioners, nurses, and support services (social work, chaplains, dieticians) express teaching and direct care from a WOCN® is greatly needed within the cancer center clinics. Current wound care referrals go to a general wound care clinic on campus. The volume in that clinic makes urgent appointments all but nonexistent with the average wait time of 3 months for an initial appointment. </a:t>
            </a:r>
          </a:p>
          <a:p>
            <a:r>
              <a:rPr lang="en-US" dirty="0"/>
              <a:t>    Even inpatient wound care suffers due to a lack of WOCN® in the area. This is evidenced by 2 inpatient wound care nurse positions, posted in September 2023, still open in May 2024. Originally WOCN® was required for these positions. Recently, requirements sadly changed to WOCN® preferred.</a:t>
            </a:r>
          </a:p>
          <a:p>
            <a:r>
              <a:rPr lang="en-US" dirty="0"/>
              <a:t>    According to </a:t>
            </a:r>
            <a:r>
              <a:rPr lang="en-US" dirty="0" err="1"/>
              <a:t>Purcarea</a:t>
            </a:r>
            <a:r>
              <a:rPr lang="en-US" dirty="0"/>
              <a:t> (2019), marketing in healthcare differs greatly from marketing in other fields. In a cancer center, consumers are driven by catastrophic diagnoses and often measure services by visible outcomes and firsthand accounts of acquaintances. </a:t>
            </a:r>
          </a:p>
          <a:p>
            <a:r>
              <a:rPr lang="en-US" dirty="0"/>
              <a:t>    Wound care product vendors and manufacturing representatives provide a third strategy. Through networking with these individuals, the WOCN® is known to consumers of wound care products through professional reputation.</a:t>
            </a:r>
          </a:p>
          <a:p>
            <a:endParaRPr lang="en-US" dirty="0"/>
          </a:p>
        </p:txBody>
      </p:sp>
      <p:sp>
        <p:nvSpPr>
          <p:cNvPr id="4" name="Slide Number Placeholder 3"/>
          <p:cNvSpPr>
            <a:spLocks noGrp="1"/>
          </p:cNvSpPr>
          <p:nvPr>
            <p:ph type="sldNum" sz="quarter" idx="5"/>
          </p:nvPr>
        </p:nvSpPr>
        <p:spPr/>
        <p:txBody>
          <a:bodyPr/>
          <a:lstStyle/>
          <a:p>
            <a:fld id="{C61D7425-23D9-487C-8E5C-0C4F5FE83DF6}" type="slidenum">
              <a:rPr lang="en-US" smtClean="0"/>
              <a:t>7</a:t>
            </a:fld>
            <a:endParaRPr lang="en-US"/>
          </a:p>
        </p:txBody>
      </p:sp>
    </p:spTree>
    <p:extLst>
      <p:ext uri="{BB962C8B-B14F-4D97-AF65-F5344CB8AC3E}">
        <p14:creationId xmlns:p14="http://schemas.microsoft.com/office/powerpoint/2010/main" val="441519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057650"/>
          </a:xfrm>
        </p:spPr>
        <p:txBody>
          <a:bodyPr/>
          <a:lstStyle/>
          <a:p>
            <a:r>
              <a:rPr lang="en-US" dirty="0"/>
              <a:t>    A business plan to reintroduce a WOCN® full time equivalent position into a cancer center clinic environment begins with identifying a champion or multiple champions who have the ability to introduce the expense into the cancer center budget prior to the beginning of the next fiscal year. Initially, this will be driven by the Director of Oncology Clinical Operations. Additionally, the gastrointestinal surgical oncologists and their teams will also be key people involved in including a new position for the next fiscal year.</a:t>
            </a:r>
          </a:p>
          <a:p>
            <a:r>
              <a:rPr lang="en-US" dirty="0"/>
              <a:t>    From the WOCN®, a budget mockup, based on facts gleaned from the organizations electronic medical documentation system and substantive current peer reviewed evidence may need to be presented to the cancer center’s governing administration should the Director of Oncology Clinical Operations have any issues with position approval.</a:t>
            </a:r>
          </a:p>
          <a:p>
            <a:r>
              <a:rPr lang="en-US" dirty="0"/>
              <a:t>    Marketing from similar organizations related to their promotion of WOCN® services may also drive the approval of this position. For example, MD Anderson, lists their wound care program as one of the reasons U.S. News &amp; World Report’s annual “Best Hospitals” survey has ranked them number 1 eight times in the past decade.</a:t>
            </a:r>
          </a:p>
          <a:p>
            <a:r>
              <a:rPr lang="en-US" dirty="0"/>
              <a:t>    “The rankings are based on a complex mix of criteria that includes key technologies, nurse-to-patient staffing ratios and the availability of patient services such as genetic testing/counseling, translation services, wound management, palliative care and others” (MD Anderson, 2024). </a:t>
            </a:r>
          </a:p>
          <a:p>
            <a:endParaRPr lang="en-US" dirty="0"/>
          </a:p>
        </p:txBody>
      </p:sp>
      <p:sp>
        <p:nvSpPr>
          <p:cNvPr id="4" name="Slide Number Placeholder 3"/>
          <p:cNvSpPr>
            <a:spLocks noGrp="1"/>
          </p:cNvSpPr>
          <p:nvPr>
            <p:ph type="sldNum" sz="quarter" idx="5"/>
          </p:nvPr>
        </p:nvSpPr>
        <p:spPr/>
        <p:txBody>
          <a:bodyPr/>
          <a:lstStyle/>
          <a:p>
            <a:fld id="{C61D7425-23D9-487C-8E5C-0C4F5FE83DF6}" type="slidenum">
              <a:rPr lang="en-US" smtClean="0"/>
              <a:t>8</a:t>
            </a:fld>
            <a:endParaRPr lang="en-US"/>
          </a:p>
        </p:txBody>
      </p:sp>
    </p:spTree>
    <p:extLst>
      <p:ext uri="{BB962C8B-B14F-4D97-AF65-F5344CB8AC3E}">
        <p14:creationId xmlns:p14="http://schemas.microsoft.com/office/powerpoint/2010/main" val="2314361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VATA’s Ostomy Pouching Trainer costs just under $500.00 per unit. This product is needed to assist patients and caregivers (as well as staff) in the management of an ostomy both prior to and after surgery. It can address complications before they occur at home and provide patients and caregivers greater independence which will reduce costs.</a:t>
            </a:r>
          </a:p>
          <a:p>
            <a:r>
              <a:rPr lang="en-US" dirty="0"/>
              <a:t>    When patients are comfortable managing ostomy care it enhances their recovery and phycological wellbeing (Lazenby et al.,2024). Without teaching and confidence when handling the wound and products associated with it, care and outcomes will suffer. Uncertainty can lead to neglect.</a:t>
            </a:r>
          </a:p>
          <a:p>
            <a:r>
              <a:rPr lang="en-US" dirty="0"/>
              <a:t>    Ideally, multiple ostomy pouching trainers could facilitate training in group settings prior to surgery and then one on one postoperatively. Two to 4 units, at a combined cost of $2,000.00 (minus shipping, handling and tax). This is a capital expense. Simulated urine and feces used with the product will be included in the operating budget as these will need to be replaced after use.</a:t>
            </a:r>
          </a:p>
        </p:txBody>
      </p:sp>
      <p:sp>
        <p:nvSpPr>
          <p:cNvPr id="4" name="Slide Number Placeholder 3"/>
          <p:cNvSpPr>
            <a:spLocks noGrp="1"/>
          </p:cNvSpPr>
          <p:nvPr>
            <p:ph type="sldNum" sz="quarter" idx="5"/>
          </p:nvPr>
        </p:nvSpPr>
        <p:spPr/>
        <p:txBody>
          <a:bodyPr/>
          <a:lstStyle/>
          <a:p>
            <a:fld id="{C61D7425-23D9-487C-8E5C-0C4F5FE83DF6}" type="slidenum">
              <a:rPr lang="en-US" smtClean="0"/>
              <a:t>9</a:t>
            </a:fld>
            <a:endParaRPr lang="en-US"/>
          </a:p>
        </p:txBody>
      </p:sp>
    </p:spTree>
    <p:extLst>
      <p:ext uri="{BB962C8B-B14F-4D97-AF65-F5344CB8AC3E}">
        <p14:creationId xmlns:p14="http://schemas.microsoft.com/office/powerpoint/2010/main" val="20771353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12192000" cy="6858000"/>
            <a:chOff x="0" y="0"/>
            <a:chExt cx="12192000" cy="6858000"/>
          </a:xfrm>
        </p:grpSpPr>
        <p:sp>
          <p:nvSpPr>
            <p:cNvPr id="8" name="Rectangle 7"/>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Oval 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76279" y="1792223"/>
            <a:ext cx="990599" cy="304799"/>
          </a:xfrm>
        </p:spPr>
        <p:txBody>
          <a:bodyPr anchor="t"/>
          <a:lstStyle>
            <a:lvl1pPr algn="l">
              <a:defRPr b="0" i="0">
                <a:solidFill>
                  <a:schemeClr val="bg1"/>
                </a:solidFill>
              </a:defRPr>
            </a:lvl1pPr>
          </a:lstStyle>
          <a:p>
            <a:fld id="{EA243958-FE41-47D9-9F66-1FCF620089C4}" type="datetimeFigureOut">
              <a:rPr lang="en-US" smtClean="0"/>
              <a:t>5/12/2024</a:t>
            </a:fld>
            <a:endParaRPr lang="en-US"/>
          </a:p>
        </p:txBody>
      </p:sp>
      <p:sp>
        <p:nvSpPr>
          <p:cNvPr id="5" name="Footer Placeholder 4"/>
          <p:cNvSpPr>
            <a:spLocks noGrp="1"/>
          </p:cNvSpPr>
          <p:nvPr>
            <p:ph type="ftr" sz="quarter" idx="11"/>
          </p:nvPr>
        </p:nvSpPr>
        <p:spPr bwMode="gray">
          <a:xfrm rot="5400000">
            <a:off x="8963575" y="3226820"/>
            <a:ext cx="3859795" cy="304801"/>
          </a:xfrm>
        </p:spPr>
        <p:txBody>
          <a:bodyPr anchor="b"/>
          <a:lstStyle>
            <a:lvl1pPr>
              <a:defRPr b="0" i="0">
                <a:solidFill>
                  <a:schemeClr val="bg1"/>
                </a:solidFill>
              </a:defRPr>
            </a:lvl1pPr>
          </a:lstStyle>
          <a:p>
            <a:endParaRPr lang="en-US"/>
          </a:p>
        </p:txBody>
      </p:sp>
      <p:sp>
        <p:nvSpPr>
          <p:cNvPr id="17" name="Rectangle 16"/>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vl1pPr>
          </a:lstStyle>
          <a:p>
            <a:fld id="{B9026E21-B308-4ACE-92AD-95C2906CA9D1}" type="slidenum">
              <a:rPr lang="en-US" smtClean="0"/>
              <a:t>‹#›</a:t>
            </a:fld>
            <a:endParaRPr lang="en-US"/>
          </a:p>
        </p:txBody>
      </p:sp>
    </p:spTree>
    <p:extLst>
      <p:ext uri="{BB962C8B-B14F-4D97-AF65-F5344CB8AC3E}">
        <p14:creationId xmlns:p14="http://schemas.microsoft.com/office/powerpoint/2010/main" val="810206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5945"/>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2683"/>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243958-FE41-47D9-9F66-1FCF620089C4}" type="datetimeFigureOut">
              <a:rPr lang="en-US" smtClean="0"/>
              <a:t>5/12/2024</a:t>
            </a:fld>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777323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0" name="Rectangle 9"/>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nchor="ct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EA243958-FE41-47D9-9F66-1FCF620089C4}" type="datetimeFigureOut">
              <a:rPr lang="en-US" smtClean="0"/>
              <a:t>5/12/2024</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3283791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6" name="Rectangle 15"/>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1" name="TextBox 10"/>
          <p:cNvSpPr txBox="1"/>
          <p:nvPr/>
        </p:nvSpPr>
        <p:spPr bwMode="gray">
          <a:xfrm>
            <a:off x="898295" y="603589"/>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13" name="TextBox 12"/>
          <p:cNvSpPr txBox="1"/>
          <p:nvPr/>
        </p:nvSpPr>
        <p:spPr bwMode="gray">
          <a:xfrm>
            <a:off x="9705137" y="2613787"/>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74801" y="980517"/>
            <a:ext cx="8460983" cy="2705034"/>
          </a:xfrm>
        </p:spPr>
        <p:txBody>
          <a:bodyPr anchor="ct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86515"/>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14393"/>
            <a:ext cx="8825659" cy="1012664"/>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EA243958-FE41-47D9-9F66-1FCF620089C4}" type="datetimeFigureOut">
              <a:rPr lang="en-US" smtClean="0"/>
              <a:t>5/12/2024</a:t>
            </a:fld>
            <a:endParaRPr lang="en-US"/>
          </a:p>
        </p:txBody>
      </p:sp>
      <p:sp>
        <p:nvSpPr>
          <p:cNvPr id="5" name="Footer Placeholder 4"/>
          <p:cNvSpPr>
            <a:spLocks noGrp="1"/>
          </p:cNvSpPr>
          <p:nvPr>
            <p:ph type="ftr" sz="quarter" idx="11"/>
          </p:nvPr>
        </p:nvSpPr>
        <p:spPr/>
        <p:txBody>
          <a:bodyPr/>
          <a:lstStyle/>
          <a:p>
            <a:endParaRPr lang="en-US"/>
          </a:p>
        </p:txBody>
      </p:sp>
      <p:sp>
        <p:nvSpPr>
          <p:cNvPr id="24" name="Rectangle 23"/>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953647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0" name="Rectangle 9"/>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2404477"/>
            <a:ext cx="8825659" cy="178870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38587" y="5024967"/>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243958-FE41-47D9-9F66-1FCF620089C4}" type="datetimeFigureOut">
              <a:rPr lang="en-US" smtClean="0"/>
              <a:t>5/12/2024</a:t>
            </a:fld>
            <a:endParaRPr lang="en-US"/>
          </a:p>
        </p:txBody>
      </p:sp>
      <p:sp>
        <p:nvSpPr>
          <p:cNvPr id="5" name="Footer Placeholder 4"/>
          <p:cNvSpPr>
            <a:spLocks noGrp="1"/>
          </p:cNvSpPr>
          <p:nvPr>
            <p:ph type="ftr" sz="quarter" idx="11"/>
          </p:nvPr>
        </p:nvSpPr>
        <p:spPr/>
        <p:txBody>
          <a:bodyPr/>
          <a:lstStyle/>
          <a:p>
            <a:endParaRPr lang="en-US"/>
          </a:p>
        </p:txBody>
      </p:sp>
      <p:sp>
        <p:nvSpPr>
          <p:cNvPr id="12" name="Rectangle 11"/>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2738100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7"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109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87261"/>
            <a:ext cx="3129168" cy="28397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10999"/>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87261"/>
            <a:ext cx="3145380" cy="28397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1" y="2603500"/>
            <a:ext cx="315744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87261"/>
            <a:ext cx="3161029" cy="283979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EA243958-FE41-47D9-9F66-1FCF620089C4}" type="datetimeFigureOut">
              <a:rPr lang="en-US" smtClean="0"/>
              <a:t>5/12/2024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13065042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20744" cy="576263"/>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11246"/>
            <a:ext cx="2691242" cy="158376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20745"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5"/>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42840"/>
            <a:ext cx="2691242" cy="155217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09107"/>
            <a:ext cx="3050438" cy="92140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4" y="4532845"/>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18992"/>
            <a:ext cx="2691242" cy="1576018"/>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09107"/>
            <a:ext cx="3054127" cy="89634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21" name="Straight Connector 20"/>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EA243958-FE41-47D9-9F66-1FCF620089C4}" type="datetimeFigureOut">
              <a:rPr lang="en-US" smtClean="0"/>
              <a:t>5/12/2024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558875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243958-FE41-47D9-9F66-1FCF620089C4}" type="datetimeFigureOut">
              <a:rPr lang="en-US" smtClean="0"/>
              <a:t>5/12/2024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19063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97430"/>
            <a:ext cx="1409965" cy="4729626"/>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97429"/>
            <a:ext cx="6247546" cy="47296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243958-FE41-47D9-9F66-1FCF620089C4}" type="datetimeFigureOut">
              <a:rPr lang="en-US" smtClean="0"/>
              <a:t>5/12/2024</a:t>
            </a:fld>
            <a:endParaRPr lang="en-US"/>
          </a:p>
        </p:txBody>
      </p:sp>
      <p:sp>
        <p:nvSpPr>
          <p:cNvPr id="5" name="Footer Placeholder 4"/>
          <p:cNvSpPr>
            <a:spLocks noGrp="1"/>
          </p:cNvSpPr>
          <p:nvPr>
            <p:ph type="ftr" sz="quarter" idx="11"/>
          </p:nvPr>
        </p:nvSpPr>
        <p:spPr/>
        <p:txBody>
          <a:bodyPr/>
          <a:lstStyle/>
          <a:p>
            <a:endParaRPr lang="en-US"/>
          </a:p>
        </p:txBody>
      </p:sp>
      <p:sp>
        <p:nvSpPr>
          <p:cNvPr id="18" name="Rectangle 17"/>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3882204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243958-FE41-47D9-9F66-1FCF620089C4}" type="datetimeFigureOut">
              <a:rPr lang="en-US" smtClean="0"/>
              <a:t>5/12/2024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125770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4"/>
            <a:ext cx="4351023" cy="2283823"/>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243958-FE41-47D9-9F66-1FCF620089C4}" type="datetimeFigureOut">
              <a:rPr lang="en-US" smtClean="0"/>
              <a:t>5/12/2024</a:t>
            </a:fld>
            <a:endParaRPr lang="en-US"/>
          </a:p>
        </p:txBody>
      </p:sp>
      <p:sp>
        <p:nvSpPr>
          <p:cNvPr id="5" name="Footer Placeholder 4"/>
          <p:cNvSpPr>
            <a:spLocks noGrp="1"/>
          </p:cNvSpPr>
          <p:nvPr>
            <p:ph type="ftr" sz="quarter" idx="11"/>
          </p:nvPr>
        </p:nvSpPr>
        <p:spPr/>
        <p:txBody>
          <a:bodyPr/>
          <a:lstStyle/>
          <a:p>
            <a:endParaRPr lang="en-US"/>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2961346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1368" y="2603500"/>
            <a:ext cx="4828744"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1" y="2603500"/>
            <a:ext cx="4825159" cy="337770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243958-FE41-47D9-9F66-1FCF620089C4}" type="datetimeFigureOut">
              <a:rPr lang="en-US" smtClean="0"/>
              <a:t>5/12/2024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3523699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36063"/>
            <a:ext cx="48251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212326"/>
            <a:ext cx="4825158" cy="280747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1" y="2603499"/>
            <a:ext cx="4825160" cy="608825"/>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212327"/>
            <a:ext cx="4825159" cy="280747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243958-FE41-47D9-9F66-1FCF620089C4}" type="datetimeFigureOut">
              <a:rPr lang="en-US" smtClean="0"/>
              <a:t>5/12/2024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3232454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243958-FE41-47D9-9F66-1FCF620089C4}" type="datetimeFigureOut">
              <a:rPr lang="en-US" smtClean="0"/>
              <a:t>5/12/2024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3672913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243958-FE41-47D9-9F66-1FCF620089C4}" type="datetimeFigureOut">
              <a:rPr lang="en-US" smtClean="0"/>
              <a:t>5/12/2024</a:t>
            </a:fld>
            <a:endParaRPr lang="en-US"/>
          </a:p>
        </p:txBody>
      </p:sp>
      <p:sp>
        <p:nvSpPr>
          <p:cNvPr id="3" name="Footer Placeholder 2"/>
          <p:cNvSpPr>
            <a:spLocks noGrp="1"/>
          </p:cNvSpPr>
          <p:nvPr>
            <p:ph type="ftr" sz="quarter" idx="11"/>
          </p:nvPr>
        </p:nvSpPr>
        <p:spPr/>
        <p:txBody>
          <a:bodyPr/>
          <a:lstStyle/>
          <a:p>
            <a:endParaRPr lang="en-US"/>
          </a:p>
        </p:txBody>
      </p:sp>
      <p:sp>
        <p:nvSpPr>
          <p:cNvPr id="6" name="Rectangle 5"/>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35494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1" name="Group 10"/>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3129280"/>
            <a:ext cx="2793158" cy="289559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243958-FE41-47D9-9F66-1FCF620089C4}" type="datetimeFigureOut">
              <a:rPr lang="en-US" smtClean="0"/>
              <a:t>5/12/2024</a:t>
            </a:fld>
            <a:endParaRPr lang="en-US"/>
          </a:p>
        </p:txBody>
      </p:sp>
      <p:sp>
        <p:nvSpPr>
          <p:cNvPr id="6" name="Footer Placeholder 5"/>
          <p:cNvSpPr>
            <a:spLocks noGrp="1"/>
          </p:cNvSpPr>
          <p:nvPr>
            <p:ph type="ftr" sz="quarter" idx="11"/>
          </p:nvPr>
        </p:nvSpPr>
        <p:spPr/>
        <p:txBody>
          <a:bodyPr/>
          <a:lstStyle/>
          <a:p>
            <a:endParaRPr lang="en-US"/>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2833784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8" name="Rectangle 7"/>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2" y="1143000"/>
            <a:ext cx="3227192"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243958-FE41-47D9-9F66-1FCF620089C4}" type="datetimeFigureOut">
              <a:rPr lang="en-US" smtClean="0"/>
              <a:t>5/12/2024</a:t>
            </a:fld>
            <a:endParaRPr lang="en-US"/>
          </a:p>
        </p:txBody>
      </p:sp>
      <p:sp>
        <p:nvSpPr>
          <p:cNvPr id="6" name="Footer Placeholder 5"/>
          <p:cNvSpPr>
            <a:spLocks noGrp="1"/>
          </p:cNvSpPr>
          <p:nvPr>
            <p:ph type="ftr" sz="quarter" idx="11"/>
          </p:nvPr>
        </p:nvSpPr>
        <p:spPr/>
        <p:txBody>
          <a:bodyPr/>
          <a:lstStyle/>
          <a:p>
            <a:endParaRPr lang="en-US"/>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B9026E21-B308-4ACE-92AD-95C2906CA9D1}" type="slidenum">
              <a:rPr lang="en-US" smtClean="0"/>
              <a:t>‹#›</a:t>
            </a:fld>
            <a:endParaRPr lang="en-US"/>
          </a:p>
        </p:txBody>
      </p:sp>
    </p:spTree>
    <p:extLst>
      <p:ext uri="{BB962C8B-B14F-4D97-AF65-F5344CB8AC3E}">
        <p14:creationId xmlns:p14="http://schemas.microsoft.com/office/powerpoint/2010/main" val="323396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5" name="Rectangle 14"/>
            <p:cNvSpPr/>
            <p:nvPr/>
          </p:nvSpPr>
          <p:spPr>
            <a:xfrm>
              <a:off x="0" y="0"/>
              <a:ext cx="12192000" cy="6858000"/>
            </a:xfrm>
            <a:prstGeom prst="rect">
              <a:avLst/>
            </a:prstGeom>
            <a:blipFill>
              <a:blip r:embed="rId19">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Oval 4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9" name="Oval 3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8" name="Oval 3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49" name="Oval 48"/>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6"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47920"/>
            <a:ext cx="8761413" cy="72848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561110" y="6391839"/>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4" name="Date Placeholder 3"/>
          <p:cNvSpPr>
            <a:spLocks noGrp="1"/>
          </p:cNvSpPr>
          <p:nvPr>
            <p:ph type="dt" sz="half" idx="2"/>
          </p:nvPr>
        </p:nvSpPr>
        <p:spPr>
          <a:xfrm>
            <a:off x="10650938" y="6394407"/>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EA243958-FE41-47D9-9F66-1FCF620089C4}" type="datetimeFigureOut">
              <a:rPr lang="en-US" smtClean="0"/>
              <a:t>5/12/2024</a:t>
            </a:fld>
            <a:endParaRPr lang="en-US"/>
          </a:p>
        </p:txBody>
      </p:sp>
      <p:sp>
        <p:nvSpPr>
          <p:cNvPr id="20" name="Rectangle 19"/>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B9026E21-B308-4ACE-92AD-95C2906CA9D1}" type="slidenum">
              <a:rPr lang="en-US" smtClean="0"/>
              <a:t>‹#›</a:t>
            </a:fld>
            <a:endParaRPr lang="en-US"/>
          </a:p>
        </p:txBody>
      </p:sp>
    </p:spTree>
    <p:extLst>
      <p:ext uri="{BB962C8B-B14F-4D97-AF65-F5344CB8AC3E}">
        <p14:creationId xmlns:p14="http://schemas.microsoft.com/office/powerpoint/2010/main" val="347833576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958AF81-6EAF-5568-C65B-2C7EF882B79A}"/>
              </a:ext>
            </a:extLst>
          </p:cNvPr>
          <p:cNvPicPr>
            <a:picLocks noChangeAspect="1"/>
          </p:cNvPicPr>
          <p:nvPr/>
        </p:nvPicPr>
        <p:blipFill>
          <a:blip r:embed="rId3"/>
          <a:stretch>
            <a:fillRect/>
          </a:stretch>
        </p:blipFill>
        <p:spPr>
          <a:xfrm>
            <a:off x="804480" y="2607434"/>
            <a:ext cx="8974090" cy="800273"/>
          </a:xfrm>
          <a:prstGeom prst="rect">
            <a:avLst/>
          </a:prstGeom>
          <a:ln w="228600" cap="sq" cmpd="thickThin">
            <a:solidFill>
              <a:srgbClr val="000000"/>
            </a:solidFill>
            <a:prstDash val="solid"/>
            <a:miter lim="800000"/>
          </a:ln>
          <a:effectLst>
            <a:innerShdw blurRad="76200">
              <a:srgbClr val="000000"/>
            </a:innerShdw>
          </a:effectLst>
        </p:spPr>
      </p:pic>
      <p:sp>
        <p:nvSpPr>
          <p:cNvPr id="14" name="TextBox 13">
            <a:extLst>
              <a:ext uri="{FF2B5EF4-FFF2-40B4-BE49-F238E27FC236}">
                <a16:creationId xmlns:a16="http://schemas.microsoft.com/office/drawing/2014/main" id="{EDBBE74A-DD32-26FF-6E65-14A3EF1BBF92}"/>
              </a:ext>
            </a:extLst>
          </p:cNvPr>
          <p:cNvSpPr txBox="1"/>
          <p:nvPr/>
        </p:nvSpPr>
        <p:spPr>
          <a:xfrm>
            <a:off x="850488" y="2696800"/>
            <a:ext cx="8660922" cy="646331"/>
          </a:xfrm>
          <a:prstGeom prst="rect">
            <a:avLst/>
          </a:prstGeom>
          <a:noFill/>
        </p:spPr>
        <p:txBody>
          <a:bodyPr wrap="square" rtlCol="0">
            <a:spAutoFit/>
          </a:bodyPr>
          <a:lstStyle/>
          <a:p>
            <a:r>
              <a:rPr lang="en-US" sz="3600" b="1" dirty="0">
                <a:solidFill>
                  <a:schemeClr val="bg1"/>
                </a:solidFill>
                <a:latin typeface="Trebuchet MS" panose="020B0603020202020204" pitchFamily="34" charset="0"/>
              </a:rPr>
              <a:t>Basic Business Concepts for the WOCN</a:t>
            </a:r>
            <a:r>
              <a:rPr lang="en-US" sz="1600" dirty="0">
                <a:solidFill>
                  <a:schemeClr val="bg1"/>
                </a:solidFill>
                <a:latin typeface="Trebuchet MS" panose="020B0603020202020204" pitchFamily="34" charset="0"/>
              </a:rPr>
              <a:t>®</a:t>
            </a:r>
          </a:p>
        </p:txBody>
      </p:sp>
      <p:sp>
        <p:nvSpPr>
          <p:cNvPr id="3" name="TextBox 2">
            <a:extLst>
              <a:ext uri="{FF2B5EF4-FFF2-40B4-BE49-F238E27FC236}">
                <a16:creationId xmlns:a16="http://schemas.microsoft.com/office/drawing/2014/main" id="{8D947810-78CE-6AC7-FE94-45114B92A369}"/>
              </a:ext>
            </a:extLst>
          </p:cNvPr>
          <p:cNvSpPr txBox="1"/>
          <p:nvPr/>
        </p:nvSpPr>
        <p:spPr>
          <a:xfrm>
            <a:off x="3963149" y="3839265"/>
            <a:ext cx="6096000" cy="923330"/>
          </a:xfrm>
          <a:prstGeom prst="rect">
            <a:avLst/>
          </a:prstGeom>
          <a:noFill/>
        </p:spPr>
        <p:txBody>
          <a:bodyPr wrap="square">
            <a:spAutoFit/>
          </a:bodyPr>
          <a:lstStyle/>
          <a:p>
            <a:pPr algn="r"/>
            <a:r>
              <a:rPr lang="en-US" dirty="0">
                <a:solidFill>
                  <a:schemeClr val="bg1"/>
                </a:solidFill>
                <a:latin typeface="Trebuchet MS" panose="020B0603020202020204" pitchFamily="34" charset="0"/>
              </a:rPr>
              <a:t>Patricia M Weimer, MSN, RN</a:t>
            </a:r>
          </a:p>
          <a:p>
            <a:pPr algn="r"/>
            <a:r>
              <a:rPr lang="en-US" dirty="0">
                <a:solidFill>
                  <a:schemeClr val="bg1"/>
                </a:solidFill>
                <a:latin typeface="Trebuchet MS" panose="020B0603020202020204" pitchFamily="34" charset="0"/>
              </a:rPr>
              <a:t>May 12, 2024</a:t>
            </a:r>
          </a:p>
          <a:p>
            <a:pPr algn="r"/>
            <a:r>
              <a:rPr lang="en-US" dirty="0">
                <a:solidFill>
                  <a:schemeClr val="bg1"/>
                </a:solidFill>
                <a:latin typeface="Trebuchet MS" panose="020B0603020202020204" pitchFamily="34" charset="0"/>
              </a:rPr>
              <a:t>Professional Practice Concepts</a:t>
            </a:r>
          </a:p>
        </p:txBody>
      </p:sp>
    </p:spTree>
    <p:extLst>
      <p:ext uri="{BB962C8B-B14F-4D97-AF65-F5344CB8AC3E}">
        <p14:creationId xmlns:p14="http://schemas.microsoft.com/office/powerpoint/2010/main" val="2031000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91049A-6F2F-D891-C2AD-3E85FD56AE8C}"/>
              </a:ext>
            </a:extLst>
          </p:cNvPr>
          <p:cNvPicPr>
            <a:picLocks noChangeAspect="1"/>
          </p:cNvPicPr>
          <p:nvPr/>
        </p:nvPicPr>
        <p:blipFill>
          <a:blip r:embed="rId3"/>
          <a:stretch>
            <a:fillRect/>
          </a:stretch>
        </p:blipFill>
        <p:spPr>
          <a:xfrm>
            <a:off x="877371" y="1647759"/>
            <a:ext cx="10437257" cy="790641"/>
          </a:xfrm>
          <a:prstGeom prst="rect">
            <a:avLst/>
          </a:prstGeom>
          <a:ln w="228600" cap="sq" cmpd="thickThin">
            <a:solidFill>
              <a:srgbClr val="000000"/>
            </a:solidFill>
            <a:prstDash val="solid"/>
            <a:miter lim="800000"/>
          </a:ln>
          <a:effectLst>
            <a:innerShdw blurRad="76200">
              <a:srgbClr val="000000"/>
            </a:innerShdw>
          </a:effectLst>
        </p:spPr>
      </p:pic>
      <p:sp>
        <p:nvSpPr>
          <p:cNvPr id="2" name="TextBox 1">
            <a:extLst>
              <a:ext uri="{FF2B5EF4-FFF2-40B4-BE49-F238E27FC236}">
                <a16:creationId xmlns:a16="http://schemas.microsoft.com/office/drawing/2014/main" id="{1A9BEE58-5DD4-4126-A5C4-95FBA8BE2E9D}"/>
              </a:ext>
            </a:extLst>
          </p:cNvPr>
          <p:cNvSpPr txBox="1"/>
          <p:nvPr/>
        </p:nvSpPr>
        <p:spPr>
          <a:xfrm>
            <a:off x="4677105" y="1719913"/>
            <a:ext cx="6637523" cy="646331"/>
          </a:xfrm>
          <a:prstGeom prst="rect">
            <a:avLst/>
          </a:prstGeom>
          <a:noFill/>
        </p:spPr>
        <p:txBody>
          <a:bodyPr wrap="none" rtlCol="0">
            <a:spAutoFit/>
          </a:bodyPr>
          <a:lstStyle/>
          <a:p>
            <a:r>
              <a:rPr lang="en-US" sz="3600" dirty="0">
                <a:solidFill>
                  <a:schemeClr val="bg1"/>
                </a:solidFill>
                <a:latin typeface="Trebuchet MS" panose="020B0603020202020204" pitchFamily="34" charset="0"/>
              </a:rPr>
              <a:t>Product Purchase Business Plan</a:t>
            </a:r>
          </a:p>
        </p:txBody>
      </p:sp>
      <p:sp>
        <p:nvSpPr>
          <p:cNvPr id="3" name="TextBox 2">
            <a:extLst>
              <a:ext uri="{FF2B5EF4-FFF2-40B4-BE49-F238E27FC236}">
                <a16:creationId xmlns:a16="http://schemas.microsoft.com/office/drawing/2014/main" id="{B6D5FDF6-FF76-C4EE-7572-883431F9DF2E}"/>
              </a:ext>
            </a:extLst>
          </p:cNvPr>
          <p:cNvSpPr txBox="1"/>
          <p:nvPr/>
        </p:nvSpPr>
        <p:spPr>
          <a:xfrm>
            <a:off x="1109932" y="2806460"/>
            <a:ext cx="8694368" cy="2893100"/>
          </a:xfrm>
          <a:prstGeom prst="rect">
            <a:avLst/>
          </a:prstGeom>
          <a:noFill/>
        </p:spPr>
        <p:txBody>
          <a:bodyPr wrap="none" rtlCol="0">
            <a:spAutoFit/>
          </a:bodyPr>
          <a:lstStyle/>
          <a:p>
            <a:pPr marL="285750" indent="-285750">
              <a:buFont typeface="Arial" panose="020B0604020202020204" pitchFamily="34" charset="0"/>
              <a:buChar char="•"/>
            </a:pPr>
            <a:r>
              <a:rPr lang="en-US" sz="2400" dirty="0">
                <a:solidFill>
                  <a:schemeClr val="bg1"/>
                </a:solidFill>
                <a:latin typeface="Trebuchet MS" panose="020B0603020202020204" pitchFamily="34" charset="0"/>
              </a:rPr>
              <a:t>Determine &amp; Demonstrate the Product Need</a:t>
            </a:r>
          </a:p>
          <a:p>
            <a:pPr marL="285750" indent="-285750">
              <a:buFont typeface="Arial" panose="020B0604020202020204" pitchFamily="34" charset="0"/>
              <a:buChar char="•"/>
            </a:pPr>
            <a:endParaRPr lang="en-US" sz="1600" dirty="0">
              <a:solidFill>
                <a:schemeClr val="bg1"/>
              </a:solidFill>
              <a:latin typeface="Trebuchet MS" panose="020B0603020202020204" pitchFamily="34" charset="0"/>
            </a:endParaRPr>
          </a:p>
          <a:p>
            <a:pPr marL="285750" indent="-285750">
              <a:buFont typeface="Arial" panose="020B0604020202020204" pitchFamily="34" charset="0"/>
              <a:buChar char="•"/>
            </a:pPr>
            <a:r>
              <a:rPr lang="en-US" sz="2400" dirty="0">
                <a:solidFill>
                  <a:schemeClr val="bg1"/>
                </a:solidFill>
                <a:latin typeface="Trebuchet MS" panose="020B0603020202020204" pitchFamily="34" charset="0"/>
              </a:rPr>
              <a:t>Determine Total Cost</a:t>
            </a:r>
          </a:p>
          <a:p>
            <a:pPr marL="285750" indent="-285750">
              <a:buFont typeface="Arial" panose="020B0604020202020204" pitchFamily="34" charset="0"/>
              <a:buChar char="•"/>
            </a:pPr>
            <a:endParaRPr lang="en-US" sz="1600" dirty="0">
              <a:solidFill>
                <a:schemeClr val="bg1"/>
              </a:solidFill>
              <a:latin typeface="Trebuchet MS" panose="020B0603020202020204" pitchFamily="34" charset="0"/>
            </a:endParaRPr>
          </a:p>
          <a:p>
            <a:pPr marL="285750" indent="-285750">
              <a:buFont typeface="Arial" panose="020B0604020202020204" pitchFamily="34" charset="0"/>
              <a:buChar char="•"/>
            </a:pPr>
            <a:r>
              <a:rPr lang="en-US" sz="2400" dirty="0">
                <a:solidFill>
                  <a:schemeClr val="bg1"/>
                </a:solidFill>
                <a:latin typeface="Trebuchet MS" panose="020B0603020202020204" pitchFamily="34" charset="0"/>
              </a:rPr>
              <a:t>Present &amp; Discuss Product Choice with GI/GU Surgical Team</a:t>
            </a:r>
          </a:p>
          <a:p>
            <a:pPr marL="285750" indent="-285750">
              <a:buFont typeface="Arial" panose="020B0604020202020204" pitchFamily="34" charset="0"/>
              <a:buChar char="•"/>
            </a:pPr>
            <a:endParaRPr lang="en-US" sz="1600" dirty="0">
              <a:solidFill>
                <a:schemeClr val="bg1"/>
              </a:solidFill>
              <a:latin typeface="Trebuchet MS" panose="020B0603020202020204" pitchFamily="34" charset="0"/>
            </a:endParaRPr>
          </a:p>
          <a:p>
            <a:pPr marL="285750" indent="-285750">
              <a:buFont typeface="Arial" panose="020B0604020202020204" pitchFamily="34" charset="0"/>
              <a:buChar char="•"/>
            </a:pPr>
            <a:r>
              <a:rPr lang="en-US" sz="2400" dirty="0">
                <a:solidFill>
                  <a:schemeClr val="bg1"/>
                </a:solidFill>
                <a:latin typeface="Trebuchet MS" panose="020B0603020202020204" pitchFamily="34" charset="0"/>
              </a:rPr>
              <a:t>Present to Director of Oncology Clinical Operations</a:t>
            </a:r>
          </a:p>
          <a:p>
            <a:pPr marL="285750" indent="-285750">
              <a:buFont typeface="Arial" panose="020B0604020202020204" pitchFamily="34" charset="0"/>
              <a:buChar char="•"/>
            </a:pPr>
            <a:endParaRPr lang="en-US" sz="1400" dirty="0">
              <a:solidFill>
                <a:schemeClr val="bg1"/>
              </a:solidFill>
              <a:latin typeface="Trebuchet MS" panose="020B0603020202020204" pitchFamily="34" charset="0"/>
            </a:endParaRPr>
          </a:p>
          <a:p>
            <a:pPr marL="285750" indent="-285750">
              <a:buFont typeface="Arial" panose="020B0604020202020204" pitchFamily="34" charset="0"/>
              <a:buChar char="•"/>
            </a:pPr>
            <a:r>
              <a:rPr lang="en-US" sz="2400" dirty="0">
                <a:solidFill>
                  <a:schemeClr val="bg1"/>
                </a:solidFill>
                <a:latin typeface="Trebuchet MS" panose="020B0603020202020204" pitchFamily="34" charset="0"/>
              </a:rPr>
              <a:t>Seek Potential Vendor/Donor Assistance</a:t>
            </a:r>
          </a:p>
        </p:txBody>
      </p:sp>
    </p:spTree>
    <p:extLst>
      <p:ext uri="{BB962C8B-B14F-4D97-AF65-F5344CB8AC3E}">
        <p14:creationId xmlns:p14="http://schemas.microsoft.com/office/powerpoint/2010/main" val="34244153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91049A-6F2F-D891-C2AD-3E85FD56AE8C}"/>
              </a:ext>
            </a:extLst>
          </p:cNvPr>
          <p:cNvPicPr>
            <a:picLocks noChangeAspect="1"/>
          </p:cNvPicPr>
          <p:nvPr/>
        </p:nvPicPr>
        <p:blipFill>
          <a:blip r:embed="rId3"/>
          <a:stretch>
            <a:fillRect/>
          </a:stretch>
        </p:blipFill>
        <p:spPr>
          <a:xfrm>
            <a:off x="1302941" y="1055412"/>
            <a:ext cx="6472335" cy="842400"/>
          </a:xfrm>
          <a:prstGeom prst="rect">
            <a:avLst/>
          </a:prstGeom>
          <a:ln w="228600" cap="sq" cmpd="thickThin">
            <a:solidFill>
              <a:srgbClr val="000000"/>
            </a:solidFill>
            <a:prstDash val="solid"/>
            <a:miter lim="800000"/>
          </a:ln>
          <a:effectLst>
            <a:innerShdw blurRad="76200">
              <a:srgbClr val="000000"/>
            </a:innerShdw>
          </a:effectLst>
        </p:spPr>
      </p:pic>
      <p:sp>
        <p:nvSpPr>
          <p:cNvPr id="2" name="TextBox 1">
            <a:extLst>
              <a:ext uri="{FF2B5EF4-FFF2-40B4-BE49-F238E27FC236}">
                <a16:creationId xmlns:a16="http://schemas.microsoft.com/office/drawing/2014/main" id="{8DBF65E0-8999-4E07-720C-7CC2613DC250}"/>
              </a:ext>
            </a:extLst>
          </p:cNvPr>
          <p:cNvSpPr txBox="1"/>
          <p:nvPr/>
        </p:nvSpPr>
        <p:spPr>
          <a:xfrm>
            <a:off x="1397479" y="974482"/>
            <a:ext cx="3203276" cy="923330"/>
          </a:xfrm>
          <a:prstGeom prst="rect">
            <a:avLst/>
          </a:prstGeom>
          <a:noFill/>
        </p:spPr>
        <p:txBody>
          <a:bodyPr wrap="square" rtlCol="0">
            <a:spAutoFit/>
          </a:bodyPr>
          <a:lstStyle/>
          <a:p>
            <a:r>
              <a:rPr lang="en-US" sz="5400" dirty="0">
                <a:solidFill>
                  <a:schemeClr val="bg1"/>
                </a:solidFill>
                <a:latin typeface="Trebuchet MS" panose="020B0603020202020204" pitchFamily="34" charset="0"/>
              </a:rPr>
              <a:t>Summary</a:t>
            </a:r>
          </a:p>
        </p:txBody>
      </p:sp>
      <p:sp>
        <p:nvSpPr>
          <p:cNvPr id="3" name="TextBox 2">
            <a:extLst>
              <a:ext uri="{FF2B5EF4-FFF2-40B4-BE49-F238E27FC236}">
                <a16:creationId xmlns:a16="http://schemas.microsoft.com/office/drawing/2014/main" id="{06472313-3079-71FB-6BA5-8A0388F2EEEF}"/>
              </a:ext>
            </a:extLst>
          </p:cNvPr>
          <p:cNvSpPr txBox="1"/>
          <p:nvPr/>
        </p:nvSpPr>
        <p:spPr>
          <a:xfrm>
            <a:off x="1397479" y="2263158"/>
            <a:ext cx="7723518" cy="3539430"/>
          </a:xfrm>
          <a:prstGeom prst="rect">
            <a:avLst/>
          </a:prstGeom>
          <a:noFill/>
        </p:spPr>
        <p:txBody>
          <a:bodyPr wrap="square" rtlCol="0">
            <a:spAutoFit/>
          </a:bodyPr>
          <a:lstStyle/>
          <a:p>
            <a:pPr marL="457200" indent="-457200">
              <a:buFont typeface="Arial" panose="020B0604020202020204" pitchFamily="34" charset="0"/>
              <a:buChar char="•"/>
            </a:pPr>
            <a:r>
              <a:rPr lang="en-US" sz="3200" dirty="0">
                <a:solidFill>
                  <a:schemeClr val="bg1"/>
                </a:solidFill>
                <a:latin typeface="Trebuchet MS" panose="020B0603020202020204" pitchFamily="34" charset="0"/>
              </a:rPr>
              <a:t>Value of the WOCN</a:t>
            </a:r>
            <a:r>
              <a:rPr lang="en-US" sz="1600" dirty="0">
                <a:solidFill>
                  <a:schemeClr val="bg1"/>
                </a:solidFill>
                <a:latin typeface="Trebuchet MS" panose="020B0603020202020204" pitchFamily="34" charset="0"/>
              </a:rPr>
              <a:t>®</a:t>
            </a:r>
          </a:p>
          <a:p>
            <a:pPr marL="457200" indent="-457200">
              <a:buFont typeface="Arial" panose="020B0604020202020204" pitchFamily="34" charset="0"/>
              <a:buChar char="•"/>
            </a:pPr>
            <a:endParaRPr lang="en-US" sz="1600" dirty="0">
              <a:solidFill>
                <a:schemeClr val="bg1"/>
              </a:solidFill>
              <a:latin typeface="Trebuchet MS" panose="020B0603020202020204" pitchFamily="34" charset="0"/>
            </a:endParaRPr>
          </a:p>
          <a:p>
            <a:pPr marL="457200" indent="-457200">
              <a:buFont typeface="Arial" panose="020B0604020202020204" pitchFamily="34" charset="0"/>
              <a:buChar char="•"/>
            </a:pPr>
            <a:r>
              <a:rPr lang="en-US" sz="3200" dirty="0">
                <a:solidFill>
                  <a:schemeClr val="bg1"/>
                </a:solidFill>
                <a:latin typeface="Trebuchet MS" panose="020B0603020202020204" pitchFamily="34" charset="0"/>
              </a:rPr>
              <a:t>Fiscal Responsibility</a:t>
            </a:r>
          </a:p>
          <a:p>
            <a:pPr marL="457200" indent="-457200">
              <a:buFont typeface="Arial" panose="020B0604020202020204" pitchFamily="34" charset="0"/>
              <a:buChar char="•"/>
            </a:pPr>
            <a:endParaRPr lang="en-US" sz="1600" dirty="0">
              <a:solidFill>
                <a:schemeClr val="bg1"/>
              </a:solidFill>
              <a:latin typeface="Trebuchet MS" panose="020B0603020202020204" pitchFamily="34" charset="0"/>
            </a:endParaRPr>
          </a:p>
          <a:p>
            <a:pPr marL="457200" indent="-457200">
              <a:buFont typeface="Arial" panose="020B0604020202020204" pitchFamily="34" charset="0"/>
              <a:buChar char="•"/>
            </a:pPr>
            <a:r>
              <a:rPr lang="en-US" sz="3200" dirty="0">
                <a:solidFill>
                  <a:schemeClr val="bg1"/>
                </a:solidFill>
                <a:latin typeface="Trebuchet MS" panose="020B0603020202020204" pitchFamily="34" charset="0"/>
              </a:rPr>
              <a:t>Data Tracking &amp; Analysis</a:t>
            </a:r>
          </a:p>
          <a:p>
            <a:pPr marL="457200" indent="-457200">
              <a:buFont typeface="Arial" panose="020B0604020202020204" pitchFamily="34" charset="0"/>
              <a:buChar char="•"/>
            </a:pPr>
            <a:endParaRPr lang="en-US" sz="1600" dirty="0">
              <a:solidFill>
                <a:schemeClr val="bg1"/>
              </a:solidFill>
              <a:latin typeface="Trebuchet MS" panose="020B0603020202020204" pitchFamily="34" charset="0"/>
            </a:endParaRPr>
          </a:p>
          <a:p>
            <a:pPr marL="457200" indent="-457200">
              <a:buFont typeface="Arial" panose="020B0604020202020204" pitchFamily="34" charset="0"/>
              <a:buChar char="•"/>
            </a:pPr>
            <a:r>
              <a:rPr lang="en-US" sz="3200" dirty="0">
                <a:solidFill>
                  <a:schemeClr val="bg1"/>
                </a:solidFill>
                <a:latin typeface="Trebuchet MS" panose="020B0603020202020204" pitchFamily="34" charset="0"/>
              </a:rPr>
              <a:t>Marketing &amp; Networking</a:t>
            </a:r>
          </a:p>
          <a:p>
            <a:pPr marL="457200" indent="-457200">
              <a:buFont typeface="Arial" panose="020B0604020202020204" pitchFamily="34" charset="0"/>
              <a:buChar char="•"/>
            </a:pPr>
            <a:endParaRPr lang="en-US" sz="1600" dirty="0">
              <a:solidFill>
                <a:schemeClr val="bg1"/>
              </a:solidFill>
              <a:latin typeface="Trebuchet MS" panose="020B0603020202020204" pitchFamily="34" charset="0"/>
            </a:endParaRPr>
          </a:p>
          <a:p>
            <a:pPr marL="457200" indent="-457200">
              <a:buFont typeface="Arial" panose="020B0604020202020204" pitchFamily="34" charset="0"/>
              <a:buChar char="•"/>
            </a:pPr>
            <a:r>
              <a:rPr lang="en-US" sz="3200" dirty="0">
                <a:solidFill>
                  <a:schemeClr val="bg1"/>
                </a:solidFill>
                <a:latin typeface="Trebuchet MS" panose="020B0603020202020204" pitchFamily="34" charset="0"/>
              </a:rPr>
              <a:t>WOCN</a:t>
            </a:r>
            <a:r>
              <a:rPr lang="en-US" sz="1600" dirty="0">
                <a:solidFill>
                  <a:schemeClr val="bg1"/>
                </a:solidFill>
                <a:latin typeface="Trebuchet MS" panose="020B0603020202020204" pitchFamily="34" charset="0"/>
              </a:rPr>
              <a:t>®</a:t>
            </a:r>
            <a:r>
              <a:rPr lang="en-US" sz="3200" dirty="0">
                <a:solidFill>
                  <a:schemeClr val="bg1"/>
                </a:solidFill>
                <a:latin typeface="Trebuchet MS" panose="020B0603020202020204" pitchFamily="34" charset="0"/>
              </a:rPr>
              <a:t> Society Membership</a:t>
            </a:r>
          </a:p>
        </p:txBody>
      </p:sp>
      <p:pic>
        <p:nvPicPr>
          <p:cNvPr id="5" name="Picture 4">
            <a:extLst>
              <a:ext uri="{FF2B5EF4-FFF2-40B4-BE49-F238E27FC236}">
                <a16:creationId xmlns:a16="http://schemas.microsoft.com/office/drawing/2014/main" id="{39C1130C-A5A2-5AA7-D22B-10E1676F6AEF}"/>
              </a:ext>
            </a:extLst>
          </p:cNvPr>
          <p:cNvPicPr>
            <a:picLocks noChangeAspect="1"/>
          </p:cNvPicPr>
          <p:nvPr/>
        </p:nvPicPr>
        <p:blipFill>
          <a:blip r:embed="rId4"/>
          <a:stretch>
            <a:fillRect/>
          </a:stretch>
        </p:blipFill>
        <p:spPr>
          <a:xfrm>
            <a:off x="8668000" y="2412444"/>
            <a:ext cx="2276046" cy="2062103"/>
          </a:xfrm>
          <a:prstGeom prst="rect">
            <a:avLst/>
          </a:prstGeom>
        </p:spPr>
      </p:pic>
    </p:spTree>
    <p:extLst>
      <p:ext uri="{BB962C8B-B14F-4D97-AF65-F5344CB8AC3E}">
        <p14:creationId xmlns:p14="http://schemas.microsoft.com/office/powerpoint/2010/main" val="1685466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1B51FF-C012-0883-B2BA-DEB84C42E3BD}"/>
              </a:ext>
            </a:extLst>
          </p:cNvPr>
          <p:cNvSpPr txBox="1"/>
          <p:nvPr/>
        </p:nvSpPr>
        <p:spPr>
          <a:xfrm>
            <a:off x="4865296" y="835665"/>
            <a:ext cx="1445460" cy="400110"/>
          </a:xfrm>
          <a:prstGeom prst="rect">
            <a:avLst/>
          </a:prstGeom>
          <a:noFill/>
        </p:spPr>
        <p:txBody>
          <a:bodyPr wrap="none" rtlCol="0">
            <a:spAutoFit/>
          </a:bodyPr>
          <a:lstStyle/>
          <a:p>
            <a:r>
              <a:rPr lang="en-US" sz="2000" dirty="0">
                <a:solidFill>
                  <a:schemeClr val="bg1"/>
                </a:solidFill>
                <a:latin typeface="Trebuchet MS" panose="020B0603020202020204" pitchFamily="34" charset="0"/>
              </a:rPr>
              <a:t>References</a:t>
            </a:r>
          </a:p>
        </p:txBody>
      </p:sp>
      <p:sp>
        <p:nvSpPr>
          <p:cNvPr id="4" name="TextBox 3">
            <a:extLst>
              <a:ext uri="{FF2B5EF4-FFF2-40B4-BE49-F238E27FC236}">
                <a16:creationId xmlns:a16="http://schemas.microsoft.com/office/drawing/2014/main" id="{D5C1F61B-3362-2632-E9BD-73DAE564979A}"/>
              </a:ext>
            </a:extLst>
          </p:cNvPr>
          <p:cNvSpPr txBox="1"/>
          <p:nvPr/>
        </p:nvSpPr>
        <p:spPr>
          <a:xfrm>
            <a:off x="747621" y="1377683"/>
            <a:ext cx="10978551" cy="4955203"/>
          </a:xfrm>
          <a:prstGeom prst="rect">
            <a:avLst/>
          </a:prstGeom>
          <a:noFill/>
        </p:spPr>
        <p:txBody>
          <a:bodyPr wrap="square">
            <a:spAutoFit/>
          </a:bodyPr>
          <a:lstStyle/>
          <a:p>
            <a:r>
              <a:rPr lang="en-US" sz="1600" dirty="0">
                <a:solidFill>
                  <a:schemeClr val="bg1"/>
                </a:solidFill>
                <a:latin typeface="Trebuchet MS" panose="020B0603020202020204" pitchFamily="34" charset="0"/>
              </a:rPr>
              <a:t>Ahmad N. (2022). In vitro and in vivo characterization methods for evaluation of modern wound dressings.    </a:t>
            </a:r>
          </a:p>
          <a:p>
            <a:r>
              <a:rPr lang="en-US" sz="1600" dirty="0">
                <a:solidFill>
                  <a:schemeClr val="bg1"/>
                </a:solidFill>
                <a:latin typeface="Trebuchet MS" panose="020B0603020202020204" pitchFamily="34" charset="0"/>
              </a:rPr>
              <a:t>   </a:t>
            </a:r>
          </a:p>
          <a:p>
            <a:r>
              <a:rPr lang="en-US" sz="1600" dirty="0">
                <a:solidFill>
                  <a:schemeClr val="bg1"/>
                </a:solidFill>
                <a:latin typeface="Trebuchet MS" panose="020B0603020202020204" pitchFamily="34" charset="0"/>
              </a:rPr>
              <a:t>       Pharmaceutics, 15(1), 42. https://doi.org/10.3390/pharmaceutics15010042</a:t>
            </a:r>
          </a:p>
          <a:p>
            <a:endParaRPr lang="en-US" sz="1600" dirty="0">
              <a:solidFill>
                <a:schemeClr val="bg1"/>
              </a:solidFill>
              <a:latin typeface="Trebuchet MS" panose="020B0603020202020204" pitchFamily="34" charset="0"/>
            </a:endParaRP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Carmichael, K., Hughes, J., &amp; </a:t>
            </a:r>
            <a:r>
              <a:rPr lang="en-US" sz="1600" dirty="0" err="1">
                <a:solidFill>
                  <a:schemeClr val="bg1"/>
                </a:solidFill>
                <a:latin typeface="Trebuchet MS" panose="020B0603020202020204" pitchFamily="34" charset="0"/>
              </a:rPr>
              <a:t>Styche</a:t>
            </a:r>
            <a:r>
              <a:rPr lang="en-US" sz="1600" dirty="0">
                <a:solidFill>
                  <a:schemeClr val="bg1"/>
                </a:solidFill>
                <a:latin typeface="Trebuchet MS" panose="020B0603020202020204" pitchFamily="34" charset="0"/>
              </a:rPr>
              <a:t>, T. (2021). Impact of a wound management system on budget optimization, </a:t>
            </a: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       formulary compliance and variations in care. British Journal of Community Nursing, 26(5), 246–250. </a:t>
            </a: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       https://doi.org/10.12968/bjcn.2021.26.5.246</a:t>
            </a:r>
          </a:p>
          <a:p>
            <a:endParaRPr lang="en-US" sz="1600" dirty="0">
              <a:solidFill>
                <a:schemeClr val="bg1"/>
              </a:solidFill>
              <a:latin typeface="Trebuchet MS" panose="020B0603020202020204" pitchFamily="34" charset="0"/>
            </a:endParaRPr>
          </a:p>
          <a:p>
            <a:endParaRPr lang="en-US" sz="1600" dirty="0">
              <a:solidFill>
                <a:schemeClr val="bg1"/>
              </a:solidFill>
              <a:latin typeface="Trebuchet MS" panose="020B0603020202020204" pitchFamily="34" charset="0"/>
            </a:endParaRPr>
          </a:p>
          <a:p>
            <a:r>
              <a:rPr lang="en-US" sz="1600" dirty="0" err="1">
                <a:solidFill>
                  <a:schemeClr val="bg1"/>
                </a:solidFill>
                <a:latin typeface="Trebuchet MS" panose="020B0603020202020204" pitchFamily="34" charset="0"/>
              </a:rPr>
              <a:t>Heerschap</a:t>
            </a:r>
            <a:r>
              <a:rPr lang="en-US" sz="1600" dirty="0">
                <a:solidFill>
                  <a:schemeClr val="bg1"/>
                </a:solidFill>
                <a:latin typeface="Trebuchet MS" panose="020B0603020202020204" pitchFamily="34" charset="0"/>
              </a:rPr>
              <a:t>, C., &amp; Duff, V. (2021). The value of nurses specialized in wound, ostomy, and continence: A </a:t>
            </a: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       systematic review. Advances in Skin &amp; Wound Care, 34(10), 551–559. </a:t>
            </a: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       https://doi.org/10.1097/01.ASW.0000790468.10881.90</a:t>
            </a:r>
          </a:p>
          <a:p>
            <a:endParaRPr lang="en-US" sz="1600" dirty="0">
              <a:solidFill>
                <a:schemeClr val="bg1"/>
              </a:solidFill>
            </a:endParaRPr>
          </a:p>
          <a:p>
            <a:endParaRPr lang="en-US" sz="1400" dirty="0">
              <a:solidFill>
                <a:schemeClr val="bg1"/>
              </a:solidFill>
            </a:endParaRPr>
          </a:p>
          <a:p>
            <a:endParaRPr lang="en-US" sz="1400" dirty="0">
              <a:solidFill>
                <a:schemeClr val="bg1"/>
              </a:solidFill>
            </a:endParaRPr>
          </a:p>
        </p:txBody>
      </p:sp>
    </p:spTree>
    <p:extLst>
      <p:ext uri="{BB962C8B-B14F-4D97-AF65-F5344CB8AC3E}">
        <p14:creationId xmlns:p14="http://schemas.microsoft.com/office/powerpoint/2010/main" val="4042841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202291-E067-462E-DA3F-94A6B6966794}"/>
              </a:ext>
            </a:extLst>
          </p:cNvPr>
          <p:cNvSpPr txBox="1"/>
          <p:nvPr/>
        </p:nvSpPr>
        <p:spPr>
          <a:xfrm>
            <a:off x="715993" y="1652776"/>
            <a:ext cx="10932544" cy="4031873"/>
          </a:xfrm>
          <a:prstGeom prst="rect">
            <a:avLst/>
          </a:prstGeom>
          <a:noFill/>
        </p:spPr>
        <p:txBody>
          <a:bodyPr wrap="square">
            <a:spAutoFit/>
          </a:bodyPr>
          <a:lstStyle/>
          <a:p>
            <a:r>
              <a:rPr lang="en-US" sz="1600" dirty="0">
                <a:solidFill>
                  <a:schemeClr val="bg1"/>
                </a:solidFill>
                <a:latin typeface="Trebuchet MS" panose="020B0603020202020204" pitchFamily="34" charset="0"/>
              </a:rPr>
              <a:t>Lazenby</a:t>
            </a:r>
            <a:r>
              <a:rPr lang="en-US" sz="1600" dirty="0">
                <a:solidFill>
                  <a:schemeClr val="bg1"/>
                </a:solidFill>
              </a:rPr>
              <a:t>, B. S., Guidry, A., Donovan, E. E., Dailey, R., &amp; </a:t>
            </a:r>
            <a:r>
              <a:rPr lang="en-US" sz="1600" dirty="0" err="1">
                <a:solidFill>
                  <a:schemeClr val="bg1"/>
                </a:solidFill>
              </a:rPr>
              <a:t>Ivantury</a:t>
            </a:r>
            <a:r>
              <a:rPr lang="en-US" sz="1600" dirty="0">
                <a:solidFill>
                  <a:schemeClr val="bg1"/>
                </a:solidFill>
              </a:rPr>
              <a:t>, S. J. (2024). ‘That gave me a lot of comfort,</a:t>
            </a:r>
          </a:p>
          <a:p>
            <a:endParaRPr lang="en-US" sz="1600" dirty="0">
              <a:solidFill>
                <a:schemeClr val="bg1"/>
              </a:solidFill>
            </a:endParaRPr>
          </a:p>
          <a:p>
            <a:r>
              <a:rPr lang="en-US" sz="1600" dirty="0">
                <a:solidFill>
                  <a:schemeClr val="bg1"/>
                </a:solidFill>
              </a:rPr>
              <a:t>       that he would ask my opinion about how we wanted to talk about this’: A qualitative analysis of clinical </a:t>
            </a:r>
          </a:p>
          <a:p>
            <a:endParaRPr lang="en-US" sz="1600" dirty="0">
              <a:solidFill>
                <a:schemeClr val="bg1"/>
              </a:solidFill>
            </a:endParaRPr>
          </a:p>
          <a:p>
            <a:r>
              <a:rPr lang="en-US" sz="1600" dirty="0">
                <a:solidFill>
                  <a:schemeClr val="bg1"/>
                </a:solidFill>
              </a:rPr>
              <a:t>       communication experiences of ostomy patients. BMJ Open, 14(2). https://doi.org/10.1136/bmjopen-2023-</a:t>
            </a:r>
          </a:p>
          <a:p>
            <a:endParaRPr lang="en-US" sz="1600" dirty="0">
              <a:solidFill>
                <a:schemeClr val="bg1"/>
              </a:solidFill>
            </a:endParaRPr>
          </a:p>
          <a:p>
            <a:r>
              <a:rPr lang="en-US" sz="1600" dirty="0">
                <a:solidFill>
                  <a:schemeClr val="bg1"/>
                </a:solidFill>
              </a:rPr>
              <a:t>       079362</a:t>
            </a:r>
          </a:p>
          <a:p>
            <a:endParaRPr lang="en-US" sz="1600" dirty="0">
              <a:solidFill>
                <a:schemeClr val="bg1"/>
              </a:solidFill>
            </a:endParaRPr>
          </a:p>
          <a:p>
            <a:endParaRPr lang="en-US" sz="1600" dirty="0">
              <a:solidFill>
                <a:schemeClr val="bg1"/>
              </a:solidFill>
            </a:endParaRPr>
          </a:p>
          <a:p>
            <a:r>
              <a:rPr lang="en-US" sz="1600" dirty="0">
                <a:solidFill>
                  <a:schemeClr val="bg1"/>
                </a:solidFill>
              </a:rPr>
              <a:t>Puri, P., Kaur, P., Bhullar, S., &amp; Baliga, S. (2022). Trends in </a:t>
            </a:r>
            <a:r>
              <a:rPr lang="en-US" sz="1600" dirty="0" err="1">
                <a:solidFill>
                  <a:schemeClr val="bg1"/>
                </a:solidFill>
              </a:rPr>
              <a:t>medicare</a:t>
            </a:r>
            <a:r>
              <a:rPr lang="en-US" sz="1600" dirty="0">
                <a:solidFill>
                  <a:schemeClr val="bg1"/>
                </a:solidFill>
              </a:rPr>
              <a:t> utilization and reimbursement for wound </a:t>
            </a:r>
          </a:p>
          <a:p>
            <a:r>
              <a:rPr lang="en-US" sz="1600" dirty="0">
                <a:solidFill>
                  <a:schemeClr val="bg1"/>
                </a:solidFill>
              </a:rPr>
              <a:t> </a:t>
            </a:r>
          </a:p>
          <a:p>
            <a:r>
              <a:rPr lang="en-US" sz="1600" dirty="0">
                <a:solidFill>
                  <a:schemeClr val="bg1"/>
                </a:solidFill>
              </a:rPr>
              <a:t>       debridement procedures 2012-2017. The Journal of Dermatological Treatment, 33(2), 1136–1139. </a:t>
            </a:r>
          </a:p>
          <a:p>
            <a:endParaRPr lang="en-US" sz="1600" dirty="0">
              <a:solidFill>
                <a:schemeClr val="bg1"/>
              </a:solidFill>
            </a:endParaRPr>
          </a:p>
          <a:p>
            <a:r>
              <a:rPr lang="en-US" sz="1600" dirty="0">
                <a:solidFill>
                  <a:schemeClr val="bg1"/>
                </a:solidFill>
              </a:rPr>
              <a:t>       https://doi.org/10.1080/09546634.2020.1800581</a:t>
            </a:r>
          </a:p>
          <a:p>
            <a:endParaRPr lang="en-US" sz="1600" dirty="0">
              <a:solidFill>
                <a:schemeClr val="bg1"/>
              </a:solidFill>
            </a:endParaRPr>
          </a:p>
          <a:p>
            <a:endParaRPr lang="en-US" sz="1600" dirty="0">
              <a:solidFill>
                <a:schemeClr val="bg1"/>
              </a:solidFill>
            </a:endParaRPr>
          </a:p>
        </p:txBody>
      </p:sp>
    </p:spTree>
    <p:extLst>
      <p:ext uri="{BB962C8B-B14F-4D97-AF65-F5344CB8AC3E}">
        <p14:creationId xmlns:p14="http://schemas.microsoft.com/office/powerpoint/2010/main" val="4193756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4A90DD7-00EA-441D-FB48-25862B33EAFC}"/>
              </a:ext>
            </a:extLst>
          </p:cNvPr>
          <p:cNvSpPr txBox="1"/>
          <p:nvPr/>
        </p:nvSpPr>
        <p:spPr>
          <a:xfrm>
            <a:off x="943154" y="1411857"/>
            <a:ext cx="10627743" cy="3785652"/>
          </a:xfrm>
          <a:prstGeom prst="rect">
            <a:avLst/>
          </a:prstGeom>
          <a:noFill/>
        </p:spPr>
        <p:txBody>
          <a:bodyPr wrap="square" rtlCol="0">
            <a:spAutoFit/>
          </a:bodyPr>
          <a:lstStyle/>
          <a:p>
            <a:r>
              <a:rPr lang="en-US" sz="1600" dirty="0">
                <a:solidFill>
                  <a:schemeClr val="bg1"/>
                </a:solidFill>
                <a:latin typeface="Trebuchet MS" panose="020B0603020202020204" pitchFamily="34" charset="0"/>
              </a:rPr>
              <a:t>Ross, S., Estevez, E., &amp; Velasquez, V. (2024). Capex vs. </a:t>
            </a:r>
            <a:r>
              <a:rPr lang="en-US" sz="1600" dirty="0" err="1">
                <a:solidFill>
                  <a:schemeClr val="bg1"/>
                </a:solidFill>
                <a:latin typeface="Trebuchet MS" panose="020B0603020202020204" pitchFamily="34" charset="0"/>
              </a:rPr>
              <a:t>opex</a:t>
            </a:r>
            <a:r>
              <a:rPr lang="en-US" sz="1600" dirty="0">
                <a:solidFill>
                  <a:schemeClr val="bg1"/>
                </a:solidFill>
                <a:latin typeface="Trebuchet MS" panose="020B0603020202020204" pitchFamily="34" charset="0"/>
              </a:rPr>
              <a:t>: what’s the difference? </a:t>
            </a: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       https://www.investopedia.com/ask/answers/112814/whats-difference-between-capital-expenditures-capex-</a:t>
            </a: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       and-operational - expenditures-opex.asp</a:t>
            </a:r>
          </a:p>
          <a:p>
            <a:endParaRPr lang="en-US" sz="1600" dirty="0">
              <a:solidFill>
                <a:schemeClr val="bg1"/>
              </a:solidFill>
              <a:latin typeface="Trebuchet MS" panose="020B0603020202020204" pitchFamily="34" charset="0"/>
            </a:endParaRP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Ratliff, C. R. </a:t>
            </a:r>
            <a:r>
              <a:rPr lang="en-US" sz="1600" dirty="0" err="1">
                <a:solidFill>
                  <a:schemeClr val="bg1"/>
                </a:solidFill>
                <a:latin typeface="Trebuchet MS" panose="020B0603020202020204" pitchFamily="34" charset="0"/>
              </a:rPr>
              <a:t>Rovnyak</a:t>
            </a:r>
            <a:r>
              <a:rPr lang="en-US" sz="1600" dirty="0">
                <a:solidFill>
                  <a:schemeClr val="bg1"/>
                </a:solidFill>
                <a:latin typeface="Trebuchet MS" panose="020B0603020202020204" pitchFamily="34" charset="0"/>
              </a:rPr>
              <a:t>, V. (2021). Impact of complex wounds on health-related quality of life: a descriptive study.</a:t>
            </a:r>
          </a:p>
          <a:p>
            <a:r>
              <a:rPr lang="en-US" sz="1600" dirty="0">
                <a:solidFill>
                  <a:schemeClr val="bg1"/>
                </a:solidFill>
                <a:latin typeface="Trebuchet MS" panose="020B0603020202020204" pitchFamily="34" charset="0"/>
              </a:rPr>
              <a:t> </a:t>
            </a:r>
          </a:p>
          <a:p>
            <a:r>
              <a:rPr lang="en-US" sz="1600" dirty="0">
                <a:solidFill>
                  <a:schemeClr val="bg1"/>
                </a:solidFill>
                <a:latin typeface="Trebuchet MS" panose="020B0603020202020204" pitchFamily="34" charset="0"/>
              </a:rPr>
              <a:t>       Journal of Wound, Ostomy and Continence Nursing 48(6), 504-509. DOI:10.1097/WON.0000000000000824</a:t>
            </a:r>
          </a:p>
          <a:p>
            <a:endParaRPr lang="en-US" sz="1600" dirty="0">
              <a:solidFill>
                <a:schemeClr val="bg1"/>
              </a:solidFill>
              <a:latin typeface="Trebuchet MS" panose="020B0603020202020204" pitchFamily="34" charset="0"/>
            </a:endParaRPr>
          </a:p>
          <a:p>
            <a:endParaRPr lang="en-US" sz="1600" dirty="0">
              <a:solidFill>
                <a:schemeClr val="bg1"/>
              </a:solidFill>
              <a:latin typeface="Trebuchet MS" panose="020B0603020202020204" pitchFamily="34" charset="0"/>
            </a:endParaRPr>
          </a:p>
          <a:p>
            <a:r>
              <a:rPr lang="en-US" sz="1600" dirty="0" err="1">
                <a:solidFill>
                  <a:schemeClr val="bg1"/>
                </a:solidFill>
                <a:latin typeface="Trebuchet MS" panose="020B0603020202020204" pitchFamily="34" charset="0"/>
              </a:rPr>
              <a:t>Tuovila</a:t>
            </a:r>
            <a:r>
              <a:rPr lang="en-US" sz="1600" dirty="0">
                <a:solidFill>
                  <a:schemeClr val="bg1"/>
                </a:solidFill>
                <a:latin typeface="Trebuchet MS" panose="020B0603020202020204" pitchFamily="34" charset="0"/>
              </a:rPr>
              <a:t>, A., </a:t>
            </a:r>
            <a:r>
              <a:rPr lang="en-US" sz="1600" dirty="0" err="1">
                <a:solidFill>
                  <a:schemeClr val="bg1"/>
                </a:solidFill>
                <a:latin typeface="Trebuchet MS" panose="020B0603020202020204" pitchFamily="34" charset="0"/>
              </a:rPr>
              <a:t>Yashina</a:t>
            </a:r>
            <a:r>
              <a:rPr lang="en-US" sz="1600" dirty="0">
                <a:solidFill>
                  <a:schemeClr val="bg1"/>
                </a:solidFill>
                <a:latin typeface="Trebuchet MS" panose="020B0603020202020204" pitchFamily="34" charset="0"/>
              </a:rPr>
              <a:t>, N., &amp; </a:t>
            </a:r>
            <a:r>
              <a:rPr lang="en-US" sz="1600" dirty="0" err="1">
                <a:solidFill>
                  <a:schemeClr val="bg1"/>
                </a:solidFill>
                <a:latin typeface="Trebuchet MS" panose="020B0603020202020204" pitchFamily="34" charset="0"/>
              </a:rPr>
              <a:t>Kvilhaugu</a:t>
            </a:r>
            <a:r>
              <a:rPr lang="en-US" sz="1600" dirty="0">
                <a:solidFill>
                  <a:schemeClr val="bg1"/>
                </a:solidFill>
                <a:latin typeface="Trebuchet MS" panose="020B0603020202020204" pitchFamily="34" charset="0"/>
              </a:rPr>
              <a:t>, S. (2024).  Fiscal year: What it is and advantages over calendar year.</a:t>
            </a:r>
          </a:p>
          <a:p>
            <a:r>
              <a:rPr lang="en-US" sz="1600" dirty="0">
                <a:solidFill>
                  <a:schemeClr val="bg1"/>
                </a:solidFill>
                <a:latin typeface="Trebuchet MS" panose="020B0603020202020204" pitchFamily="34" charset="0"/>
              </a:rPr>
              <a:t> </a:t>
            </a:r>
          </a:p>
          <a:p>
            <a:r>
              <a:rPr lang="en-US" sz="1600" dirty="0">
                <a:solidFill>
                  <a:schemeClr val="bg1"/>
                </a:solidFill>
                <a:latin typeface="Trebuchet MS" panose="020B0603020202020204" pitchFamily="34" charset="0"/>
              </a:rPr>
              <a:t>       https://www.investopedia.com/terms/f/fiscalyear.asp</a:t>
            </a:r>
          </a:p>
        </p:txBody>
      </p:sp>
    </p:spTree>
    <p:extLst>
      <p:ext uri="{BB962C8B-B14F-4D97-AF65-F5344CB8AC3E}">
        <p14:creationId xmlns:p14="http://schemas.microsoft.com/office/powerpoint/2010/main" val="1720570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CA7B7B-AF11-FF2B-ADDC-6A6812B070E6}"/>
              </a:ext>
            </a:extLst>
          </p:cNvPr>
          <p:cNvSpPr txBox="1"/>
          <p:nvPr/>
        </p:nvSpPr>
        <p:spPr>
          <a:xfrm>
            <a:off x="1019401" y="1583365"/>
            <a:ext cx="10450938" cy="4031873"/>
          </a:xfrm>
          <a:prstGeom prst="rect">
            <a:avLst/>
          </a:prstGeom>
          <a:noFill/>
        </p:spPr>
        <p:txBody>
          <a:bodyPr wrap="none" rtlCol="0">
            <a:spAutoFit/>
          </a:bodyPr>
          <a:lstStyle/>
          <a:p>
            <a:r>
              <a:rPr lang="en-US" sz="1600" dirty="0">
                <a:solidFill>
                  <a:schemeClr val="bg1"/>
                </a:solidFill>
                <a:latin typeface="Trebuchet MS" panose="020B0603020202020204" pitchFamily="34" charset="0"/>
              </a:rPr>
              <a:t>United States Department of the Treasury Internal Revenue Service (2023). Publication 535, business expenses.</a:t>
            </a: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        https://www.irs.gov/forms-pubs/guide-to-business-expense-resources</a:t>
            </a:r>
          </a:p>
          <a:p>
            <a:endParaRPr lang="en-US" sz="1600" dirty="0">
              <a:solidFill>
                <a:schemeClr val="bg1"/>
              </a:solidFill>
              <a:latin typeface="Trebuchet MS" panose="020B0603020202020204" pitchFamily="34" charset="0"/>
            </a:endParaRP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University of Texas MD Anderson Cancer Center (2024) https://www.mdanderson.org/publications/promise/us-</a:t>
            </a: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       news-no-1.h36-1586679.html</a:t>
            </a:r>
          </a:p>
          <a:p>
            <a:endParaRPr lang="en-US" sz="1600" dirty="0">
              <a:solidFill>
                <a:schemeClr val="bg1"/>
              </a:solidFill>
              <a:latin typeface="Trebuchet MS" panose="020B0603020202020204" pitchFamily="34" charset="0"/>
            </a:endParaRP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Vata Incorporated: Realism in clinical simulation (2024) https://vatainc.com/product-category/wound-</a:t>
            </a:r>
          </a:p>
          <a:p>
            <a:endParaRPr lang="en-US" sz="1600" dirty="0">
              <a:solidFill>
                <a:schemeClr val="bg1"/>
              </a:solidFill>
              <a:latin typeface="Trebuchet MS" panose="020B0603020202020204" pitchFamily="34" charset="0"/>
            </a:endParaRPr>
          </a:p>
          <a:p>
            <a:r>
              <a:rPr lang="en-US" sz="1600" dirty="0">
                <a:solidFill>
                  <a:schemeClr val="bg1"/>
                </a:solidFill>
                <a:latin typeface="Trebuchet MS" panose="020B0603020202020204" pitchFamily="34" charset="0"/>
              </a:rPr>
              <a:t>       care/ostomy-models/</a:t>
            </a:r>
          </a:p>
          <a:p>
            <a:endParaRPr lang="en-US" sz="1600" dirty="0">
              <a:solidFill>
                <a:schemeClr val="bg1"/>
              </a:solidFill>
              <a:latin typeface="Trebuchet MS" panose="020B0603020202020204" pitchFamily="34" charset="0"/>
            </a:endParaRPr>
          </a:p>
          <a:p>
            <a:endParaRPr lang="en-US" sz="1600" dirty="0">
              <a:solidFill>
                <a:schemeClr val="bg1"/>
              </a:solidFill>
              <a:latin typeface="Trebuchet MS" panose="020B0603020202020204" pitchFamily="34" charset="0"/>
            </a:endParaRPr>
          </a:p>
          <a:p>
            <a:endParaRPr lang="en-US" sz="16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3951065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1E6CCC-CC26-5CC1-A344-ACCBEE29805B}"/>
              </a:ext>
            </a:extLst>
          </p:cNvPr>
          <p:cNvPicPr>
            <a:picLocks noChangeAspect="1"/>
          </p:cNvPicPr>
          <p:nvPr/>
        </p:nvPicPr>
        <p:blipFill>
          <a:blip r:embed="rId3"/>
          <a:stretch>
            <a:fillRect/>
          </a:stretch>
        </p:blipFill>
        <p:spPr>
          <a:xfrm>
            <a:off x="1104946" y="1608981"/>
            <a:ext cx="8782612" cy="541872"/>
          </a:xfrm>
          <a:prstGeom prst="rect">
            <a:avLst/>
          </a:prstGeom>
          <a:ln w="228600" cap="sq" cmpd="thickThin">
            <a:solidFill>
              <a:srgbClr val="000000"/>
            </a:solidFill>
            <a:prstDash val="solid"/>
            <a:miter lim="800000"/>
          </a:ln>
          <a:effectLst>
            <a:innerShdw blurRad="76200">
              <a:srgbClr val="000000"/>
            </a:innerShdw>
          </a:effectLst>
        </p:spPr>
      </p:pic>
      <p:pic>
        <p:nvPicPr>
          <p:cNvPr id="7" name="Picture 6">
            <a:extLst>
              <a:ext uri="{FF2B5EF4-FFF2-40B4-BE49-F238E27FC236}">
                <a16:creationId xmlns:a16="http://schemas.microsoft.com/office/drawing/2014/main" id="{2A63A71D-60E5-EA91-E93E-50633AF773B8}"/>
              </a:ext>
            </a:extLst>
          </p:cNvPr>
          <p:cNvPicPr>
            <a:picLocks noChangeAspect="1"/>
          </p:cNvPicPr>
          <p:nvPr/>
        </p:nvPicPr>
        <p:blipFill>
          <a:blip r:embed="rId4"/>
          <a:stretch>
            <a:fillRect/>
          </a:stretch>
        </p:blipFill>
        <p:spPr>
          <a:xfrm>
            <a:off x="5759124" y="1431343"/>
            <a:ext cx="4351034" cy="897147"/>
          </a:xfrm>
          <a:prstGeom prst="rect">
            <a:avLst/>
          </a:prstGeom>
        </p:spPr>
      </p:pic>
      <p:pic>
        <p:nvPicPr>
          <p:cNvPr id="8" name="Picture 7">
            <a:extLst>
              <a:ext uri="{FF2B5EF4-FFF2-40B4-BE49-F238E27FC236}">
                <a16:creationId xmlns:a16="http://schemas.microsoft.com/office/drawing/2014/main" id="{47A5C3A4-9F37-8A50-A064-1321BE5B63F9}"/>
              </a:ext>
            </a:extLst>
          </p:cNvPr>
          <p:cNvPicPr>
            <a:picLocks noChangeAspect="1"/>
          </p:cNvPicPr>
          <p:nvPr/>
        </p:nvPicPr>
        <p:blipFill>
          <a:blip r:embed="rId5"/>
          <a:stretch>
            <a:fillRect/>
          </a:stretch>
        </p:blipFill>
        <p:spPr>
          <a:xfrm>
            <a:off x="1898741" y="1039860"/>
            <a:ext cx="2117848" cy="2021591"/>
          </a:xfrm>
          <a:prstGeom prst="rect">
            <a:avLst/>
          </a:prstGeom>
        </p:spPr>
      </p:pic>
      <p:sp>
        <p:nvSpPr>
          <p:cNvPr id="2" name="TextBox 1">
            <a:extLst>
              <a:ext uri="{FF2B5EF4-FFF2-40B4-BE49-F238E27FC236}">
                <a16:creationId xmlns:a16="http://schemas.microsoft.com/office/drawing/2014/main" id="{02E80CF8-455C-9E2A-9280-85BB876A7FCB}"/>
              </a:ext>
            </a:extLst>
          </p:cNvPr>
          <p:cNvSpPr txBox="1"/>
          <p:nvPr/>
        </p:nvSpPr>
        <p:spPr>
          <a:xfrm>
            <a:off x="3554081" y="3239089"/>
            <a:ext cx="7677511" cy="2800767"/>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chemeClr val="bg1"/>
                </a:solidFill>
                <a:latin typeface="Trebuchet MS" panose="020B0603020202020204" pitchFamily="34" charset="0"/>
              </a:rPr>
              <a:t>U.S. Wound Care &gt; $6 Billion Annually</a:t>
            </a:r>
          </a:p>
          <a:p>
            <a:pPr marL="285750" indent="-285750">
              <a:buFont typeface="Arial" panose="020B0604020202020204" pitchFamily="34" charset="0"/>
              <a:buChar char="•"/>
            </a:pPr>
            <a:endParaRPr lang="en-US" sz="3200" dirty="0">
              <a:solidFill>
                <a:schemeClr val="bg1"/>
              </a:solidFill>
              <a:latin typeface="Trebuchet MS" panose="020B0603020202020204" pitchFamily="34" charset="0"/>
            </a:endParaRPr>
          </a:p>
          <a:p>
            <a:pPr marL="285750" indent="-285750">
              <a:buFont typeface="Arial" panose="020B0604020202020204" pitchFamily="34" charset="0"/>
              <a:buChar char="•"/>
            </a:pPr>
            <a:r>
              <a:rPr lang="en-US" sz="3200" dirty="0">
                <a:solidFill>
                  <a:schemeClr val="bg1"/>
                </a:solidFill>
                <a:latin typeface="Trebuchet MS" panose="020B0603020202020204" pitchFamily="34" charset="0"/>
              </a:rPr>
              <a:t>WOCN</a:t>
            </a:r>
            <a:r>
              <a:rPr lang="en-US" sz="1600" dirty="0">
                <a:solidFill>
                  <a:schemeClr val="bg1"/>
                </a:solidFill>
                <a:latin typeface="Trebuchet MS" panose="020B0603020202020204" pitchFamily="34" charset="0"/>
              </a:rPr>
              <a:t>® </a:t>
            </a:r>
            <a:r>
              <a:rPr lang="en-US" sz="3200" dirty="0">
                <a:solidFill>
                  <a:schemeClr val="bg1"/>
                </a:solidFill>
                <a:latin typeface="Trebuchet MS" panose="020B0603020202020204" pitchFamily="34" charset="0"/>
              </a:rPr>
              <a:t>&amp; Fiscal Responsibility</a:t>
            </a:r>
          </a:p>
          <a:p>
            <a:pPr marL="285750" indent="-285750">
              <a:buFont typeface="Arial" panose="020B0604020202020204" pitchFamily="34" charset="0"/>
              <a:buChar char="•"/>
            </a:pPr>
            <a:endParaRPr lang="en-US" sz="3200" dirty="0">
              <a:solidFill>
                <a:schemeClr val="bg1"/>
              </a:solidFill>
              <a:latin typeface="Trebuchet MS" panose="020B0603020202020204" pitchFamily="34" charset="0"/>
            </a:endParaRPr>
          </a:p>
          <a:p>
            <a:pPr marL="285750" indent="-285750">
              <a:buFont typeface="Arial" panose="020B0604020202020204" pitchFamily="34" charset="0"/>
              <a:buChar char="•"/>
            </a:pPr>
            <a:r>
              <a:rPr lang="en-US" sz="3200" dirty="0">
                <a:solidFill>
                  <a:schemeClr val="bg1"/>
                </a:solidFill>
                <a:latin typeface="Trebuchet MS" panose="020B0603020202020204" pitchFamily="34" charset="0"/>
              </a:rPr>
              <a:t>WOCN</a:t>
            </a:r>
            <a:r>
              <a:rPr lang="en-US" sz="1600" dirty="0">
                <a:solidFill>
                  <a:schemeClr val="bg1"/>
                </a:solidFill>
                <a:latin typeface="Trebuchet MS" panose="020B0603020202020204" pitchFamily="34" charset="0"/>
              </a:rPr>
              <a:t>®</a:t>
            </a:r>
            <a:r>
              <a:rPr lang="en-US" sz="3200" dirty="0">
                <a:solidFill>
                  <a:schemeClr val="bg1"/>
                </a:solidFill>
                <a:latin typeface="Trebuchet MS" panose="020B0603020202020204" pitchFamily="34" charset="0"/>
              </a:rPr>
              <a:t> Value</a:t>
            </a:r>
          </a:p>
          <a:p>
            <a:pPr marL="285750" indent="-285750">
              <a:buFont typeface="Arial" panose="020B0604020202020204" pitchFamily="34" charset="0"/>
              <a:buChar char="•"/>
            </a:pPr>
            <a:endParaRPr lang="en-US" sz="16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18477257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2D3B89A-7699-DCD5-0A61-0E563EFD9BCE}"/>
              </a:ext>
            </a:extLst>
          </p:cNvPr>
          <p:cNvPicPr>
            <a:picLocks noChangeAspect="1"/>
          </p:cNvPicPr>
          <p:nvPr/>
        </p:nvPicPr>
        <p:blipFill>
          <a:blip r:embed="rId3"/>
          <a:stretch>
            <a:fillRect/>
          </a:stretch>
        </p:blipFill>
        <p:spPr>
          <a:xfrm>
            <a:off x="856203" y="1032390"/>
            <a:ext cx="9253955" cy="921620"/>
          </a:xfrm>
          <a:prstGeom prst="rect">
            <a:avLst/>
          </a:prstGeom>
          <a:ln w="228600" cap="sq" cmpd="thickThin">
            <a:solidFill>
              <a:srgbClr val="000000"/>
            </a:solidFill>
            <a:prstDash val="solid"/>
            <a:miter lim="800000"/>
          </a:ln>
          <a:effectLst>
            <a:innerShdw blurRad="76200">
              <a:srgbClr val="000000"/>
            </a:innerShdw>
          </a:effectLst>
        </p:spPr>
      </p:pic>
      <p:pic>
        <p:nvPicPr>
          <p:cNvPr id="6" name="Picture 5">
            <a:extLst>
              <a:ext uri="{FF2B5EF4-FFF2-40B4-BE49-F238E27FC236}">
                <a16:creationId xmlns:a16="http://schemas.microsoft.com/office/drawing/2014/main" id="{49424DBB-EBF5-E1F4-9A63-A59F99052ACE}"/>
              </a:ext>
            </a:extLst>
          </p:cNvPr>
          <p:cNvPicPr>
            <a:picLocks noChangeAspect="1"/>
          </p:cNvPicPr>
          <p:nvPr/>
        </p:nvPicPr>
        <p:blipFill>
          <a:blip r:embed="rId4"/>
          <a:stretch>
            <a:fillRect/>
          </a:stretch>
        </p:blipFill>
        <p:spPr>
          <a:xfrm>
            <a:off x="713049" y="858572"/>
            <a:ext cx="6504996" cy="1269255"/>
          </a:xfrm>
          <a:prstGeom prst="rect">
            <a:avLst/>
          </a:prstGeom>
        </p:spPr>
      </p:pic>
      <p:pic>
        <p:nvPicPr>
          <p:cNvPr id="10" name="Picture 9">
            <a:extLst>
              <a:ext uri="{FF2B5EF4-FFF2-40B4-BE49-F238E27FC236}">
                <a16:creationId xmlns:a16="http://schemas.microsoft.com/office/drawing/2014/main" id="{334DDA18-1F06-EE64-A14D-F5DC4AD73B98}"/>
              </a:ext>
            </a:extLst>
          </p:cNvPr>
          <p:cNvPicPr>
            <a:picLocks noChangeAspect="1"/>
          </p:cNvPicPr>
          <p:nvPr/>
        </p:nvPicPr>
        <p:blipFill>
          <a:blip r:embed="rId5"/>
          <a:stretch>
            <a:fillRect/>
          </a:stretch>
        </p:blipFill>
        <p:spPr>
          <a:xfrm>
            <a:off x="8930605" y="5488829"/>
            <a:ext cx="2152075" cy="493819"/>
          </a:xfrm>
          <a:prstGeom prst="rect">
            <a:avLst/>
          </a:prstGeom>
        </p:spPr>
      </p:pic>
      <p:pic>
        <p:nvPicPr>
          <p:cNvPr id="11" name="Picture 10">
            <a:extLst>
              <a:ext uri="{FF2B5EF4-FFF2-40B4-BE49-F238E27FC236}">
                <a16:creationId xmlns:a16="http://schemas.microsoft.com/office/drawing/2014/main" id="{8DFD7734-11E9-C9E0-EF34-510250746C28}"/>
              </a:ext>
            </a:extLst>
          </p:cNvPr>
          <p:cNvPicPr>
            <a:picLocks noChangeAspect="1"/>
          </p:cNvPicPr>
          <p:nvPr/>
        </p:nvPicPr>
        <p:blipFill>
          <a:blip r:embed="rId6"/>
          <a:stretch>
            <a:fillRect/>
          </a:stretch>
        </p:blipFill>
        <p:spPr>
          <a:xfrm>
            <a:off x="1991219" y="2699691"/>
            <a:ext cx="8980186" cy="2889754"/>
          </a:xfrm>
          <a:prstGeom prst="rect">
            <a:avLst/>
          </a:prstGeom>
        </p:spPr>
      </p:pic>
    </p:spTree>
    <p:extLst>
      <p:ext uri="{BB962C8B-B14F-4D97-AF65-F5344CB8AC3E}">
        <p14:creationId xmlns:p14="http://schemas.microsoft.com/office/powerpoint/2010/main" val="1562469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2D3B89A-7699-DCD5-0A61-0E563EFD9BCE}"/>
              </a:ext>
            </a:extLst>
          </p:cNvPr>
          <p:cNvPicPr>
            <a:picLocks noChangeAspect="1"/>
          </p:cNvPicPr>
          <p:nvPr/>
        </p:nvPicPr>
        <p:blipFill>
          <a:blip r:embed="rId3"/>
          <a:stretch>
            <a:fillRect/>
          </a:stretch>
        </p:blipFill>
        <p:spPr>
          <a:xfrm>
            <a:off x="769938" y="1631800"/>
            <a:ext cx="9662274" cy="921620"/>
          </a:xfrm>
          <a:prstGeom prst="rect">
            <a:avLst/>
          </a:prstGeom>
          <a:ln w="228600" cap="sq" cmpd="thickThin">
            <a:solidFill>
              <a:srgbClr val="000000"/>
            </a:solidFill>
            <a:prstDash val="solid"/>
            <a:miter lim="800000"/>
          </a:ln>
          <a:effectLst>
            <a:innerShdw blurRad="76200">
              <a:srgbClr val="000000"/>
            </a:innerShdw>
          </a:effectLst>
        </p:spPr>
      </p:pic>
      <p:pic>
        <p:nvPicPr>
          <p:cNvPr id="6" name="Picture 5">
            <a:extLst>
              <a:ext uri="{FF2B5EF4-FFF2-40B4-BE49-F238E27FC236}">
                <a16:creationId xmlns:a16="http://schemas.microsoft.com/office/drawing/2014/main" id="{49424DBB-EBF5-E1F4-9A63-A59F99052ACE}"/>
              </a:ext>
            </a:extLst>
          </p:cNvPr>
          <p:cNvPicPr>
            <a:picLocks noChangeAspect="1"/>
          </p:cNvPicPr>
          <p:nvPr/>
        </p:nvPicPr>
        <p:blipFill>
          <a:blip r:embed="rId4"/>
          <a:stretch>
            <a:fillRect/>
          </a:stretch>
        </p:blipFill>
        <p:spPr>
          <a:xfrm>
            <a:off x="626784" y="1457982"/>
            <a:ext cx="6504996" cy="1269255"/>
          </a:xfrm>
          <a:prstGeom prst="rect">
            <a:avLst/>
          </a:prstGeom>
        </p:spPr>
      </p:pic>
      <p:pic>
        <p:nvPicPr>
          <p:cNvPr id="5" name="Picture 4">
            <a:extLst>
              <a:ext uri="{FF2B5EF4-FFF2-40B4-BE49-F238E27FC236}">
                <a16:creationId xmlns:a16="http://schemas.microsoft.com/office/drawing/2014/main" id="{FCF11CAB-C2A1-A6B0-2100-6F9031F8AE0A}"/>
              </a:ext>
            </a:extLst>
          </p:cNvPr>
          <p:cNvPicPr>
            <a:picLocks noChangeAspect="1"/>
          </p:cNvPicPr>
          <p:nvPr/>
        </p:nvPicPr>
        <p:blipFill>
          <a:blip r:embed="rId5"/>
          <a:stretch>
            <a:fillRect/>
          </a:stretch>
        </p:blipFill>
        <p:spPr>
          <a:xfrm>
            <a:off x="8610913" y="3163763"/>
            <a:ext cx="2629989" cy="2629989"/>
          </a:xfrm>
          <a:prstGeom prst="rect">
            <a:avLst/>
          </a:prstGeom>
          <a:ln w="228600" cap="sq" cmpd="thickThin">
            <a:solidFill>
              <a:srgbClr val="000000"/>
            </a:solidFill>
            <a:prstDash val="solid"/>
            <a:miter lim="800000"/>
          </a:ln>
          <a:effectLst>
            <a:innerShdw blurRad="76200">
              <a:srgbClr val="000000"/>
            </a:innerShdw>
          </a:effectLst>
        </p:spPr>
      </p:pic>
      <p:sp>
        <p:nvSpPr>
          <p:cNvPr id="8" name="TextBox 7">
            <a:extLst>
              <a:ext uri="{FF2B5EF4-FFF2-40B4-BE49-F238E27FC236}">
                <a16:creationId xmlns:a16="http://schemas.microsoft.com/office/drawing/2014/main" id="{EC5A143E-F068-3EA0-7B32-07CACACF7693}"/>
              </a:ext>
            </a:extLst>
          </p:cNvPr>
          <p:cNvSpPr txBox="1"/>
          <p:nvPr/>
        </p:nvSpPr>
        <p:spPr>
          <a:xfrm>
            <a:off x="769938" y="2989258"/>
            <a:ext cx="7316811" cy="2062103"/>
          </a:xfrm>
          <a:prstGeom prst="rect">
            <a:avLst/>
          </a:prstGeom>
          <a:noFill/>
        </p:spPr>
        <p:txBody>
          <a:bodyPr wrap="none" rtlCol="0">
            <a:spAutoFit/>
          </a:bodyPr>
          <a:lstStyle/>
          <a:p>
            <a:pPr marL="285750" indent="-285750">
              <a:buFont typeface="Arial" panose="020B0604020202020204" pitchFamily="34" charset="0"/>
              <a:buChar char="•"/>
            </a:pPr>
            <a:r>
              <a:rPr lang="en-US" sz="3200" dirty="0">
                <a:solidFill>
                  <a:schemeClr val="bg1"/>
                </a:solidFill>
                <a:latin typeface="Trebuchet MS" panose="020B0603020202020204" pitchFamily="34" charset="0"/>
              </a:rPr>
              <a:t>Accurate Operating Expense Tracking</a:t>
            </a:r>
          </a:p>
          <a:p>
            <a:pPr marL="285750" indent="-285750">
              <a:buFont typeface="Arial" panose="020B0604020202020204" pitchFamily="34" charset="0"/>
              <a:buChar char="•"/>
            </a:pPr>
            <a:r>
              <a:rPr lang="en-US" sz="3200" dirty="0">
                <a:solidFill>
                  <a:schemeClr val="bg1"/>
                </a:solidFill>
                <a:latin typeface="Trebuchet MS" panose="020B0603020202020204" pitchFamily="34" charset="0"/>
              </a:rPr>
              <a:t>Accurate Billing</a:t>
            </a:r>
          </a:p>
          <a:p>
            <a:pPr marL="285750" indent="-285750">
              <a:buFont typeface="Arial" panose="020B0604020202020204" pitchFamily="34" charset="0"/>
              <a:buChar char="•"/>
            </a:pPr>
            <a:r>
              <a:rPr lang="en-US" sz="3200" dirty="0">
                <a:solidFill>
                  <a:schemeClr val="bg1"/>
                </a:solidFill>
                <a:latin typeface="Trebuchet MS" panose="020B0603020202020204" pitchFamily="34" charset="0"/>
              </a:rPr>
              <a:t>Reordering</a:t>
            </a:r>
          </a:p>
          <a:p>
            <a:pPr marL="285750" indent="-285750">
              <a:buFont typeface="Arial" panose="020B0604020202020204" pitchFamily="34" charset="0"/>
              <a:buChar char="•"/>
            </a:pPr>
            <a:r>
              <a:rPr lang="en-US" sz="3200" dirty="0">
                <a:solidFill>
                  <a:schemeClr val="bg1"/>
                </a:solidFill>
                <a:latin typeface="Trebuchet MS" panose="020B0603020202020204" pitchFamily="34" charset="0"/>
              </a:rPr>
              <a:t>Interdepartmental Coordination</a:t>
            </a:r>
          </a:p>
        </p:txBody>
      </p:sp>
    </p:spTree>
    <p:extLst>
      <p:ext uri="{BB962C8B-B14F-4D97-AF65-F5344CB8AC3E}">
        <p14:creationId xmlns:p14="http://schemas.microsoft.com/office/powerpoint/2010/main" val="2085333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2D3B89A-7699-DCD5-0A61-0E563EFD9BCE}"/>
              </a:ext>
            </a:extLst>
          </p:cNvPr>
          <p:cNvPicPr>
            <a:picLocks noChangeAspect="1"/>
          </p:cNvPicPr>
          <p:nvPr/>
        </p:nvPicPr>
        <p:blipFill>
          <a:blip r:embed="rId3"/>
          <a:stretch>
            <a:fillRect/>
          </a:stretch>
        </p:blipFill>
        <p:spPr>
          <a:xfrm>
            <a:off x="808358" y="1690603"/>
            <a:ext cx="10437257" cy="927779"/>
          </a:xfrm>
          <a:prstGeom prst="rect">
            <a:avLst/>
          </a:prstGeom>
          <a:ln w="228600" cap="sq" cmpd="thickThin">
            <a:solidFill>
              <a:srgbClr val="000000"/>
            </a:solidFill>
            <a:prstDash val="solid"/>
            <a:miter lim="800000"/>
          </a:ln>
          <a:effectLst>
            <a:innerShdw blurRad="76200">
              <a:srgbClr val="000000"/>
            </a:innerShdw>
          </a:effectLst>
        </p:spPr>
      </p:pic>
      <p:sp>
        <p:nvSpPr>
          <p:cNvPr id="3" name="TextBox 2">
            <a:extLst>
              <a:ext uri="{FF2B5EF4-FFF2-40B4-BE49-F238E27FC236}">
                <a16:creationId xmlns:a16="http://schemas.microsoft.com/office/drawing/2014/main" id="{D4E545E1-809F-AD67-C489-20F7BD3BC957}"/>
              </a:ext>
            </a:extLst>
          </p:cNvPr>
          <p:cNvSpPr txBox="1"/>
          <p:nvPr/>
        </p:nvSpPr>
        <p:spPr>
          <a:xfrm>
            <a:off x="6026988" y="1615884"/>
            <a:ext cx="5218627" cy="1077218"/>
          </a:xfrm>
          <a:prstGeom prst="rect">
            <a:avLst/>
          </a:prstGeom>
          <a:noFill/>
        </p:spPr>
        <p:txBody>
          <a:bodyPr wrap="square">
            <a:spAutoFit/>
          </a:bodyPr>
          <a:lstStyle/>
          <a:p>
            <a:pPr algn="r"/>
            <a:r>
              <a:rPr kumimoji="0" lang="en-US" sz="3200" b="0" i="0" u="none" strike="noStrike" kern="1200" cap="none" spc="0" normalizeH="0" baseline="0" noProof="0" dirty="0">
                <a:ln>
                  <a:noFill/>
                </a:ln>
                <a:solidFill>
                  <a:prstClr val="white"/>
                </a:solidFill>
                <a:effectLst/>
                <a:uLnTx/>
                <a:uFillTx/>
                <a:latin typeface="Trebuchet MS" panose="020B0603020202020204"/>
                <a:ea typeface="+mj-ea"/>
                <a:cs typeface="+mj-cs"/>
              </a:rPr>
              <a:t>WOCN</a:t>
            </a:r>
            <a:r>
              <a:rPr kumimoji="0" lang="en-US" sz="2000" b="0" i="0" u="none" strike="noStrike" kern="1200" cap="none" spc="0" normalizeH="0" baseline="0" noProof="0" dirty="0">
                <a:ln>
                  <a:noFill/>
                </a:ln>
                <a:solidFill>
                  <a:prstClr val="white"/>
                </a:solidFill>
                <a:effectLst/>
                <a:uLnTx/>
                <a:uFillTx/>
                <a:latin typeface="Trebuchet MS" panose="020B0603020202020204"/>
                <a:ea typeface="+mj-ea"/>
                <a:cs typeface="+mj-cs"/>
              </a:rPr>
              <a:t>®</a:t>
            </a:r>
            <a:r>
              <a:rPr kumimoji="0" lang="en-US" sz="3200" b="0" i="0" u="none" strike="noStrike" kern="1200" cap="none" spc="0" normalizeH="0" baseline="0" noProof="0" dirty="0">
                <a:ln>
                  <a:noFill/>
                </a:ln>
                <a:solidFill>
                  <a:prstClr val="white"/>
                </a:solidFill>
                <a:effectLst/>
                <a:uLnTx/>
                <a:uFillTx/>
                <a:latin typeface="Trebuchet MS" panose="020B0603020202020204"/>
                <a:ea typeface="+mj-ea"/>
                <a:cs typeface="+mj-cs"/>
              </a:rPr>
              <a:t> Operating Budget Considerations </a:t>
            </a:r>
            <a:endParaRPr lang="en-US" sz="3200" dirty="0"/>
          </a:p>
        </p:txBody>
      </p:sp>
      <p:pic>
        <p:nvPicPr>
          <p:cNvPr id="5" name="Picture 4">
            <a:extLst>
              <a:ext uri="{FF2B5EF4-FFF2-40B4-BE49-F238E27FC236}">
                <a16:creationId xmlns:a16="http://schemas.microsoft.com/office/drawing/2014/main" id="{5E47060E-98F7-928E-E236-66B5832E06A5}"/>
              </a:ext>
            </a:extLst>
          </p:cNvPr>
          <p:cNvPicPr>
            <a:picLocks noChangeAspect="1"/>
          </p:cNvPicPr>
          <p:nvPr/>
        </p:nvPicPr>
        <p:blipFill>
          <a:blip r:embed="rId4"/>
          <a:stretch>
            <a:fillRect/>
          </a:stretch>
        </p:blipFill>
        <p:spPr>
          <a:xfrm>
            <a:off x="1069675" y="1064486"/>
            <a:ext cx="2341067" cy="2145978"/>
          </a:xfrm>
          <a:prstGeom prst="rect">
            <a:avLst/>
          </a:prstGeom>
        </p:spPr>
      </p:pic>
      <p:sp>
        <p:nvSpPr>
          <p:cNvPr id="2" name="TextBox 1">
            <a:extLst>
              <a:ext uri="{FF2B5EF4-FFF2-40B4-BE49-F238E27FC236}">
                <a16:creationId xmlns:a16="http://schemas.microsoft.com/office/drawing/2014/main" id="{9E8FD79E-EEDB-496C-CD43-C6B330047AFC}"/>
              </a:ext>
            </a:extLst>
          </p:cNvPr>
          <p:cNvSpPr txBox="1"/>
          <p:nvPr/>
        </p:nvSpPr>
        <p:spPr>
          <a:xfrm>
            <a:off x="1800045" y="3546745"/>
            <a:ext cx="9103743"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chemeClr val="bg1"/>
                </a:solidFill>
                <a:latin typeface="Trebuchet MS" panose="020B0603020202020204" pitchFamily="34" charset="0"/>
              </a:rPr>
              <a:t>Fiscal Year Dates</a:t>
            </a:r>
          </a:p>
          <a:p>
            <a:pPr marL="285750" indent="-285750">
              <a:buFont typeface="Arial" panose="020B0604020202020204" pitchFamily="34" charset="0"/>
              <a:buChar char="•"/>
            </a:pPr>
            <a:r>
              <a:rPr lang="en-US" sz="2800" dirty="0">
                <a:solidFill>
                  <a:schemeClr val="bg1"/>
                </a:solidFill>
                <a:latin typeface="Trebuchet MS" panose="020B0603020202020204" pitchFamily="34" charset="0"/>
              </a:rPr>
              <a:t>Supply Cost, Expenditures, &amp; Inventory Tracking</a:t>
            </a:r>
          </a:p>
          <a:p>
            <a:pPr marL="285750" indent="-285750">
              <a:buFont typeface="Arial" panose="020B0604020202020204" pitchFamily="34" charset="0"/>
              <a:buChar char="•"/>
            </a:pPr>
            <a:r>
              <a:rPr lang="en-US" sz="2800" dirty="0">
                <a:solidFill>
                  <a:schemeClr val="bg1"/>
                </a:solidFill>
                <a:latin typeface="Trebuchet MS" panose="020B0603020202020204" pitchFamily="34" charset="0"/>
              </a:rPr>
              <a:t>Teaching Materials</a:t>
            </a:r>
          </a:p>
          <a:p>
            <a:pPr marL="285750" indent="-285750">
              <a:buFont typeface="Arial" panose="020B0604020202020204" pitchFamily="34" charset="0"/>
              <a:buChar char="•"/>
            </a:pPr>
            <a:r>
              <a:rPr lang="en-US" sz="2800" dirty="0">
                <a:solidFill>
                  <a:schemeClr val="bg1"/>
                </a:solidFill>
                <a:latin typeface="Trebuchet MS" panose="020B0603020202020204" pitchFamily="34" charset="0"/>
              </a:rPr>
              <a:t>Salary</a:t>
            </a:r>
          </a:p>
          <a:p>
            <a:pPr marL="285750" indent="-285750">
              <a:buFont typeface="Arial" panose="020B0604020202020204" pitchFamily="34" charset="0"/>
              <a:buChar char="•"/>
            </a:pPr>
            <a:r>
              <a:rPr lang="en-US" sz="2800" dirty="0">
                <a:solidFill>
                  <a:schemeClr val="bg1"/>
                </a:solidFill>
                <a:latin typeface="Trebuchet MS" panose="020B0603020202020204" pitchFamily="34" charset="0"/>
              </a:rPr>
              <a:t>Outcome Tracking &amp; Volume of Patients Served</a:t>
            </a:r>
          </a:p>
        </p:txBody>
      </p:sp>
    </p:spTree>
    <p:extLst>
      <p:ext uri="{BB962C8B-B14F-4D97-AF65-F5344CB8AC3E}">
        <p14:creationId xmlns:p14="http://schemas.microsoft.com/office/powerpoint/2010/main" val="3400902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91049A-6F2F-D891-C2AD-3E85FD56AE8C}"/>
              </a:ext>
            </a:extLst>
          </p:cNvPr>
          <p:cNvPicPr>
            <a:picLocks noChangeAspect="1"/>
          </p:cNvPicPr>
          <p:nvPr/>
        </p:nvPicPr>
        <p:blipFill>
          <a:blip r:embed="rId3"/>
          <a:stretch>
            <a:fillRect/>
          </a:stretch>
        </p:blipFill>
        <p:spPr>
          <a:xfrm>
            <a:off x="1026896" y="1004972"/>
            <a:ext cx="3895912" cy="878456"/>
          </a:xfrm>
          <a:prstGeom prst="rect">
            <a:avLst/>
          </a:prstGeom>
          <a:ln w="228600" cap="sq" cmpd="thickThin">
            <a:solidFill>
              <a:srgbClr val="000000"/>
            </a:solidFill>
            <a:prstDash val="solid"/>
            <a:miter lim="800000"/>
          </a:ln>
          <a:effectLst>
            <a:innerShdw blurRad="76200">
              <a:srgbClr val="000000"/>
            </a:innerShdw>
          </a:effectLst>
        </p:spPr>
      </p:pic>
      <p:sp>
        <p:nvSpPr>
          <p:cNvPr id="11" name="TextBox 10">
            <a:extLst>
              <a:ext uri="{FF2B5EF4-FFF2-40B4-BE49-F238E27FC236}">
                <a16:creationId xmlns:a16="http://schemas.microsoft.com/office/drawing/2014/main" id="{EF5080E2-75AD-8E86-2D20-C1B9F5D7DCAA}"/>
              </a:ext>
            </a:extLst>
          </p:cNvPr>
          <p:cNvSpPr txBox="1"/>
          <p:nvPr/>
        </p:nvSpPr>
        <p:spPr>
          <a:xfrm>
            <a:off x="1232695" y="1004972"/>
            <a:ext cx="3690113" cy="830997"/>
          </a:xfrm>
          <a:prstGeom prst="rect">
            <a:avLst/>
          </a:prstGeom>
          <a:noFill/>
        </p:spPr>
        <p:txBody>
          <a:bodyPr wrap="none" rtlCol="0">
            <a:spAutoFit/>
          </a:bodyPr>
          <a:lstStyle/>
          <a:p>
            <a:r>
              <a:rPr lang="en-US" sz="4800" dirty="0">
                <a:solidFill>
                  <a:schemeClr val="bg1"/>
                </a:solidFill>
                <a:latin typeface="Trebuchet MS" panose="020B0603020202020204" pitchFamily="34" charset="0"/>
              </a:rPr>
              <a:t>WOCN</a:t>
            </a:r>
            <a:r>
              <a:rPr lang="en-US" sz="1400" dirty="0">
                <a:solidFill>
                  <a:schemeClr val="bg1"/>
                </a:solidFill>
                <a:latin typeface="Trebuchet MS" panose="020B0603020202020204" pitchFamily="34" charset="0"/>
              </a:rPr>
              <a:t>®</a:t>
            </a:r>
            <a:r>
              <a:rPr lang="en-US" sz="4800" dirty="0">
                <a:solidFill>
                  <a:schemeClr val="bg1"/>
                </a:solidFill>
                <a:latin typeface="Trebuchet MS" panose="020B0603020202020204" pitchFamily="34" charset="0"/>
              </a:rPr>
              <a:t> Value</a:t>
            </a:r>
          </a:p>
        </p:txBody>
      </p:sp>
      <p:pic>
        <p:nvPicPr>
          <p:cNvPr id="12" name="Picture 11">
            <a:extLst>
              <a:ext uri="{FF2B5EF4-FFF2-40B4-BE49-F238E27FC236}">
                <a16:creationId xmlns:a16="http://schemas.microsoft.com/office/drawing/2014/main" id="{DBCCA685-A737-39EF-0AFE-0FE8D457AD29}"/>
              </a:ext>
            </a:extLst>
          </p:cNvPr>
          <p:cNvPicPr>
            <a:picLocks noChangeAspect="1"/>
          </p:cNvPicPr>
          <p:nvPr/>
        </p:nvPicPr>
        <p:blipFill>
          <a:blip r:embed="rId4"/>
          <a:stretch>
            <a:fillRect/>
          </a:stretch>
        </p:blipFill>
        <p:spPr>
          <a:xfrm rot="20484282">
            <a:off x="7507470" y="1303092"/>
            <a:ext cx="3524068" cy="2071390"/>
          </a:xfrm>
          <a:prstGeom prst="rect">
            <a:avLst/>
          </a:prstGeom>
        </p:spPr>
      </p:pic>
      <p:sp>
        <p:nvSpPr>
          <p:cNvPr id="3" name="TextBox 2">
            <a:extLst>
              <a:ext uri="{FF2B5EF4-FFF2-40B4-BE49-F238E27FC236}">
                <a16:creationId xmlns:a16="http://schemas.microsoft.com/office/drawing/2014/main" id="{8B207D97-45BB-2CBC-2F6F-B34A70734407}"/>
              </a:ext>
            </a:extLst>
          </p:cNvPr>
          <p:cNvSpPr txBox="1"/>
          <p:nvPr/>
        </p:nvSpPr>
        <p:spPr>
          <a:xfrm>
            <a:off x="756603" y="2803380"/>
            <a:ext cx="9163776"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chemeClr val="bg1"/>
                </a:solidFill>
              </a:rPr>
              <a:t>Quality of Life</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dirty="0">
                <a:solidFill>
                  <a:schemeClr val="bg1"/>
                </a:solidFill>
              </a:rPr>
              <a:t>Teaching, Mentoring, &amp; Leadership</a:t>
            </a:r>
          </a:p>
          <a:p>
            <a:pPr marL="285750" indent="-285750">
              <a:buFont typeface="Arial" panose="020B0604020202020204" pitchFamily="34" charset="0"/>
              <a:buChar char="•"/>
            </a:pPr>
            <a:endParaRPr lang="en-US" sz="2800" dirty="0">
              <a:solidFill>
                <a:schemeClr val="bg1"/>
              </a:solidFill>
            </a:endParaRPr>
          </a:p>
          <a:p>
            <a:pPr marL="285750" indent="-285750">
              <a:buFont typeface="Arial" panose="020B0604020202020204" pitchFamily="34" charset="0"/>
              <a:buChar char="•"/>
            </a:pPr>
            <a:r>
              <a:rPr lang="en-US" sz="2800" dirty="0">
                <a:solidFill>
                  <a:schemeClr val="bg1"/>
                </a:solidFill>
              </a:rPr>
              <a:t>Cost Reduction &amp; Improved Outcomes</a:t>
            </a:r>
          </a:p>
          <a:p>
            <a:endParaRPr lang="en-US" sz="2800" dirty="0">
              <a:solidFill>
                <a:schemeClr val="bg1"/>
              </a:solidFill>
            </a:endParaRPr>
          </a:p>
          <a:p>
            <a:r>
              <a:rPr lang="en-US" sz="2800" dirty="0">
                <a:solidFill>
                  <a:schemeClr val="bg1"/>
                </a:solidFill>
              </a:rPr>
              <a:t>   </a:t>
            </a:r>
            <a:r>
              <a:rPr lang="en-US" sz="1400" dirty="0">
                <a:solidFill>
                  <a:schemeClr val="bg1"/>
                </a:solidFill>
              </a:rPr>
              <a:t>(</a:t>
            </a:r>
            <a:r>
              <a:rPr lang="en-US" sz="1400" dirty="0" err="1">
                <a:solidFill>
                  <a:schemeClr val="bg1"/>
                </a:solidFill>
              </a:rPr>
              <a:t>Heerschap</a:t>
            </a:r>
            <a:r>
              <a:rPr lang="en-US" sz="1400" dirty="0">
                <a:solidFill>
                  <a:schemeClr val="bg1"/>
                </a:solidFill>
              </a:rPr>
              <a:t> &amp; Duff 2021)</a:t>
            </a:r>
          </a:p>
        </p:txBody>
      </p:sp>
    </p:spTree>
    <p:extLst>
      <p:ext uri="{BB962C8B-B14F-4D97-AF65-F5344CB8AC3E}">
        <p14:creationId xmlns:p14="http://schemas.microsoft.com/office/powerpoint/2010/main" val="3142728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91049A-6F2F-D891-C2AD-3E85FD56AE8C}"/>
              </a:ext>
            </a:extLst>
          </p:cNvPr>
          <p:cNvPicPr>
            <a:picLocks noChangeAspect="1"/>
          </p:cNvPicPr>
          <p:nvPr/>
        </p:nvPicPr>
        <p:blipFill>
          <a:blip r:embed="rId3"/>
          <a:stretch>
            <a:fillRect/>
          </a:stretch>
        </p:blipFill>
        <p:spPr>
          <a:xfrm>
            <a:off x="957884" y="1561494"/>
            <a:ext cx="10437257" cy="830898"/>
          </a:xfrm>
          <a:prstGeom prst="rect">
            <a:avLst/>
          </a:prstGeom>
          <a:ln w="228600" cap="sq" cmpd="thickThin">
            <a:solidFill>
              <a:srgbClr val="000000"/>
            </a:solidFill>
            <a:prstDash val="solid"/>
            <a:miter lim="800000"/>
          </a:ln>
          <a:effectLst>
            <a:innerShdw blurRad="76200">
              <a:srgbClr val="000000"/>
            </a:innerShdw>
          </a:effectLst>
        </p:spPr>
      </p:pic>
      <p:sp>
        <p:nvSpPr>
          <p:cNvPr id="2" name="TextBox 1">
            <a:extLst>
              <a:ext uri="{FF2B5EF4-FFF2-40B4-BE49-F238E27FC236}">
                <a16:creationId xmlns:a16="http://schemas.microsoft.com/office/drawing/2014/main" id="{2B4B438A-75C2-25A6-C974-76CB9856C239}"/>
              </a:ext>
            </a:extLst>
          </p:cNvPr>
          <p:cNvSpPr txBox="1"/>
          <p:nvPr/>
        </p:nvSpPr>
        <p:spPr>
          <a:xfrm>
            <a:off x="8161563" y="1469062"/>
            <a:ext cx="3233578" cy="923330"/>
          </a:xfrm>
          <a:prstGeom prst="rect">
            <a:avLst/>
          </a:prstGeom>
          <a:noFill/>
        </p:spPr>
        <p:txBody>
          <a:bodyPr wrap="none" rtlCol="0">
            <a:spAutoFit/>
          </a:bodyPr>
          <a:lstStyle/>
          <a:p>
            <a:r>
              <a:rPr lang="en-US" sz="5400" dirty="0">
                <a:solidFill>
                  <a:schemeClr val="bg1"/>
                </a:solidFill>
                <a:latin typeface="Trebuchet MS" panose="020B0603020202020204" pitchFamily="34" charset="0"/>
              </a:rPr>
              <a:t>Marketing</a:t>
            </a:r>
          </a:p>
        </p:txBody>
      </p:sp>
      <p:sp>
        <p:nvSpPr>
          <p:cNvPr id="3" name="TextBox 2">
            <a:extLst>
              <a:ext uri="{FF2B5EF4-FFF2-40B4-BE49-F238E27FC236}">
                <a16:creationId xmlns:a16="http://schemas.microsoft.com/office/drawing/2014/main" id="{3FB3D4D0-DDC3-9592-1D7A-328B487A7999}"/>
              </a:ext>
            </a:extLst>
          </p:cNvPr>
          <p:cNvSpPr txBox="1"/>
          <p:nvPr/>
        </p:nvSpPr>
        <p:spPr>
          <a:xfrm>
            <a:off x="1246693" y="2739604"/>
            <a:ext cx="9537587" cy="3323987"/>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chemeClr val="bg1"/>
                </a:solidFill>
                <a:latin typeface="Trebuchet MS" panose="020B0603020202020204" pitchFamily="34" charset="0"/>
              </a:rPr>
              <a:t>Physicians, Physician Assistants, &amp; Nurse Practitioners</a:t>
            </a:r>
          </a:p>
          <a:p>
            <a:pPr marL="285750" indent="-285750">
              <a:buFont typeface="Arial" panose="020B0604020202020204" pitchFamily="34" charset="0"/>
              <a:buChar char="•"/>
            </a:pPr>
            <a:endParaRPr lang="en-US" sz="1600" dirty="0">
              <a:solidFill>
                <a:schemeClr val="bg1"/>
              </a:solidFill>
              <a:latin typeface="Trebuchet MS" panose="020B0603020202020204" pitchFamily="34" charset="0"/>
            </a:endParaRPr>
          </a:p>
          <a:p>
            <a:pPr marL="285750" indent="-285750">
              <a:buFont typeface="Arial" panose="020B0604020202020204" pitchFamily="34" charset="0"/>
              <a:buChar char="•"/>
            </a:pPr>
            <a:r>
              <a:rPr lang="en-US" sz="2800" dirty="0">
                <a:solidFill>
                  <a:schemeClr val="bg1"/>
                </a:solidFill>
                <a:latin typeface="Trebuchet MS" panose="020B0603020202020204" pitchFamily="34" charset="0"/>
              </a:rPr>
              <a:t>Nursing &amp; Support Staff</a:t>
            </a:r>
          </a:p>
          <a:p>
            <a:pPr marL="285750" indent="-285750">
              <a:buFont typeface="Arial" panose="020B0604020202020204" pitchFamily="34" charset="0"/>
              <a:buChar char="•"/>
            </a:pPr>
            <a:endParaRPr lang="en-US" dirty="0">
              <a:solidFill>
                <a:schemeClr val="bg1"/>
              </a:solidFill>
              <a:latin typeface="Trebuchet MS" panose="020B0603020202020204" pitchFamily="34" charset="0"/>
            </a:endParaRPr>
          </a:p>
          <a:p>
            <a:pPr marL="285750" indent="-285750">
              <a:buFont typeface="Arial" panose="020B0604020202020204" pitchFamily="34" charset="0"/>
              <a:buChar char="•"/>
            </a:pPr>
            <a:r>
              <a:rPr lang="en-US" sz="2800" dirty="0">
                <a:solidFill>
                  <a:schemeClr val="bg1"/>
                </a:solidFill>
                <a:latin typeface="Trebuchet MS" panose="020B0603020202020204" pitchFamily="34" charset="0"/>
              </a:rPr>
              <a:t>In House Marketing Department</a:t>
            </a:r>
          </a:p>
          <a:p>
            <a:pPr marL="285750" indent="-285750">
              <a:buFont typeface="Arial" panose="020B0604020202020204" pitchFamily="34" charset="0"/>
              <a:buChar char="•"/>
            </a:pPr>
            <a:endParaRPr lang="en-US" dirty="0">
              <a:solidFill>
                <a:schemeClr val="bg1"/>
              </a:solidFill>
              <a:latin typeface="Trebuchet MS" panose="020B0603020202020204" pitchFamily="34" charset="0"/>
            </a:endParaRPr>
          </a:p>
          <a:p>
            <a:pPr marL="285750" indent="-285750">
              <a:buFont typeface="Arial" panose="020B0604020202020204" pitchFamily="34" charset="0"/>
              <a:buChar char="•"/>
            </a:pPr>
            <a:r>
              <a:rPr lang="en-US" sz="2800" dirty="0">
                <a:solidFill>
                  <a:schemeClr val="bg1"/>
                </a:solidFill>
                <a:latin typeface="Trebuchet MS" panose="020B0603020202020204" pitchFamily="34" charset="0"/>
              </a:rPr>
              <a:t>Local Speaking Events</a:t>
            </a:r>
          </a:p>
          <a:p>
            <a:pPr marL="285750" indent="-285750">
              <a:buFont typeface="Arial" panose="020B0604020202020204" pitchFamily="34" charset="0"/>
              <a:buChar char="•"/>
            </a:pPr>
            <a:endParaRPr lang="en-US" dirty="0">
              <a:solidFill>
                <a:schemeClr val="bg1"/>
              </a:solidFill>
              <a:latin typeface="Trebuchet MS" panose="020B0603020202020204" pitchFamily="34" charset="0"/>
            </a:endParaRPr>
          </a:p>
          <a:p>
            <a:pPr marL="285750" indent="-285750">
              <a:buFont typeface="Arial" panose="020B0604020202020204" pitchFamily="34" charset="0"/>
              <a:buChar char="•"/>
            </a:pPr>
            <a:r>
              <a:rPr lang="en-US" sz="2800" dirty="0">
                <a:solidFill>
                  <a:schemeClr val="bg1"/>
                </a:solidFill>
                <a:latin typeface="Trebuchet MS" panose="020B0603020202020204" pitchFamily="34" charset="0"/>
              </a:rPr>
              <a:t>Vendors</a:t>
            </a:r>
          </a:p>
        </p:txBody>
      </p:sp>
      <p:pic>
        <p:nvPicPr>
          <p:cNvPr id="5" name="Picture 4">
            <a:extLst>
              <a:ext uri="{FF2B5EF4-FFF2-40B4-BE49-F238E27FC236}">
                <a16:creationId xmlns:a16="http://schemas.microsoft.com/office/drawing/2014/main" id="{A19F9BF0-3431-DA54-E09F-2F4EDA862CF7}"/>
              </a:ext>
            </a:extLst>
          </p:cNvPr>
          <p:cNvPicPr>
            <a:picLocks noChangeAspect="1"/>
          </p:cNvPicPr>
          <p:nvPr/>
        </p:nvPicPr>
        <p:blipFill>
          <a:blip r:embed="rId4"/>
          <a:stretch>
            <a:fillRect/>
          </a:stretch>
        </p:blipFill>
        <p:spPr>
          <a:xfrm>
            <a:off x="7344929" y="3709269"/>
            <a:ext cx="2216629" cy="2133690"/>
          </a:xfrm>
          <a:prstGeom prst="rect">
            <a:avLst/>
          </a:prstGeom>
        </p:spPr>
      </p:pic>
    </p:spTree>
    <p:extLst>
      <p:ext uri="{BB962C8B-B14F-4D97-AF65-F5344CB8AC3E}">
        <p14:creationId xmlns:p14="http://schemas.microsoft.com/office/powerpoint/2010/main" val="2325551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91049A-6F2F-D891-C2AD-3E85FD56AE8C}"/>
              </a:ext>
            </a:extLst>
          </p:cNvPr>
          <p:cNvPicPr>
            <a:picLocks noChangeAspect="1"/>
          </p:cNvPicPr>
          <p:nvPr/>
        </p:nvPicPr>
        <p:blipFill>
          <a:blip r:embed="rId3"/>
          <a:stretch>
            <a:fillRect/>
          </a:stretch>
        </p:blipFill>
        <p:spPr>
          <a:xfrm>
            <a:off x="971646" y="980617"/>
            <a:ext cx="8414017" cy="802561"/>
          </a:xfrm>
          <a:prstGeom prst="rect">
            <a:avLst/>
          </a:prstGeom>
          <a:ln w="228600" cap="sq" cmpd="thickThin">
            <a:solidFill>
              <a:srgbClr val="000000"/>
            </a:solidFill>
            <a:prstDash val="solid"/>
            <a:miter lim="800000"/>
          </a:ln>
          <a:effectLst>
            <a:innerShdw blurRad="76200">
              <a:srgbClr val="000000"/>
            </a:innerShdw>
          </a:effectLst>
        </p:spPr>
      </p:pic>
      <p:sp>
        <p:nvSpPr>
          <p:cNvPr id="3" name="TextBox 2">
            <a:extLst>
              <a:ext uri="{FF2B5EF4-FFF2-40B4-BE49-F238E27FC236}">
                <a16:creationId xmlns:a16="http://schemas.microsoft.com/office/drawing/2014/main" id="{EE4F5757-0EF7-23B6-0C54-23B5406DEA09}"/>
              </a:ext>
            </a:extLst>
          </p:cNvPr>
          <p:cNvSpPr txBox="1"/>
          <p:nvPr/>
        </p:nvSpPr>
        <p:spPr>
          <a:xfrm>
            <a:off x="912369" y="920232"/>
            <a:ext cx="4384534" cy="923330"/>
          </a:xfrm>
          <a:prstGeom prst="rect">
            <a:avLst/>
          </a:prstGeom>
          <a:noFill/>
        </p:spPr>
        <p:txBody>
          <a:bodyPr wrap="none" rtlCol="0">
            <a:spAutoFit/>
          </a:bodyPr>
          <a:lstStyle/>
          <a:p>
            <a:r>
              <a:rPr lang="en-US" sz="5400" dirty="0">
                <a:solidFill>
                  <a:schemeClr val="bg1"/>
                </a:solidFill>
                <a:latin typeface="Trebuchet MS" panose="020B0603020202020204" pitchFamily="34" charset="0"/>
              </a:rPr>
              <a:t>Business Plan</a:t>
            </a:r>
          </a:p>
        </p:txBody>
      </p:sp>
      <p:pic>
        <p:nvPicPr>
          <p:cNvPr id="2" name="Picture 1">
            <a:extLst>
              <a:ext uri="{FF2B5EF4-FFF2-40B4-BE49-F238E27FC236}">
                <a16:creationId xmlns:a16="http://schemas.microsoft.com/office/drawing/2014/main" id="{4B830B72-A067-4CD6-CB80-3FE9B232C01F}"/>
              </a:ext>
            </a:extLst>
          </p:cNvPr>
          <p:cNvPicPr>
            <a:picLocks noChangeAspect="1"/>
          </p:cNvPicPr>
          <p:nvPr/>
        </p:nvPicPr>
        <p:blipFill>
          <a:blip r:embed="rId4"/>
          <a:stretch>
            <a:fillRect/>
          </a:stretch>
        </p:blipFill>
        <p:spPr>
          <a:xfrm>
            <a:off x="8572913" y="2981440"/>
            <a:ext cx="1930832" cy="1809107"/>
          </a:xfrm>
          <a:prstGeom prst="rect">
            <a:avLst/>
          </a:prstGeom>
          <a:ln w="228600" cap="sq" cmpd="thickThin">
            <a:solidFill>
              <a:srgbClr val="000000"/>
            </a:solidFill>
            <a:prstDash val="solid"/>
            <a:miter lim="800000"/>
          </a:ln>
          <a:effectLst>
            <a:innerShdw blurRad="76200">
              <a:srgbClr val="000000"/>
            </a:innerShdw>
          </a:effectLst>
        </p:spPr>
      </p:pic>
      <p:sp>
        <p:nvSpPr>
          <p:cNvPr id="4" name="TextBox 3">
            <a:extLst>
              <a:ext uri="{FF2B5EF4-FFF2-40B4-BE49-F238E27FC236}">
                <a16:creationId xmlns:a16="http://schemas.microsoft.com/office/drawing/2014/main" id="{25CE7B3A-21A6-20AC-4BE0-E165509C0CBB}"/>
              </a:ext>
            </a:extLst>
          </p:cNvPr>
          <p:cNvSpPr txBox="1"/>
          <p:nvPr/>
        </p:nvSpPr>
        <p:spPr>
          <a:xfrm>
            <a:off x="1587137" y="2551837"/>
            <a:ext cx="5755102" cy="3046988"/>
          </a:xfrm>
          <a:prstGeom prst="rect">
            <a:avLst/>
          </a:prstGeom>
          <a:noFill/>
        </p:spPr>
        <p:txBody>
          <a:bodyPr wrap="none" rtlCol="0">
            <a:spAutoFit/>
          </a:bodyPr>
          <a:lstStyle/>
          <a:p>
            <a:pPr marL="285750" indent="-285750">
              <a:buFont typeface="Arial" panose="020B0604020202020204" pitchFamily="34" charset="0"/>
              <a:buChar char="•"/>
            </a:pPr>
            <a:r>
              <a:rPr lang="en-US" sz="3200" dirty="0">
                <a:solidFill>
                  <a:schemeClr val="bg1"/>
                </a:solidFill>
                <a:latin typeface="Trebuchet MS" panose="020B0603020202020204" pitchFamily="34" charset="0"/>
              </a:rPr>
              <a:t>Organization Champion(s)</a:t>
            </a:r>
          </a:p>
          <a:p>
            <a:pPr marL="285750" indent="-285750">
              <a:buFont typeface="Arial" panose="020B0604020202020204" pitchFamily="34" charset="0"/>
              <a:buChar char="•"/>
            </a:pPr>
            <a:r>
              <a:rPr lang="en-US" sz="3200" dirty="0">
                <a:solidFill>
                  <a:schemeClr val="bg1"/>
                </a:solidFill>
                <a:latin typeface="Trebuchet MS" panose="020B0603020202020204" pitchFamily="34" charset="0"/>
              </a:rPr>
              <a:t>Budget Presentation</a:t>
            </a:r>
          </a:p>
          <a:p>
            <a:pPr marL="285750" indent="-285750">
              <a:buFont typeface="Arial" panose="020B0604020202020204" pitchFamily="34" charset="0"/>
              <a:buChar char="•"/>
            </a:pPr>
            <a:r>
              <a:rPr lang="en-US" sz="3200" dirty="0">
                <a:solidFill>
                  <a:schemeClr val="bg1"/>
                </a:solidFill>
                <a:latin typeface="Trebuchet MS" panose="020B0603020202020204" pitchFamily="34" charset="0"/>
              </a:rPr>
              <a:t>Scientific Data</a:t>
            </a:r>
          </a:p>
          <a:p>
            <a:pPr marL="285750" indent="-285750">
              <a:buFont typeface="Arial" panose="020B0604020202020204" pitchFamily="34" charset="0"/>
              <a:buChar char="•"/>
            </a:pPr>
            <a:r>
              <a:rPr lang="en-US" sz="3200" dirty="0">
                <a:solidFill>
                  <a:schemeClr val="bg1"/>
                </a:solidFill>
                <a:latin typeface="Trebuchet MS" panose="020B0603020202020204" pitchFamily="34" charset="0"/>
              </a:rPr>
              <a:t>Organizational Data</a:t>
            </a:r>
          </a:p>
          <a:p>
            <a:pPr marL="285750" indent="-285750">
              <a:buFont typeface="Arial" panose="020B0604020202020204" pitchFamily="34" charset="0"/>
              <a:buChar char="•"/>
            </a:pPr>
            <a:r>
              <a:rPr lang="en-US" sz="3200" dirty="0">
                <a:solidFill>
                  <a:schemeClr val="bg1"/>
                </a:solidFill>
                <a:latin typeface="Trebuchet MS" panose="020B0603020202020204" pitchFamily="34" charset="0"/>
              </a:rPr>
              <a:t>Marketing</a:t>
            </a:r>
          </a:p>
          <a:p>
            <a:pPr marL="285750" indent="-285750">
              <a:buFont typeface="Arial" panose="020B0604020202020204" pitchFamily="34" charset="0"/>
              <a:buChar char="•"/>
            </a:pPr>
            <a:r>
              <a:rPr lang="en-US" sz="3200" dirty="0">
                <a:solidFill>
                  <a:schemeClr val="bg1"/>
                </a:solidFill>
                <a:latin typeface="Trebuchet MS" panose="020B0603020202020204" pitchFamily="34" charset="0"/>
              </a:rPr>
              <a:t>Organizational Presentations</a:t>
            </a:r>
          </a:p>
        </p:txBody>
      </p:sp>
    </p:spTree>
    <p:extLst>
      <p:ext uri="{BB962C8B-B14F-4D97-AF65-F5344CB8AC3E}">
        <p14:creationId xmlns:p14="http://schemas.microsoft.com/office/powerpoint/2010/main" val="21858086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91049A-6F2F-D891-C2AD-3E85FD56AE8C}"/>
              </a:ext>
            </a:extLst>
          </p:cNvPr>
          <p:cNvPicPr>
            <a:picLocks noChangeAspect="1"/>
          </p:cNvPicPr>
          <p:nvPr/>
        </p:nvPicPr>
        <p:blipFill>
          <a:blip r:embed="rId3"/>
          <a:stretch>
            <a:fillRect/>
          </a:stretch>
        </p:blipFill>
        <p:spPr>
          <a:xfrm>
            <a:off x="831365" y="857117"/>
            <a:ext cx="8858976" cy="751608"/>
          </a:xfrm>
          <a:prstGeom prst="rect">
            <a:avLst/>
          </a:prstGeom>
          <a:ln w="228600" cap="sq" cmpd="thickThin">
            <a:solidFill>
              <a:srgbClr val="000000"/>
            </a:solidFill>
            <a:prstDash val="solid"/>
            <a:miter lim="800000"/>
          </a:ln>
          <a:effectLst>
            <a:innerShdw blurRad="76200">
              <a:srgbClr val="000000"/>
            </a:innerShdw>
          </a:effectLst>
        </p:spPr>
      </p:pic>
      <p:sp>
        <p:nvSpPr>
          <p:cNvPr id="2" name="TextBox 1">
            <a:extLst>
              <a:ext uri="{FF2B5EF4-FFF2-40B4-BE49-F238E27FC236}">
                <a16:creationId xmlns:a16="http://schemas.microsoft.com/office/drawing/2014/main" id="{1A9BEE58-5DD4-4126-A5C4-95FBA8BE2E9D}"/>
              </a:ext>
            </a:extLst>
          </p:cNvPr>
          <p:cNvSpPr txBox="1"/>
          <p:nvPr/>
        </p:nvSpPr>
        <p:spPr>
          <a:xfrm>
            <a:off x="1074492" y="857117"/>
            <a:ext cx="6637523" cy="646331"/>
          </a:xfrm>
          <a:prstGeom prst="rect">
            <a:avLst/>
          </a:prstGeom>
          <a:noFill/>
        </p:spPr>
        <p:txBody>
          <a:bodyPr wrap="none" rtlCol="0">
            <a:spAutoFit/>
          </a:bodyPr>
          <a:lstStyle/>
          <a:p>
            <a:r>
              <a:rPr lang="en-US" sz="3600" dirty="0">
                <a:solidFill>
                  <a:schemeClr val="bg1"/>
                </a:solidFill>
                <a:latin typeface="Trebuchet MS" panose="020B0603020202020204" pitchFamily="34" charset="0"/>
              </a:rPr>
              <a:t>Product Purchase Business Plan</a:t>
            </a:r>
          </a:p>
        </p:txBody>
      </p:sp>
      <p:pic>
        <p:nvPicPr>
          <p:cNvPr id="3" name="Picture 2">
            <a:extLst>
              <a:ext uri="{FF2B5EF4-FFF2-40B4-BE49-F238E27FC236}">
                <a16:creationId xmlns:a16="http://schemas.microsoft.com/office/drawing/2014/main" id="{DD9FE88E-7BB5-4807-1E23-60E20A3833AE}"/>
              </a:ext>
            </a:extLst>
          </p:cNvPr>
          <p:cNvPicPr>
            <a:picLocks noChangeAspect="1"/>
          </p:cNvPicPr>
          <p:nvPr/>
        </p:nvPicPr>
        <p:blipFill>
          <a:blip r:embed="rId4"/>
          <a:stretch>
            <a:fillRect/>
          </a:stretch>
        </p:blipFill>
        <p:spPr>
          <a:xfrm>
            <a:off x="997886" y="2145015"/>
            <a:ext cx="2789192" cy="2699929"/>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TextBox 3">
            <a:extLst>
              <a:ext uri="{FF2B5EF4-FFF2-40B4-BE49-F238E27FC236}">
                <a16:creationId xmlns:a16="http://schemas.microsoft.com/office/drawing/2014/main" id="{7CB61A27-A58C-B18E-709E-9B27D279A7F7}"/>
              </a:ext>
            </a:extLst>
          </p:cNvPr>
          <p:cNvSpPr txBox="1"/>
          <p:nvPr/>
        </p:nvSpPr>
        <p:spPr>
          <a:xfrm>
            <a:off x="4664016" y="2326257"/>
            <a:ext cx="6699849" cy="4062651"/>
          </a:xfrm>
          <a:prstGeom prst="rect">
            <a:avLst/>
          </a:prstGeom>
          <a:noFill/>
        </p:spPr>
        <p:txBody>
          <a:bodyPr wrap="square" rtlCol="0">
            <a:spAutoFit/>
          </a:bodyPr>
          <a:lstStyle/>
          <a:p>
            <a:r>
              <a:rPr lang="en-US" sz="2400" dirty="0">
                <a:solidFill>
                  <a:schemeClr val="bg1"/>
                </a:solidFill>
                <a:latin typeface="Trebuchet MS" panose="020B0603020202020204" pitchFamily="34" charset="0"/>
              </a:rPr>
              <a:t>VATA’s Ostomy Pouching Trainer</a:t>
            </a:r>
          </a:p>
          <a:p>
            <a:endParaRPr lang="en-US" sz="2400" dirty="0">
              <a:solidFill>
                <a:schemeClr val="bg1"/>
              </a:solidFill>
              <a:latin typeface="Trebuchet MS" panose="020B0603020202020204" pitchFamily="34" charset="0"/>
            </a:endParaRPr>
          </a:p>
          <a:p>
            <a:r>
              <a:rPr lang="en-US" dirty="0">
                <a:solidFill>
                  <a:schemeClr val="bg1"/>
                </a:solidFill>
                <a:latin typeface="Trebuchet MS" panose="020B0603020202020204" pitchFamily="34" charset="0"/>
              </a:rPr>
              <a:t>•	4 Stoma Placement Locations</a:t>
            </a:r>
          </a:p>
          <a:p>
            <a:endParaRPr lang="en-US" dirty="0">
              <a:solidFill>
                <a:schemeClr val="bg1"/>
              </a:solidFill>
              <a:latin typeface="Trebuchet MS" panose="020B0603020202020204" pitchFamily="34" charset="0"/>
            </a:endParaRPr>
          </a:p>
          <a:p>
            <a:r>
              <a:rPr lang="en-US" dirty="0">
                <a:solidFill>
                  <a:schemeClr val="bg1"/>
                </a:solidFill>
                <a:latin typeface="Trebuchet MS" panose="020B0603020202020204" pitchFamily="34" charset="0"/>
              </a:rPr>
              <a:t>•	4 Different Stomas</a:t>
            </a:r>
          </a:p>
          <a:p>
            <a:endParaRPr lang="en-US" dirty="0">
              <a:solidFill>
                <a:schemeClr val="bg1"/>
              </a:solidFill>
              <a:latin typeface="Trebuchet MS" panose="020B0603020202020204" pitchFamily="34" charset="0"/>
            </a:endParaRPr>
          </a:p>
          <a:p>
            <a:r>
              <a:rPr lang="en-US" dirty="0">
                <a:solidFill>
                  <a:schemeClr val="bg1"/>
                </a:solidFill>
                <a:latin typeface="Trebuchet MS" panose="020B0603020202020204" pitchFamily="34" charset="0"/>
              </a:rPr>
              <a:t>•	Reversible and Rotatable</a:t>
            </a:r>
          </a:p>
          <a:p>
            <a:endParaRPr lang="en-US" dirty="0">
              <a:solidFill>
                <a:schemeClr val="bg1"/>
              </a:solidFill>
              <a:latin typeface="Trebuchet MS" panose="020B0603020202020204" pitchFamily="34" charset="0"/>
            </a:endParaRPr>
          </a:p>
          <a:p>
            <a:r>
              <a:rPr lang="en-US" dirty="0">
                <a:solidFill>
                  <a:schemeClr val="bg1"/>
                </a:solidFill>
                <a:latin typeface="Trebuchet MS" panose="020B0603020202020204" pitchFamily="34" charset="0"/>
              </a:rPr>
              <a:t>•	Simulated Stool &amp; Urine = Realistic Training Experience</a:t>
            </a:r>
          </a:p>
          <a:p>
            <a:endParaRPr lang="en-US" dirty="0">
              <a:solidFill>
                <a:schemeClr val="bg1"/>
              </a:solidFill>
              <a:latin typeface="Trebuchet MS" panose="020B0603020202020204" pitchFamily="34" charset="0"/>
            </a:endParaRPr>
          </a:p>
          <a:p>
            <a:r>
              <a:rPr lang="en-US" dirty="0">
                <a:solidFill>
                  <a:schemeClr val="bg1"/>
                </a:solidFill>
                <a:latin typeface="Trebuchet MS" panose="020B0603020202020204" pitchFamily="34" charset="0"/>
              </a:rPr>
              <a:t>•	Trainer can be worn to practice pouching technique.</a:t>
            </a:r>
          </a:p>
          <a:p>
            <a:endParaRPr lang="en-US" dirty="0">
              <a:solidFill>
                <a:schemeClr val="bg1"/>
              </a:solidFill>
              <a:latin typeface="Trebuchet MS" panose="020B0603020202020204" pitchFamily="34" charset="0"/>
            </a:endParaRPr>
          </a:p>
          <a:p>
            <a:pPr algn="r"/>
            <a:r>
              <a:rPr lang="en-US" sz="1200" dirty="0">
                <a:solidFill>
                  <a:schemeClr val="bg1"/>
                </a:solidFill>
                <a:latin typeface="Trebuchet MS" panose="020B0603020202020204" pitchFamily="34" charset="0"/>
              </a:rPr>
              <a:t>(vatainc.com/product/1755)</a:t>
            </a:r>
          </a:p>
          <a:p>
            <a:endParaRPr lang="en-US"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170047633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F1C4790-FE3C-4020-8CA7-00621DA7BB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Ion Boardroom</Template>
  <TotalTime>1009</TotalTime>
  <Words>3057</Words>
  <Application>Microsoft Office PowerPoint</Application>
  <PresentationFormat>Widescreen</PresentationFormat>
  <Paragraphs>195</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Aptos</vt:lpstr>
      <vt:lpstr>Arial</vt:lpstr>
      <vt:lpstr>Century Gothic</vt:lpstr>
      <vt:lpstr>Trebuchet MS</vt:lpstr>
      <vt:lpstr>Wingdings 3</vt:lpstr>
      <vt:lpstr>Ion Boardroom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Patricia Weimer</dc:creator>
  <cp:lastModifiedBy>Patricia Weimer</cp:lastModifiedBy>
  <cp:revision>15</cp:revision>
  <dcterms:created xsi:type="dcterms:W3CDTF">2024-05-12T00:13:14Z</dcterms:created>
  <dcterms:modified xsi:type="dcterms:W3CDTF">2024-05-13T01:37:36Z</dcterms:modified>
</cp:coreProperties>
</file>