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756">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h/O8genHZSO1Df8KaNhxdR/uZTL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p:cViewPr varScale="1">
        <p:scale>
          <a:sx n="124" d="100"/>
          <a:sy n="124" d="100"/>
        </p:scale>
        <p:origin x="640" y="168"/>
      </p:cViewPr>
      <p:guideLst>
        <p:guide pos="756"/>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notesMaster" Target="notesMasters/notesMaster1.xml"/><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000">
                <a:latin typeface="Avenir"/>
                <a:ea typeface="Avenir"/>
                <a:cs typeface="Avenir"/>
                <a:sym typeface="Avenir"/>
              </a:rPr>
              <a:t>Mayo Clinic Staff. (2022, August 20). </a:t>
            </a:r>
            <a:r>
              <a:rPr lang="en-US" sz="1000" i="1">
                <a:latin typeface="Avenir"/>
                <a:ea typeface="Avenir"/>
                <a:cs typeface="Avenir"/>
                <a:sym typeface="Avenir"/>
              </a:rPr>
              <a:t>Ankle-brachial index</a:t>
            </a:r>
            <a:r>
              <a:rPr lang="en-US" sz="1000">
                <a:latin typeface="Avenir"/>
                <a:ea typeface="Avenir"/>
                <a:cs typeface="Avenir"/>
                <a:sym typeface="Avenir"/>
              </a:rPr>
              <a:t>. Mayo Clinic. https://www.mayoclinic.org/tests-procedures/ankle-brachial-index/about/pac-20392934 </a:t>
            </a:r>
            <a:endParaRPr sz="1000">
              <a:latin typeface="Avenir"/>
              <a:ea typeface="Avenir"/>
              <a:cs typeface="Avenir"/>
              <a:sym typeface="Avenir"/>
            </a:endParaRPr>
          </a:p>
          <a:p>
            <a:pPr marL="0" marR="0" lvl="0" indent="0" algn="l" rtl="0">
              <a:lnSpc>
                <a:spcPct val="100000"/>
              </a:lnSpc>
              <a:spcBef>
                <a:spcPts val="120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157" name="Google Shape;15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1ff7776ca2b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1ff7776ca2b_0_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000">
                <a:latin typeface="Avenir"/>
                <a:ea typeface="Avenir"/>
                <a:cs typeface="Avenir"/>
                <a:sym typeface="Avenir"/>
              </a:rPr>
              <a:t>Hartley, D. (2004). Rural health disparities, population health, and rural culture. </a:t>
            </a:r>
            <a:r>
              <a:rPr lang="en-US" sz="1000" i="1">
                <a:latin typeface="Avenir"/>
                <a:ea typeface="Avenir"/>
                <a:cs typeface="Avenir"/>
                <a:sym typeface="Avenir"/>
              </a:rPr>
              <a:t>American Journal of Public Health</a:t>
            </a:r>
            <a:r>
              <a:rPr lang="en-US" sz="1000">
                <a:latin typeface="Avenir"/>
                <a:ea typeface="Avenir"/>
                <a:cs typeface="Avenir"/>
                <a:sym typeface="Avenir"/>
              </a:rPr>
              <a:t>, </a:t>
            </a:r>
            <a:r>
              <a:rPr lang="en-US" sz="1000" i="1">
                <a:latin typeface="Avenir"/>
                <a:ea typeface="Avenir"/>
                <a:cs typeface="Avenir"/>
                <a:sym typeface="Avenir"/>
              </a:rPr>
              <a:t>94</a:t>
            </a:r>
            <a:r>
              <a:rPr lang="en-US" sz="1000">
                <a:latin typeface="Avenir"/>
                <a:ea typeface="Avenir"/>
                <a:cs typeface="Avenir"/>
                <a:sym typeface="Avenir"/>
              </a:rPr>
              <a:t>(10), 1675–1678. https://doi.org/10.2105/ajph.94.10.1675 </a:t>
            </a:r>
            <a:endParaRPr sz="1000">
              <a:latin typeface="Avenir"/>
              <a:ea typeface="Avenir"/>
              <a:cs typeface="Avenir"/>
              <a:sym typeface="Avenir"/>
            </a:endParaRPr>
          </a:p>
          <a:p>
            <a:pPr marL="0" lvl="0" indent="0" algn="l" rtl="0">
              <a:spcBef>
                <a:spcPts val="1200"/>
              </a:spcBef>
              <a:spcAft>
                <a:spcPts val="0"/>
              </a:spcAft>
              <a:buNone/>
            </a:pPr>
            <a:endParaRPr/>
          </a:p>
        </p:txBody>
      </p:sp>
      <p:sp>
        <p:nvSpPr>
          <p:cNvPr id="166" name="Google Shape;166;g1ff7776ca2b_0_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sz="1000">
                <a:latin typeface="Avenir"/>
                <a:ea typeface="Avenir"/>
                <a:cs typeface="Avenir"/>
                <a:sym typeface="Avenir"/>
              </a:rPr>
              <a:t>UF Health in Gainesville. (2018, March 8). </a:t>
            </a:r>
            <a:r>
              <a:rPr lang="en-US" sz="1000" i="1">
                <a:latin typeface="Avenir"/>
                <a:ea typeface="Avenir"/>
                <a:cs typeface="Avenir"/>
                <a:sym typeface="Avenir"/>
              </a:rPr>
              <a:t>Standards for Hospital Purchasing</a:t>
            </a:r>
            <a:r>
              <a:rPr lang="en-US" sz="1000">
                <a:latin typeface="Avenir"/>
                <a:ea typeface="Avenir"/>
                <a:cs typeface="Avenir"/>
                <a:sym typeface="Avenir"/>
              </a:rPr>
              <a:t> (CP06-001). UF Health Policies, Procedures, and Plans - Gainesville. https://bridge.ufhealth.org/policies/standards-for-hospital-purchasing/</a:t>
            </a:r>
            <a:endParaRPr sz="1000">
              <a:latin typeface="Avenir"/>
              <a:ea typeface="Avenir"/>
              <a:cs typeface="Avenir"/>
              <a:sym typeface="Aveni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173" name="Google Shape;17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 name="Google Shape;18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In approximately 150-350 words of text, differentiate between capital and standard operating expenses. Consider using examples of each type of expense to help explain and differentiate the expenses.  Speaker’s notes should be primarily in your own words.  At least one citation should be used and the reference identified in the reference list at the end of the presentation. </a:t>
            </a:r>
            <a:endParaRPr/>
          </a:p>
          <a:p>
            <a:pPr marL="0" lvl="0" indent="0" algn="l" rtl="0">
              <a:spcBef>
                <a:spcPts val="0"/>
              </a:spcBef>
              <a:spcAft>
                <a:spcPts val="0"/>
              </a:spcAft>
              <a:buNone/>
            </a:pPr>
            <a:endParaRPr/>
          </a:p>
          <a:p>
            <a:pPr marL="0" lvl="0" indent="0" algn="l" rtl="0">
              <a:spcBef>
                <a:spcPts val="0"/>
              </a:spcBef>
              <a:spcAft>
                <a:spcPts val="0"/>
              </a:spcAft>
              <a:buNone/>
            </a:pPr>
            <a:r>
              <a:rPr lang="en-US"/>
              <a:t>https://www.investopedia.com/terms/c/capitalexpenditure.asp</a:t>
            </a:r>
            <a:endParaRPr/>
          </a:p>
        </p:txBody>
      </p:sp>
      <p:sp>
        <p:nvSpPr>
          <p:cNvPr id="102" name="Google Shape;10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venir"/>
                <a:ea typeface="Avenir"/>
                <a:cs typeface="Avenir"/>
                <a:sym typeface="Avenir"/>
              </a:rPr>
              <a:t>Medley, J. A. (2014). Cost-effectiveness of a WOC advanced practice nurse in the acute care and outpatient setting. </a:t>
            </a:r>
            <a:r>
              <a:rPr lang="en-US" sz="1100" i="1">
                <a:latin typeface="Avenir"/>
                <a:ea typeface="Avenir"/>
                <a:cs typeface="Avenir"/>
                <a:sym typeface="Avenir"/>
              </a:rPr>
              <a:t>Journal of Wound, Ostomy, &amp; Continence Nursing</a:t>
            </a:r>
            <a:r>
              <a:rPr lang="en-US" sz="1100">
                <a:latin typeface="Avenir"/>
                <a:ea typeface="Avenir"/>
                <a:cs typeface="Avenir"/>
                <a:sym typeface="Avenir"/>
              </a:rPr>
              <a:t>, </a:t>
            </a:r>
            <a:r>
              <a:rPr lang="en-US" sz="1100" i="1">
                <a:latin typeface="Avenir"/>
                <a:ea typeface="Avenir"/>
                <a:cs typeface="Avenir"/>
                <a:sym typeface="Avenir"/>
              </a:rPr>
              <a:t>41</a:t>
            </a:r>
            <a:r>
              <a:rPr lang="en-US" sz="1100">
                <a:latin typeface="Avenir"/>
                <a:ea typeface="Avenir"/>
                <a:cs typeface="Avenir"/>
                <a:sym typeface="Avenir"/>
              </a:rPr>
              <a:t>(4), 307–310. https://doi.org/10.1097/won.0000000000000039 </a:t>
            </a:r>
            <a:endParaRPr sz="1100">
              <a:latin typeface="Avenir"/>
              <a:ea typeface="Avenir"/>
              <a:cs typeface="Avenir"/>
              <a:sym typeface="Avenir"/>
            </a:endParaRPr>
          </a:p>
          <a:p>
            <a:pPr marL="0" lvl="0" indent="0" algn="l" rtl="0">
              <a:spcBef>
                <a:spcPts val="1200"/>
              </a:spcBef>
              <a:spcAft>
                <a:spcPts val="0"/>
              </a:spcAft>
              <a:buNone/>
            </a:pPr>
            <a:endParaRPr/>
          </a:p>
        </p:txBody>
      </p:sp>
      <p:sp>
        <p:nvSpPr>
          <p:cNvPr id="116" name="Google Shape;11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5000"/>
              </a:lnSpc>
              <a:spcBef>
                <a:spcPts val="1200"/>
              </a:spcBef>
              <a:spcAft>
                <a:spcPts val="0"/>
              </a:spcAft>
              <a:buClr>
                <a:schemeClr val="dk1"/>
              </a:buClr>
              <a:buSzPts val="1018"/>
              <a:buFont typeface="Arial"/>
              <a:buNone/>
            </a:pPr>
            <a:r>
              <a:rPr lang="en-US" sz="1100">
                <a:latin typeface="Avenir"/>
                <a:ea typeface="Avenir"/>
                <a:cs typeface="Avenir"/>
                <a:sym typeface="Avenir"/>
              </a:rPr>
              <a:t>Lera, M., Taxtsoglou, K., Frantzana, A., &amp; Kourkouta, L. (2020). Nurses’ attitudes toward lifelong learning via New Technologies. </a:t>
            </a:r>
            <a:r>
              <a:rPr lang="en-US" sz="1100" i="1">
                <a:latin typeface="Avenir"/>
                <a:ea typeface="Avenir"/>
                <a:cs typeface="Avenir"/>
                <a:sym typeface="Avenir"/>
              </a:rPr>
              <a:t>Asian/Pacific Island Nursing Journal</a:t>
            </a:r>
            <a:r>
              <a:rPr lang="en-US" sz="1100">
                <a:latin typeface="Avenir"/>
                <a:ea typeface="Avenir"/>
                <a:cs typeface="Avenir"/>
                <a:sym typeface="Avenir"/>
              </a:rPr>
              <a:t>, </a:t>
            </a:r>
            <a:r>
              <a:rPr lang="en-US" sz="1100" i="1">
                <a:latin typeface="Avenir"/>
                <a:ea typeface="Avenir"/>
                <a:cs typeface="Avenir"/>
                <a:sym typeface="Avenir"/>
              </a:rPr>
              <a:t>5</a:t>
            </a:r>
            <a:r>
              <a:rPr lang="en-US" sz="1100">
                <a:latin typeface="Avenir"/>
                <a:ea typeface="Avenir"/>
                <a:cs typeface="Avenir"/>
                <a:sym typeface="Avenir"/>
              </a:rPr>
              <a:t>(2), 89–102. https://doi.org/10.31372/20200502.1088 </a:t>
            </a:r>
            <a:endParaRPr sz="1100">
              <a:latin typeface="Avenir"/>
              <a:ea typeface="Avenir"/>
              <a:cs typeface="Avenir"/>
              <a:sym typeface="Avenir"/>
            </a:endParaRPr>
          </a:p>
          <a:p>
            <a:pPr marL="0" lvl="0" indent="0" algn="l" rtl="0">
              <a:lnSpc>
                <a:spcPct val="95000"/>
              </a:lnSpc>
              <a:spcBef>
                <a:spcPts val="1200"/>
              </a:spcBef>
              <a:spcAft>
                <a:spcPts val="1200"/>
              </a:spcAft>
              <a:buClr>
                <a:schemeClr val="dk1"/>
              </a:buClr>
              <a:buSzPts val="1018"/>
              <a:buFont typeface="Arial"/>
              <a:buNone/>
            </a:pPr>
            <a:r>
              <a:rPr lang="en-US" sz="1100">
                <a:latin typeface="Avenir"/>
                <a:ea typeface="Avenir"/>
                <a:cs typeface="Avenir"/>
                <a:sym typeface="Avenir"/>
              </a:rPr>
              <a:t>ShopWholesale. (2022, May 24). </a:t>
            </a:r>
            <a:r>
              <a:rPr lang="en-US" sz="1100" i="1">
                <a:latin typeface="Avenir"/>
                <a:ea typeface="Avenir"/>
                <a:cs typeface="Avenir"/>
                <a:sym typeface="Avenir"/>
              </a:rPr>
              <a:t>Incredible benefits of buying wholesale medical supplies</a:t>
            </a:r>
            <a:r>
              <a:rPr lang="en-US" sz="1100">
                <a:latin typeface="Avenir"/>
                <a:ea typeface="Avenir"/>
                <a:cs typeface="Avenir"/>
                <a:sym typeface="Avenir"/>
              </a:rPr>
              <a:t>. Medium. https://medium.com/@shopwholesale/incredible-benefits-of-buying-wholesale-medical-supplies-c95b5d4819d5 </a:t>
            </a:r>
            <a:endParaRPr sz="1100">
              <a:latin typeface="Avenir"/>
              <a:ea typeface="Avenir"/>
              <a:cs typeface="Avenir"/>
              <a:sym typeface="Avenir"/>
            </a:endParaRPr>
          </a:p>
        </p:txBody>
      </p:sp>
      <p:sp>
        <p:nvSpPr>
          <p:cNvPr id="125" name="Google Shape;12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venir"/>
                <a:ea typeface="Avenir"/>
                <a:cs typeface="Avenir"/>
                <a:sym typeface="Avenir"/>
              </a:rPr>
              <a:t>Klietz, M.-L., Kaiser, H. W., Machens, H.-G., &amp; Aitzetmüller, M. M. (2019). Social media marketing: What do prospective patients want to see? </a:t>
            </a:r>
            <a:r>
              <a:rPr lang="en-US" sz="1100" i="1">
                <a:latin typeface="Avenir"/>
                <a:ea typeface="Avenir"/>
                <a:cs typeface="Avenir"/>
                <a:sym typeface="Avenir"/>
              </a:rPr>
              <a:t>Aesthetic Surgery Journal</a:t>
            </a:r>
            <a:r>
              <a:rPr lang="en-US" sz="1100">
                <a:latin typeface="Avenir"/>
                <a:ea typeface="Avenir"/>
                <a:cs typeface="Avenir"/>
                <a:sym typeface="Avenir"/>
              </a:rPr>
              <a:t>, </a:t>
            </a:r>
            <a:r>
              <a:rPr lang="en-US" sz="1100" i="1">
                <a:latin typeface="Avenir"/>
                <a:ea typeface="Avenir"/>
                <a:cs typeface="Avenir"/>
                <a:sym typeface="Avenir"/>
              </a:rPr>
              <a:t>40</a:t>
            </a:r>
            <a:r>
              <a:rPr lang="en-US" sz="1100">
                <a:latin typeface="Avenir"/>
                <a:ea typeface="Avenir"/>
                <a:cs typeface="Avenir"/>
                <a:sym typeface="Avenir"/>
              </a:rPr>
              <a:t>(5), 577–583. https://doi.org/10.1093/asj/sjz204 </a:t>
            </a:r>
            <a:endParaRPr sz="1100">
              <a:latin typeface="Avenir"/>
              <a:ea typeface="Avenir"/>
              <a:cs typeface="Avenir"/>
              <a:sym typeface="Avenir"/>
            </a:endParaRPr>
          </a:p>
          <a:p>
            <a:pPr marL="0" lvl="0" indent="0" algn="l" rtl="0">
              <a:spcBef>
                <a:spcPts val="1200"/>
              </a:spcBef>
              <a:spcAft>
                <a:spcPts val="0"/>
              </a:spcAft>
              <a:buNone/>
            </a:pPr>
            <a:endParaRPr/>
          </a:p>
        </p:txBody>
      </p:sp>
      <p:sp>
        <p:nvSpPr>
          <p:cNvPr id="134" name="Google Shape;13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000">
                <a:latin typeface="Avenir"/>
                <a:ea typeface="Avenir"/>
                <a:cs typeface="Avenir"/>
                <a:sym typeface="Avenir"/>
              </a:rPr>
              <a:t>Florida Health. (2024, February 9). </a:t>
            </a:r>
            <a:r>
              <a:rPr lang="en-US" sz="1000" i="1">
                <a:latin typeface="Avenir"/>
                <a:ea typeface="Avenir"/>
                <a:cs typeface="Avenir"/>
                <a:sym typeface="Avenir"/>
              </a:rPr>
              <a:t>Grant opportunities and notice of awards</a:t>
            </a:r>
            <a:r>
              <a:rPr lang="en-US" sz="1000">
                <a:latin typeface="Avenir"/>
                <a:ea typeface="Avenir"/>
                <a:cs typeface="Avenir"/>
                <a:sym typeface="Avenir"/>
              </a:rPr>
              <a:t>. Grant Opportunities and Notice of Awards. https://www.floridahealth.gov/about/administrative-functions/purchasing/grant-funding-opportunities/index.html </a:t>
            </a:r>
            <a:endParaRPr sz="1000">
              <a:latin typeface="Avenir"/>
              <a:ea typeface="Avenir"/>
              <a:cs typeface="Avenir"/>
              <a:sym typeface="Avenir"/>
            </a:endParaRPr>
          </a:p>
          <a:p>
            <a:pPr marL="0" marR="0" lvl="0" indent="0" algn="l" rtl="0">
              <a:lnSpc>
                <a:spcPct val="100000"/>
              </a:lnSpc>
              <a:spcBef>
                <a:spcPts val="120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143" name="Google Shape;14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1ff7776ca2b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1ff7776ca2b_0_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95000"/>
              </a:lnSpc>
              <a:spcBef>
                <a:spcPts val="1200"/>
              </a:spcBef>
              <a:spcAft>
                <a:spcPts val="1200"/>
              </a:spcAft>
              <a:buClr>
                <a:schemeClr val="dk1"/>
              </a:buClr>
              <a:buSzPts val="1018"/>
              <a:buFont typeface="Arial"/>
              <a:buNone/>
            </a:pPr>
            <a:r>
              <a:rPr lang="en-US" sz="1100">
                <a:latin typeface="Avenir"/>
                <a:ea typeface="Avenir"/>
                <a:cs typeface="Avenir"/>
                <a:sym typeface="Avenir"/>
              </a:rPr>
              <a:t>Florida Health. (2024, February 9). </a:t>
            </a:r>
            <a:r>
              <a:rPr lang="en-US" sz="1100" i="1">
                <a:latin typeface="Avenir"/>
                <a:ea typeface="Avenir"/>
                <a:cs typeface="Avenir"/>
                <a:sym typeface="Avenir"/>
              </a:rPr>
              <a:t>Grant opportunities and notice of awards</a:t>
            </a:r>
            <a:r>
              <a:rPr lang="en-US" sz="1100">
                <a:latin typeface="Avenir"/>
                <a:ea typeface="Avenir"/>
                <a:cs typeface="Avenir"/>
                <a:sym typeface="Avenir"/>
              </a:rPr>
              <a:t>. Grant Opportunities and Notice of Awards. https://www.floridahealth.gov/about/administrative-functions/purchasing/grant-funding-opportunities/index.html </a:t>
            </a:r>
            <a:endParaRPr/>
          </a:p>
        </p:txBody>
      </p:sp>
      <p:sp>
        <p:nvSpPr>
          <p:cNvPr id="150" name="Google Shape;150;g1ff7776ca2b_0_1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2"/>
          <p:cNvSpPr>
            <a:spLocks noGrp="1"/>
          </p:cNvSpPr>
          <p:nvPr>
            <p:ph type="pic" idx="2"/>
          </p:nvPr>
        </p:nvSpPr>
        <p:spPr>
          <a:xfrm>
            <a:off x="5183188" y="987425"/>
            <a:ext cx="6172200" cy="4873625"/>
          </a:xfrm>
          <a:prstGeom prst="rect">
            <a:avLst/>
          </a:prstGeom>
          <a:noFill/>
          <a:ln>
            <a:noFill/>
          </a:ln>
        </p:spPr>
      </p:sp>
      <p:sp>
        <p:nvSpPr>
          <p:cNvPr id="68" name="Google Shape;68;p2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1524000" y="436563"/>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Calibri"/>
              <a:buNone/>
            </a:pPr>
            <a:r>
              <a:rPr lang="en-US">
                <a:latin typeface="Avenir"/>
                <a:ea typeface="Avenir"/>
                <a:cs typeface="Avenir"/>
                <a:sym typeface="Avenir"/>
              </a:rPr>
              <a:t>Basic Business Concepts for the WOC Nurse</a:t>
            </a:r>
            <a:endParaRPr>
              <a:latin typeface="Avenir"/>
              <a:ea typeface="Avenir"/>
              <a:cs typeface="Avenir"/>
              <a:sym typeface="Avenir"/>
            </a:endParaRPr>
          </a:p>
        </p:txBody>
      </p:sp>
      <p:sp>
        <p:nvSpPr>
          <p:cNvPr id="90" name="Google Shape;90;p1"/>
          <p:cNvSpPr txBox="1">
            <a:spLocks noGrp="1"/>
          </p:cNvSpPr>
          <p:nvPr>
            <p:ph type="subTitle" idx="1"/>
          </p:nvPr>
        </p:nvSpPr>
        <p:spPr>
          <a:xfrm>
            <a:off x="1524000" y="2916238"/>
            <a:ext cx="9144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800"/>
              <a:buNone/>
            </a:pPr>
            <a:r>
              <a:rPr lang="en-US" sz="2800">
                <a:latin typeface="Avenir"/>
                <a:ea typeface="Avenir"/>
                <a:cs typeface="Avenir"/>
                <a:sym typeface="Avenir"/>
              </a:rPr>
              <a:t>Mikaela Dillon MSN, RN</a:t>
            </a:r>
            <a:endParaRPr>
              <a:latin typeface="Avenir"/>
              <a:ea typeface="Avenir"/>
              <a:cs typeface="Avenir"/>
              <a:sym typeface="Avenir"/>
            </a:endParaRPr>
          </a:p>
        </p:txBody>
      </p:sp>
      <p:pic>
        <p:nvPicPr>
          <p:cNvPr id="91" name="Google Shape;91;p1"/>
          <p:cNvPicPr preferRelativeResize="0"/>
          <p:nvPr/>
        </p:nvPicPr>
        <p:blipFill>
          <a:blip r:embed="rId3">
            <a:alphaModFix/>
          </a:blip>
          <a:stretch>
            <a:fillRect/>
          </a:stretch>
        </p:blipFill>
        <p:spPr>
          <a:xfrm>
            <a:off x="3181350" y="3598800"/>
            <a:ext cx="5829300" cy="2895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9EAD3"/>
        </a:solidFill>
        <a:effectLst/>
      </p:bgPr>
    </p:bg>
    <p:spTree>
      <p:nvGrpSpPr>
        <p:cNvPr id="1" name="Shape 158"/>
        <p:cNvGrpSpPr/>
        <p:nvPr/>
      </p:nvGrpSpPr>
      <p:grpSpPr>
        <a:xfrm>
          <a:off x="0" y="0"/>
          <a:ext cx="0" cy="0"/>
          <a:chOff x="0" y="0"/>
          <a:chExt cx="0" cy="0"/>
        </a:xfrm>
      </p:grpSpPr>
      <p:sp>
        <p:nvSpPr>
          <p:cNvPr id="159" name="Google Shape;159;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Product Purchase: Hand-held Doppler</a:t>
            </a:r>
            <a:endParaRPr>
              <a:latin typeface="Avenir"/>
              <a:ea typeface="Avenir"/>
              <a:cs typeface="Avenir"/>
              <a:sym typeface="Avenir"/>
            </a:endParaRPr>
          </a:p>
        </p:txBody>
      </p:sp>
      <p:sp>
        <p:nvSpPr>
          <p:cNvPr id="160" name="Google Shape;160;p9"/>
          <p:cNvSpPr txBox="1">
            <a:spLocks noGrp="1"/>
          </p:cNvSpPr>
          <p:nvPr>
            <p:ph type="body" idx="1"/>
          </p:nvPr>
        </p:nvSpPr>
        <p:spPr>
          <a:xfrm>
            <a:off x="838200" y="2246950"/>
            <a:ext cx="7535400" cy="3544200"/>
          </a:xfrm>
          <a:prstGeom prst="rect">
            <a:avLst/>
          </a:prstGeom>
          <a:noFill/>
          <a:ln>
            <a:noFill/>
          </a:ln>
        </p:spPr>
        <p:txBody>
          <a:bodyPr spcFirstLastPara="1" wrap="square" lIns="91425" tIns="45700" rIns="91425" bIns="45700" anchor="t" anchorCtr="0">
            <a:noAutofit/>
          </a:bodyPr>
          <a:lstStyle/>
          <a:p>
            <a:pPr marL="457200" lvl="0" indent="-323850" algn="l" rtl="0">
              <a:lnSpc>
                <a:spcPct val="100000"/>
              </a:lnSpc>
              <a:spcBef>
                <a:spcPts val="0"/>
              </a:spcBef>
              <a:spcAft>
                <a:spcPts val="0"/>
              </a:spcAft>
              <a:buSzPts val="1500"/>
              <a:buFont typeface="Avenir"/>
              <a:buChar char="-"/>
            </a:pPr>
            <a:r>
              <a:rPr lang="en-US" sz="1500">
                <a:latin typeface="Avenir"/>
                <a:ea typeface="Avenir"/>
                <a:cs typeface="Avenir"/>
                <a:sym typeface="Avenir"/>
              </a:rPr>
              <a:t>Peripheral artery disease increases the patient’s risk of stroke, heart attack, and the development of arterial ulcers due to the decreased perfusion to extremities (Mayo Clinic, 2022). </a:t>
            </a:r>
            <a:endParaRPr sz="1500">
              <a:latin typeface="Avenir"/>
              <a:ea typeface="Avenir"/>
              <a:cs typeface="Avenir"/>
              <a:sym typeface="Avenir"/>
            </a:endParaRPr>
          </a:p>
          <a:p>
            <a:pPr marL="0" lvl="0" indent="0" algn="l" rtl="0">
              <a:lnSpc>
                <a:spcPct val="100000"/>
              </a:lnSpc>
              <a:spcBef>
                <a:spcPts val="0"/>
              </a:spcBef>
              <a:spcAft>
                <a:spcPts val="0"/>
              </a:spcAft>
              <a:buNone/>
            </a:pPr>
            <a:endParaRPr sz="1500">
              <a:latin typeface="Avenir"/>
              <a:ea typeface="Avenir"/>
              <a:cs typeface="Avenir"/>
              <a:sym typeface="Avenir"/>
            </a:endParaRPr>
          </a:p>
          <a:p>
            <a:pPr marL="457200" lvl="0" indent="-323850" algn="l" rtl="0">
              <a:lnSpc>
                <a:spcPct val="100000"/>
              </a:lnSpc>
              <a:spcBef>
                <a:spcPts val="0"/>
              </a:spcBef>
              <a:spcAft>
                <a:spcPts val="0"/>
              </a:spcAft>
              <a:buSzPts val="1500"/>
              <a:buFont typeface="Avenir"/>
              <a:buChar char="-"/>
            </a:pPr>
            <a:r>
              <a:rPr lang="en-US" sz="1500">
                <a:latin typeface="Avenir"/>
                <a:ea typeface="Avenir"/>
                <a:cs typeface="Avenir"/>
                <a:sym typeface="Avenir"/>
              </a:rPr>
              <a:t>By assessing the patient’s risk for PAD, this may aid in finding suitable lifestyle changes to decrease propensity to develop into further arterial damage or occlusion, and to better assess the potential efficacy of wound care interventions (Mayo Clinic, 2022).</a:t>
            </a:r>
            <a:endParaRPr sz="1500">
              <a:latin typeface="Avenir"/>
              <a:ea typeface="Avenir"/>
              <a:cs typeface="Avenir"/>
              <a:sym typeface="Avenir"/>
            </a:endParaRPr>
          </a:p>
          <a:p>
            <a:pPr marL="0" lvl="0" indent="0" algn="l" rtl="0">
              <a:lnSpc>
                <a:spcPct val="100000"/>
              </a:lnSpc>
              <a:spcBef>
                <a:spcPts val="0"/>
              </a:spcBef>
              <a:spcAft>
                <a:spcPts val="0"/>
              </a:spcAft>
              <a:buNone/>
            </a:pPr>
            <a:endParaRPr sz="1500">
              <a:latin typeface="Avenir"/>
              <a:ea typeface="Avenir"/>
              <a:cs typeface="Avenir"/>
              <a:sym typeface="Avenir"/>
            </a:endParaRPr>
          </a:p>
          <a:p>
            <a:pPr marL="457200" lvl="0" indent="-323850" algn="l" rtl="0">
              <a:lnSpc>
                <a:spcPct val="100000"/>
              </a:lnSpc>
              <a:spcBef>
                <a:spcPts val="0"/>
              </a:spcBef>
              <a:spcAft>
                <a:spcPts val="0"/>
              </a:spcAft>
              <a:buSzPts val="1500"/>
              <a:buFont typeface="Avenir"/>
              <a:buChar char="-"/>
            </a:pPr>
            <a:r>
              <a:rPr lang="en-US" sz="1500">
                <a:latin typeface="Avenir"/>
                <a:ea typeface="Avenir"/>
                <a:cs typeface="Avenir"/>
                <a:sym typeface="Avenir"/>
              </a:rPr>
              <a:t>Supporting the assessment skills of WOC nurses, targeted therapy may be financially beneficial to the organization by decreasing the time needed to develop a care plan by moving beyond the “trial and error” approach.</a:t>
            </a:r>
            <a:endParaRPr sz="1500">
              <a:latin typeface="Avenir"/>
              <a:ea typeface="Avenir"/>
              <a:cs typeface="Avenir"/>
              <a:sym typeface="Avenir"/>
            </a:endParaRPr>
          </a:p>
          <a:p>
            <a:pPr marL="0" lvl="0" indent="0" algn="l" rtl="0">
              <a:lnSpc>
                <a:spcPct val="100000"/>
              </a:lnSpc>
              <a:spcBef>
                <a:spcPts val="0"/>
              </a:spcBef>
              <a:spcAft>
                <a:spcPts val="0"/>
              </a:spcAft>
              <a:buNone/>
            </a:pPr>
            <a:r>
              <a:rPr lang="en-US" sz="1500">
                <a:latin typeface="Avenir"/>
                <a:ea typeface="Avenir"/>
                <a:cs typeface="Avenir"/>
                <a:sym typeface="Avenir"/>
              </a:rPr>
              <a:t> </a:t>
            </a:r>
            <a:endParaRPr sz="1500">
              <a:latin typeface="Avenir"/>
              <a:ea typeface="Avenir"/>
              <a:cs typeface="Avenir"/>
              <a:sym typeface="Avenir"/>
            </a:endParaRPr>
          </a:p>
          <a:p>
            <a:pPr marL="457200" lvl="0" indent="-323850" algn="l" rtl="0">
              <a:lnSpc>
                <a:spcPct val="100000"/>
              </a:lnSpc>
              <a:spcBef>
                <a:spcPts val="0"/>
              </a:spcBef>
              <a:spcAft>
                <a:spcPts val="0"/>
              </a:spcAft>
              <a:buSzPts val="1500"/>
              <a:buFont typeface="Avenir"/>
              <a:buChar char="-"/>
            </a:pPr>
            <a:r>
              <a:rPr lang="en-US" sz="1500">
                <a:latin typeface="Avenir"/>
                <a:ea typeface="Avenir"/>
                <a:cs typeface="Avenir"/>
                <a:sym typeface="Avenir"/>
              </a:rPr>
              <a:t>Early diagnosis is integral to early intervention, which is necessary to improve patient outcomes and prevent further complications. The use of this piece of equipment in a WOC practice is as necessary as PFT equipment is to measure pulmonary function in patients with pulmonary diseases.</a:t>
            </a:r>
            <a:endParaRPr sz="1500">
              <a:latin typeface="Avenir"/>
              <a:ea typeface="Avenir"/>
              <a:cs typeface="Avenir"/>
              <a:sym typeface="Avenir"/>
            </a:endParaRPr>
          </a:p>
        </p:txBody>
      </p:sp>
      <p:sp>
        <p:nvSpPr>
          <p:cNvPr id="161" name="Google Shape;161;p9"/>
          <p:cNvSpPr txBox="1"/>
          <p:nvPr/>
        </p:nvSpPr>
        <p:spPr>
          <a:xfrm>
            <a:off x="838200" y="1467675"/>
            <a:ext cx="10013700" cy="8448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2800"/>
              <a:buFont typeface="Arial"/>
              <a:buNone/>
            </a:pPr>
            <a:r>
              <a:rPr lang="en-US" sz="1800">
                <a:solidFill>
                  <a:schemeClr val="dk1"/>
                </a:solidFill>
                <a:latin typeface="Avenir"/>
                <a:ea typeface="Avenir"/>
                <a:cs typeface="Avenir"/>
                <a:sym typeface="Avenir"/>
              </a:rPr>
              <a:t>Hand-held dopplers are used by the WOC nurse in order to assess the ankle-brachial index, an indicator of peripheral artery disease (Mayo Clinic, 2022). </a:t>
            </a:r>
            <a:endParaRPr sz="1800">
              <a:solidFill>
                <a:schemeClr val="dk1"/>
              </a:solidFill>
              <a:latin typeface="Avenir"/>
              <a:ea typeface="Avenir"/>
              <a:cs typeface="Avenir"/>
              <a:sym typeface="Avenir"/>
            </a:endParaRPr>
          </a:p>
        </p:txBody>
      </p:sp>
      <p:pic>
        <p:nvPicPr>
          <p:cNvPr id="162" name="Google Shape;162;p9"/>
          <p:cNvPicPr preferRelativeResize="0"/>
          <p:nvPr/>
        </p:nvPicPr>
        <p:blipFill>
          <a:blip r:embed="rId3">
            <a:alphaModFix/>
          </a:blip>
          <a:stretch>
            <a:fillRect/>
          </a:stretch>
        </p:blipFill>
        <p:spPr>
          <a:xfrm>
            <a:off x="8451450" y="2885975"/>
            <a:ext cx="3513600" cy="37838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67"/>
        <p:cNvGrpSpPr/>
        <p:nvPr/>
      </p:nvGrpSpPr>
      <p:grpSpPr>
        <a:xfrm>
          <a:off x="0" y="0"/>
          <a:ext cx="0" cy="0"/>
          <a:chOff x="0" y="0"/>
          <a:chExt cx="0" cy="0"/>
        </a:xfrm>
      </p:grpSpPr>
      <p:sp>
        <p:nvSpPr>
          <p:cNvPr id="168" name="Google Shape;168;g1ff7776ca2b_0_3"/>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latin typeface="Avenir"/>
                <a:ea typeface="Avenir"/>
                <a:cs typeface="Avenir"/>
                <a:sym typeface="Avenir"/>
              </a:rPr>
              <a:t>Purchase Plan: Stakeholders’ Benefits</a:t>
            </a:r>
            <a:endParaRPr>
              <a:latin typeface="Avenir"/>
              <a:ea typeface="Avenir"/>
              <a:cs typeface="Avenir"/>
              <a:sym typeface="Avenir"/>
            </a:endParaRPr>
          </a:p>
        </p:txBody>
      </p:sp>
      <p:sp>
        <p:nvSpPr>
          <p:cNvPr id="169" name="Google Shape;169;g1ff7776ca2b_0_3"/>
          <p:cNvSpPr txBox="1">
            <a:spLocks noGrp="1"/>
          </p:cNvSpPr>
          <p:nvPr>
            <p:ph type="body" idx="1"/>
          </p:nvPr>
        </p:nvSpPr>
        <p:spPr>
          <a:xfrm>
            <a:off x="838200" y="1368425"/>
            <a:ext cx="10515600" cy="43512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018"/>
              <a:buNone/>
            </a:pPr>
            <a:r>
              <a:rPr lang="en-US" sz="1600" b="1">
                <a:latin typeface="Avenir"/>
                <a:ea typeface="Avenir"/>
                <a:cs typeface="Avenir"/>
                <a:sym typeface="Avenir"/>
              </a:rPr>
              <a:t>Patients and families: </a:t>
            </a:r>
            <a:endParaRPr sz="1600" b="1">
              <a:latin typeface="Avenir"/>
              <a:ea typeface="Avenir"/>
              <a:cs typeface="Avenir"/>
              <a:sym typeface="Avenir"/>
            </a:endParaRPr>
          </a:p>
          <a:p>
            <a:pPr marL="457200" lvl="0" indent="-330200" algn="l" rtl="0">
              <a:lnSpc>
                <a:spcPct val="100000"/>
              </a:lnSpc>
              <a:spcBef>
                <a:spcPts val="1000"/>
              </a:spcBef>
              <a:spcAft>
                <a:spcPts val="0"/>
              </a:spcAft>
              <a:buSzPts val="1600"/>
              <a:buFont typeface="Avenir"/>
              <a:buChar char="-"/>
            </a:pPr>
            <a:r>
              <a:rPr lang="en-US" sz="1600">
                <a:latin typeface="Avenir"/>
                <a:ea typeface="Avenir"/>
                <a:cs typeface="Avenir"/>
                <a:sym typeface="Avenir"/>
              </a:rPr>
              <a:t>Marginalized communities are at a disproportionate disadvantage when it comes to public health (Hartley, 2004). In order to prevent health complications and assess patient’s risk for developing potentially debilitating diseases, these communities need a larger financial base that is focused on these health disparities.</a:t>
            </a:r>
            <a:endParaRPr sz="1600">
              <a:latin typeface="Avenir"/>
              <a:ea typeface="Avenir"/>
              <a:cs typeface="Avenir"/>
              <a:sym typeface="Avenir"/>
            </a:endParaRPr>
          </a:p>
          <a:p>
            <a:pPr marL="457200" lvl="0" indent="-330200" algn="l" rtl="0">
              <a:lnSpc>
                <a:spcPct val="100000"/>
              </a:lnSpc>
              <a:spcBef>
                <a:spcPts val="0"/>
              </a:spcBef>
              <a:spcAft>
                <a:spcPts val="0"/>
              </a:spcAft>
              <a:buSzPts val="1600"/>
              <a:buFont typeface="Avenir"/>
              <a:buChar char="-"/>
            </a:pPr>
            <a:r>
              <a:rPr lang="en-US" sz="1600">
                <a:latin typeface="Avenir"/>
                <a:ea typeface="Avenir"/>
                <a:cs typeface="Avenir"/>
                <a:sym typeface="Avenir"/>
              </a:rPr>
              <a:t>Providing better patient care allows for a healthier community by reducing health disparities</a:t>
            </a:r>
            <a:endParaRPr sz="1600">
              <a:latin typeface="Avenir"/>
              <a:ea typeface="Avenir"/>
              <a:cs typeface="Avenir"/>
              <a:sym typeface="Avenir"/>
            </a:endParaRPr>
          </a:p>
          <a:p>
            <a:pPr marL="0" lvl="0" indent="0" algn="l" rtl="0">
              <a:lnSpc>
                <a:spcPct val="100000"/>
              </a:lnSpc>
              <a:spcBef>
                <a:spcPts val="0"/>
              </a:spcBef>
              <a:spcAft>
                <a:spcPts val="0"/>
              </a:spcAft>
              <a:buSzPts val="1018"/>
              <a:buNone/>
            </a:pPr>
            <a:endParaRPr sz="1600">
              <a:latin typeface="Avenir"/>
              <a:ea typeface="Avenir"/>
              <a:cs typeface="Avenir"/>
              <a:sym typeface="Avenir"/>
            </a:endParaRPr>
          </a:p>
          <a:p>
            <a:pPr marL="0" lvl="0" indent="0" algn="l" rtl="0">
              <a:lnSpc>
                <a:spcPct val="100000"/>
              </a:lnSpc>
              <a:spcBef>
                <a:spcPts val="0"/>
              </a:spcBef>
              <a:spcAft>
                <a:spcPts val="0"/>
              </a:spcAft>
              <a:buSzPts val="1018"/>
              <a:buNone/>
            </a:pPr>
            <a:r>
              <a:rPr lang="en-US" sz="1600" b="1">
                <a:latin typeface="Avenir"/>
                <a:ea typeface="Avenir"/>
                <a:cs typeface="Avenir"/>
                <a:sym typeface="Avenir"/>
              </a:rPr>
              <a:t>Providers and clinical practice centers:</a:t>
            </a:r>
            <a:endParaRPr sz="1600" b="1">
              <a:latin typeface="Avenir"/>
              <a:ea typeface="Avenir"/>
              <a:cs typeface="Avenir"/>
              <a:sym typeface="Avenir"/>
            </a:endParaRPr>
          </a:p>
          <a:p>
            <a:pPr marL="457200" lvl="0" indent="-330200" algn="l" rtl="0">
              <a:lnSpc>
                <a:spcPct val="100000"/>
              </a:lnSpc>
              <a:spcBef>
                <a:spcPts val="1000"/>
              </a:spcBef>
              <a:spcAft>
                <a:spcPts val="0"/>
              </a:spcAft>
              <a:buSzPts val="1600"/>
              <a:buFont typeface="Avenir"/>
              <a:buChar char="-"/>
            </a:pPr>
            <a:r>
              <a:rPr lang="en-US" sz="1600">
                <a:latin typeface="Avenir"/>
                <a:ea typeface="Avenir"/>
                <a:cs typeface="Avenir"/>
                <a:sym typeface="Avenir"/>
              </a:rPr>
              <a:t>The use of diagnostic testing equipment ensures that providers are able to better assess patient needs by gathering more information about potential disease processes that may be causing symptoms in the patients</a:t>
            </a:r>
            <a:endParaRPr sz="1600">
              <a:latin typeface="Avenir"/>
              <a:ea typeface="Avenir"/>
              <a:cs typeface="Avenir"/>
              <a:sym typeface="Avenir"/>
            </a:endParaRPr>
          </a:p>
          <a:p>
            <a:pPr marL="457200" lvl="0" indent="-330200" algn="l" rtl="0">
              <a:lnSpc>
                <a:spcPct val="100000"/>
              </a:lnSpc>
              <a:spcBef>
                <a:spcPts val="0"/>
              </a:spcBef>
              <a:spcAft>
                <a:spcPts val="0"/>
              </a:spcAft>
              <a:buSzPts val="1600"/>
              <a:buFont typeface="Avenir"/>
              <a:buChar char="-"/>
            </a:pPr>
            <a:r>
              <a:rPr lang="en-US" sz="1600">
                <a:latin typeface="Avenir"/>
                <a:ea typeface="Avenir"/>
                <a:cs typeface="Avenir"/>
                <a:sym typeface="Avenir"/>
              </a:rPr>
              <a:t>More tailored care can decrease the burden on the hospital system by creating a clear care plan for each patient and decreasing time used in unnecessary diagnostic tests. By ensuring that proper equipment is available like in the hand held doppler, the patient and provider are able to have clear metrics that can be tracked over time and reassessed as needed. </a:t>
            </a:r>
            <a:endParaRPr sz="1600">
              <a:latin typeface="Avenir"/>
              <a:ea typeface="Avenir"/>
              <a:cs typeface="Avenir"/>
              <a:sym typeface="Avenir"/>
            </a:endParaRPr>
          </a:p>
          <a:p>
            <a:pPr marL="0" lvl="0" indent="0" algn="l" rtl="0">
              <a:lnSpc>
                <a:spcPct val="100000"/>
              </a:lnSpc>
              <a:spcBef>
                <a:spcPts val="0"/>
              </a:spcBef>
              <a:spcAft>
                <a:spcPts val="0"/>
              </a:spcAft>
              <a:buSzPts val="1018"/>
              <a:buNone/>
            </a:pPr>
            <a:endParaRPr sz="1600" b="1">
              <a:latin typeface="Avenir"/>
              <a:ea typeface="Avenir"/>
              <a:cs typeface="Avenir"/>
              <a:sym typeface="Avenir"/>
            </a:endParaRPr>
          </a:p>
          <a:p>
            <a:pPr marL="0" lvl="0" indent="0" algn="l" rtl="0">
              <a:lnSpc>
                <a:spcPct val="100000"/>
              </a:lnSpc>
              <a:spcBef>
                <a:spcPts val="0"/>
              </a:spcBef>
              <a:spcAft>
                <a:spcPts val="0"/>
              </a:spcAft>
              <a:buSzPts val="1018"/>
              <a:buNone/>
            </a:pPr>
            <a:r>
              <a:rPr lang="en-US" sz="1600" b="1">
                <a:latin typeface="Avenir"/>
                <a:ea typeface="Avenir"/>
                <a:cs typeface="Avenir"/>
                <a:sym typeface="Avenir"/>
              </a:rPr>
              <a:t>Payors and insurance providers:</a:t>
            </a:r>
            <a:endParaRPr sz="1600">
              <a:latin typeface="Avenir"/>
              <a:ea typeface="Avenir"/>
              <a:cs typeface="Avenir"/>
              <a:sym typeface="Avenir"/>
            </a:endParaRPr>
          </a:p>
          <a:p>
            <a:pPr marL="457200" lvl="0" indent="-330200" algn="l" rtl="0">
              <a:lnSpc>
                <a:spcPct val="100000"/>
              </a:lnSpc>
              <a:spcBef>
                <a:spcPts val="1000"/>
              </a:spcBef>
              <a:spcAft>
                <a:spcPts val="0"/>
              </a:spcAft>
              <a:buSzPts val="1600"/>
              <a:buFont typeface="Avenir"/>
              <a:buChar char="-"/>
            </a:pPr>
            <a:r>
              <a:rPr lang="en-US" sz="1600">
                <a:latin typeface="Avenir"/>
                <a:ea typeface="Avenir"/>
                <a:cs typeface="Avenir"/>
                <a:sym typeface="Avenir"/>
              </a:rPr>
              <a:t>The goal of insurance companies as businesses is to ensure coverage, but to reduce unnecessary medical costs. Practices that have necessary equipment are able to decrease misdiagnosis, and therefore save costs. </a:t>
            </a:r>
            <a:endParaRPr sz="1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9D2E9"/>
        </a:solidFill>
        <a:effectLst/>
      </p:bgPr>
    </p:bg>
    <p:spTree>
      <p:nvGrpSpPr>
        <p:cNvPr id="1" name="Shape 174"/>
        <p:cNvGrpSpPr/>
        <p:nvPr/>
      </p:nvGrpSpPr>
      <p:grpSpPr>
        <a:xfrm>
          <a:off x="0" y="0"/>
          <a:ext cx="0" cy="0"/>
          <a:chOff x="0" y="0"/>
          <a:chExt cx="0" cy="0"/>
        </a:xfrm>
      </p:grpSpPr>
      <p:sp>
        <p:nvSpPr>
          <p:cNvPr id="175" name="Google Shape;175;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Product Purchase: Requisition</a:t>
            </a:r>
            <a:endParaRPr>
              <a:latin typeface="Avenir"/>
              <a:ea typeface="Avenir"/>
              <a:cs typeface="Avenir"/>
              <a:sym typeface="Avenir"/>
            </a:endParaRPr>
          </a:p>
        </p:txBody>
      </p:sp>
      <p:sp>
        <p:nvSpPr>
          <p:cNvPr id="176" name="Google Shape;176;p10"/>
          <p:cNvSpPr txBox="1">
            <a:spLocks noGrp="1"/>
          </p:cNvSpPr>
          <p:nvPr>
            <p:ph type="body" idx="1"/>
          </p:nvPr>
        </p:nvSpPr>
        <p:spPr>
          <a:xfrm>
            <a:off x="838200" y="1597025"/>
            <a:ext cx="10515600" cy="4906800"/>
          </a:xfrm>
          <a:prstGeom prst="rect">
            <a:avLst/>
          </a:prstGeom>
          <a:noFill/>
          <a:ln>
            <a:noFill/>
          </a:ln>
        </p:spPr>
        <p:txBody>
          <a:bodyPr spcFirstLastPara="1" wrap="square" lIns="91425" tIns="45700" rIns="91425" bIns="45700" anchor="t" anchorCtr="0">
            <a:normAutofit lnSpcReduction="20000"/>
          </a:bodyPr>
          <a:lstStyle/>
          <a:p>
            <a:pPr marL="0" lvl="0" indent="0" algn="l" rtl="0">
              <a:lnSpc>
                <a:spcPct val="100000"/>
              </a:lnSpc>
              <a:spcBef>
                <a:spcPts val="0"/>
              </a:spcBef>
              <a:spcAft>
                <a:spcPts val="0"/>
              </a:spcAft>
              <a:buNone/>
            </a:pPr>
            <a:r>
              <a:rPr lang="en-US" sz="1800" b="1">
                <a:latin typeface="Avenir"/>
                <a:ea typeface="Avenir"/>
                <a:cs typeface="Avenir"/>
                <a:sym typeface="Avenir"/>
              </a:rPr>
              <a:t>Requisition process: </a:t>
            </a:r>
            <a:endParaRPr sz="1800" b="1">
              <a:latin typeface="Avenir"/>
              <a:ea typeface="Avenir"/>
              <a:cs typeface="Avenir"/>
              <a:sym typeface="Avenir"/>
            </a:endParaRPr>
          </a:p>
          <a:p>
            <a:pPr marL="457200" lvl="0" indent="-330200" algn="l" rtl="0">
              <a:lnSpc>
                <a:spcPct val="100000"/>
              </a:lnSpc>
              <a:spcBef>
                <a:spcPts val="1000"/>
              </a:spcBef>
              <a:spcAft>
                <a:spcPts val="0"/>
              </a:spcAft>
              <a:buSzPts val="1600"/>
              <a:buFont typeface="Avenir"/>
              <a:buChar char="-"/>
            </a:pPr>
            <a:r>
              <a:rPr lang="en-US" sz="1600">
                <a:latin typeface="Avenir"/>
                <a:ea typeface="Avenir"/>
                <a:cs typeface="Avenir"/>
                <a:sym typeface="Avenir"/>
              </a:rPr>
              <a:t>At UF Health Shands in Gainesville, the process for purchasing new equipment is made by the Associate Vice President of Supply Chain Services or the Strategic Purchasing Manager of Supply Chain in the Purchasing Department (UF Health in Gainesville, 2018). </a:t>
            </a:r>
            <a:endParaRPr sz="1600">
              <a:latin typeface="Avenir"/>
              <a:ea typeface="Avenir"/>
              <a:cs typeface="Avenir"/>
              <a:sym typeface="Avenir"/>
            </a:endParaRPr>
          </a:p>
          <a:p>
            <a:pPr marL="0" lvl="0" indent="0" algn="l" rtl="0">
              <a:lnSpc>
                <a:spcPct val="100000"/>
              </a:lnSpc>
              <a:spcBef>
                <a:spcPts val="0"/>
              </a:spcBef>
              <a:spcAft>
                <a:spcPts val="0"/>
              </a:spcAft>
              <a:buNone/>
            </a:pPr>
            <a:endParaRPr sz="1600">
              <a:latin typeface="Avenir"/>
              <a:ea typeface="Avenir"/>
              <a:cs typeface="Avenir"/>
              <a:sym typeface="Avenir"/>
            </a:endParaRPr>
          </a:p>
          <a:p>
            <a:pPr marL="457200" lvl="0" indent="-330200" algn="l" rtl="0">
              <a:lnSpc>
                <a:spcPct val="100000"/>
              </a:lnSpc>
              <a:spcBef>
                <a:spcPts val="0"/>
              </a:spcBef>
              <a:spcAft>
                <a:spcPts val="0"/>
              </a:spcAft>
              <a:buSzPts val="1600"/>
              <a:buFont typeface="Avenir"/>
              <a:buChar char="-"/>
            </a:pPr>
            <a:r>
              <a:rPr lang="en-US" sz="1600">
                <a:latin typeface="Avenir"/>
                <a:ea typeface="Avenir"/>
                <a:cs typeface="Avenir"/>
                <a:sym typeface="Avenir"/>
              </a:rPr>
              <a:t>Regulatory bodies in a larger healthcare system carry the most weight in what is deemed necessary for safe patient care. By providing evidence that this device is beneficial to patient care and diagnosis, while ensuring affordability by the hospital system, purchases can be made if they fit within the goals/mission of the healthcare system and patient population.</a:t>
            </a:r>
            <a:endParaRPr sz="1600">
              <a:latin typeface="Avenir"/>
              <a:ea typeface="Avenir"/>
              <a:cs typeface="Avenir"/>
              <a:sym typeface="Avenir"/>
            </a:endParaRPr>
          </a:p>
          <a:p>
            <a:pPr marL="0" lvl="0" indent="0" algn="l" rtl="0">
              <a:lnSpc>
                <a:spcPct val="100000"/>
              </a:lnSpc>
              <a:spcBef>
                <a:spcPts val="0"/>
              </a:spcBef>
              <a:spcAft>
                <a:spcPts val="0"/>
              </a:spcAft>
              <a:buNone/>
            </a:pPr>
            <a:endParaRPr sz="1600">
              <a:latin typeface="Avenir"/>
              <a:ea typeface="Avenir"/>
              <a:cs typeface="Avenir"/>
              <a:sym typeface="Avenir"/>
            </a:endParaRPr>
          </a:p>
          <a:p>
            <a:pPr marL="457200" lvl="0" indent="-330200" algn="l" rtl="0">
              <a:lnSpc>
                <a:spcPct val="100000"/>
              </a:lnSpc>
              <a:spcBef>
                <a:spcPts val="0"/>
              </a:spcBef>
              <a:spcAft>
                <a:spcPts val="0"/>
              </a:spcAft>
              <a:buSzPts val="1600"/>
              <a:buFont typeface="Avenir"/>
              <a:buChar char="-"/>
            </a:pPr>
            <a:r>
              <a:rPr lang="en-US" sz="1600">
                <a:latin typeface="Avenir"/>
                <a:ea typeface="Avenir"/>
                <a:cs typeface="Avenir"/>
                <a:sym typeface="Avenir"/>
              </a:rPr>
              <a:t>The hand-held doppler is a piece of “minor equipment that [is] below the capital equipment threshold” of $5,000 (UF Health in Gainesville, 2018). In this case, the only documentation necessary is the requisition since the price is well below the outlined threshold.</a:t>
            </a:r>
            <a:endParaRPr sz="1600">
              <a:latin typeface="Avenir"/>
              <a:ea typeface="Avenir"/>
              <a:cs typeface="Avenir"/>
              <a:sym typeface="Avenir"/>
            </a:endParaRPr>
          </a:p>
          <a:p>
            <a:pPr marL="0" lvl="0" indent="0" algn="l" rtl="0">
              <a:lnSpc>
                <a:spcPct val="100000"/>
              </a:lnSpc>
              <a:spcBef>
                <a:spcPts val="0"/>
              </a:spcBef>
              <a:spcAft>
                <a:spcPts val="0"/>
              </a:spcAft>
              <a:buNone/>
            </a:pPr>
            <a:endParaRPr sz="1600">
              <a:latin typeface="Avenir"/>
              <a:ea typeface="Avenir"/>
              <a:cs typeface="Avenir"/>
              <a:sym typeface="Avenir"/>
            </a:endParaRPr>
          </a:p>
          <a:p>
            <a:pPr marL="0" lvl="0" indent="0" algn="l" rtl="0">
              <a:lnSpc>
                <a:spcPct val="100000"/>
              </a:lnSpc>
              <a:spcBef>
                <a:spcPts val="0"/>
              </a:spcBef>
              <a:spcAft>
                <a:spcPts val="0"/>
              </a:spcAft>
              <a:buNone/>
            </a:pPr>
            <a:r>
              <a:rPr lang="en-US" sz="1600" b="1">
                <a:latin typeface="Avenir"/>
                <a:ea typeface="Avenir"/>
                <a:cs typeface="Avenir"/>
                <a:sym typeface="Avenir"/>
              </a:rPr>
              <a:t>Requisition document should include:</a:t>
            </a:r>
            <a:endParaRPr sz="1600" b="1">
              <a:latin typeface="Avenir"/>
              <a:ea typeface="Avenir"/>
              <a:cs typeface="Avenir"/>
              <a:sym typeface="Avenir"/>
            </a:endParaRPr>
          </a:p>
          <a:p>
            <a:pPr marL="457200" lvl="0" indent="-330200" algn="l" rtl="0">
              <a:lnSpc>
                <a:spcPct val="100000"/>
              </a:lnSpc>
              <a:spcBef>
                <a:spcPts val="1000"/>
              </a:spcBef>
              <a:spcAft>
                <a:spcPts val="0"/>
              </a:spcAft>
              <a:buSzPts val="1600"/>
              <a:buFont typeface="Avenir"/>
              <a:buChar char="-"/>
            </a:pPr>
            <a:r>
              <a:rPr lang="en-US" sz="1600">
                <a:latin typeface="Avenir"/>
                <a:ea typeface="Avenir"/>
                <a:cs typeface="Avenir"/>
                <a:sym typeface="Avenir"/>
              </a:rPr>
              <a:t>The department wishing to purchase the equipment with hospital funds </a:t>
            </a:r>
            <a:endParaRPr sz="1600">
              <a:latin typeface="Avenir"/>
              <a:ea typeface="Avenir"/>
              <a:cs typeface="Avenir"/>
              <a:sym typeface="Avenir"/>
            </a:endParaRPr>
          </a:p>
          <a:p>
            <a:pPr marL="457200" lvl="0" indent="0" algn="l" rtl="0">
              <a:lnSpc>
                <a:spcPct val="100000"/>
              </a:lnSpc>
              <a:spcBef>
                <a:spcPts val="0"/>
              </a:spcBef>
              <a:spcAft>
                <a:spcPts val="0"/>
              </a:spcAft>
              <a:buNone/>
            </a:pPr>
            <a:r>
              <a:rPr lang="en-US" sz="1600">
                <a:latin typeface="Avenir"/>
                <a:ea typeface="Avenir"/>
                <a:cs typeface="Avenir"/>
                <a:sym typeface="Avenir"/>
              </a:rPr>
              <a:t>must select a supplier with competitive prices.</a:t>
            </a:r>
            <a:endParaRPr sz="1600">
              <a:latin typeface="Avenir"/>
              <a:ea typeface="Avenir"/>
              <a:cs typeface="Avenir"/>
              <a:sym typeface="Avenir"/>
            </a:endParaRPr>
          </a:p>
          <a:p>
            <a:pPr marL="457200" lvl="0" indent="-330200" algn="l" rtl="0">
              <a:lnSpc>
                <a:spcPct val="100000"/>
              </a:lnSpc>
              <a:spcBef>
                <a:spcPts val="0"/>
              </a:spcBef>
              <a:spcAft>
                <a:spcPts val="0"/>
              </a:spcAft>
              <a:buSzPts val="1600"/>
              <a:buFont typeface="Avenir"/>
              <a:buChar char="-"/>
            </a:pPr>
            <a:r>
              <a:rPr lang="en-US" sz="1600">
                <a:latin typeface="Avenir"/>
                <a:ea typeface="Avenir"/>
                <a:cs typeface="Avenir"/>
                <a:sym typeface="Avenir"/>
              </a:rPr>
              <a:t>Annual cost of upkeep for the item.</a:t>
            </a:r>
            <a:endParaRPr sz="1600">
              <a:latin typeface="Avenir"/>
              <a:ea typeface="Avenir"/>
              <a:cs typeface="Avenir"/>
              <a:sym typeface="Avenir"/>
            </a:endParaRPr>
          </a:p>
          <a:p>
            <a:pPr marL="457200" lvl="0" indent="-330200" algn="l" rtl="0">
              <a:lnSpc>
                <a:spcPct val="100000"/>
              </a:lnSpc>
              <a:spcBef>
                <a:spcPts val="0"/>
              </a:spcBef>
              <a:spcAft>
                <a:spcPts val="0"/>
              </a:spcAft>
              <a:buSzPts val="1600"/>
              <a:buFont typeface="Avenir"/>
              <a:buChar char="-"/>
            </a:pPr>
            <a:r>
              <a:rPr lang="en-US" sz="1600">
                <a:latin typeface="Avenir"/>
                <a:ea typeface="Avenir"/>
                <a:cs typeface="Avenir"/>
                <a:sym typeface="Avenir"/>
              </a:rPr>
              <a:t>Proof of approval by regulating body (Supply Chain Services).</a:t>
            </a:r>
            <a:endParaRPr sz="1600">
              <a:latin typeface="Avenir"/>
              <a:ea typeface="Avenir"/>
              <a:cs typeface="Avenir"/>
              <a:sym typeface="Avenir"/>
            </a:endParaRPr>
          </a:p>
          <a:p>
            <a:pPr marL="0" lvl="0" indent="0" algn="l" rtl="0">
              <a:lnSpc>
                <a:spcPct val="100000"/>
              </a:lnSpc>
              <a:spcBef>
                <a:spcPts val="0"/>
              </a:spcBef>
              <a:spcAft>
                <a:spcPts val="0"/>
              </a:spcAft>
              <a:buNone/>
            </a:pPr>
            <a:endParaRPr sz="1600">
              <a:latin typeface="Avenir"/>
              <a:ea typeface="Avenir"/>
              <a:cs typeface="Avenir"/>
              <a:sym typeface="Avenir"/>
            </a:endParaRPr>
          </a:p>
          <a:p>
            <a:pPr marL="0" lvl="0" indent="0" algn="l" rtl="0">
              <a:lnSpc>
                <a:spcPct val="100000"/>
              </a:lnSpc>
              <a:spcBef>
                <a:spcPts val="0"/>
              </a:spcBef>
              <a:spcAft>
                <a:spcPts val="0"/>
              </a:spcAft>
              <a:buNone/>
            </a:pPr>
            <a:r>
              <a:rPr lang="en-US" sz="1600">
                <a:latin typeface="Avenir"/>
                <a:ea typeface="Avenir"/>
                <a:cs typeface="Avenir"/>
                <a:sym typeface="Avenir"/>
              </a:rPr>
              <a:t>This example may be used within a clinic setting as well by designing a budget and </a:t>
            </a:r>
            <a:endParaRPr sz="1600">
              <a:latin typeface="Avenir"/>
              <a:ea typeface="Avenir"/>
              <a:cs typeface="Avenir"/>
              <a:sym typeface="Avenir"/>
            </a:endParaRPr>
          </a:p>
          <a:p>
            <a:pPr marL="0" lvl="0" indent="0" algn="l" rtl="0">
              <a:lnSpc>
                <a:spcPct val="100000"/>
              </a:lnSpc>
              <a:spcBef>
                <a:spcPts val="0"/>
              </a:spcBef>
              <a:spcAft>
                <a:spcPts val="0"/>
              </a:spcAft>
              <a:buNone/>
            </a:pPr>
            <a:r>
              <a:rPr lang="en-US" sz="1600">
                <a:latin typeface="Avenir"/>
                <a:ea typeface="Avenir"/>
                <a:cs typeface="Avenir"/>
                <a:sym typeface="Avenir"/>
              </a:rPr>
              <a:t>appointing an executive to vet purchasing propositions made by staff.</a:t>
            </a:r>
            <a:endParaRPr sz="1600">
              <a:latin typeface="Avenir"/>
              <a:ea typeface="Avenir"/>
              <a:cs typeface="Avenir"/>
              <a:sym typeface="Avenir"/>
            </a:endParaRPr>
          </a:p>
        </p:txBody>
      </p:sp>
      <p:pic>
        <p:nvPicPr>
          <p:cNvPr id="177" name="Google Shape;177;p10"/>
          <p:cNvPicPr preferRelativeResize="0"/>
          <p:nvPr/>
        </p:nvPicPr>
        <p:blipFill rotWithShape="1">
          <a:blip r:embed="rId3">
            <a:alphaModFix/>
          </a:blip>
          <a:srcRect l="16722" t="12596" r="15301" b="19427"/>
          <a:stretch/>
        </p:blipFill>
        <p:spPr>
          <a:xfrm>
            <a:off x="9427000" y="4194175"/>
            <a:ext cx="2474300" cy="2474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CCCC"/>
        </a:solidFill>
        <a:effectLst/>
      </p:bgPr>
    </p:bg>
    <p:spTree>
      <p:nvGrpSpPr>
        <p:cNvPr id="1" name="Shape 182"/>
        <p:cNvGrpSpPr/>
        <p:nvPr/>
      </p:nvGrpSpPr>
      <p:grpSpPr>
        <a:xfrm>
          <a:off x="0" y="0"/>
          <a:ext cx="0" cy="0"/>
          <a:chOff x="0" y="0"/>
          <a:chExt cx="0" cy="0"/>
        </a:xfrm>
      </p:grpSpPr>
      <p:sp>
        <p:nvSpPr>
          <p:cNvPr id="183" name="Google Shape;18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In Summary</a:t>
            </a:r>
            <a:endParaRPr>
              <a:latin typeface="Avenir"/>
              <a:ea typeface="Avenir"/>
              <a:cs typeface="Avenir"/>
              <a:sym typeface="Avenir"/>
            </a:endParaRPr>
          </a:p>
        </p:txBody>
      </p:sp>
      <p:sp>
        <p:nvSpPr>
          <p:cNvPr id="184" name="Google Shape;184;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None/>
            </a:pPr>
            <a:r>
              <a:rPr lang="en-US">
                <a:latin typeface="Avenir"/>
                <a:ea typeface="Avenir"/>
                <a:cs typeface="Avenir"/>
                <a:sym typeface="Avenir"/>
              </a:rPr>
              <a:t>Wound care practice is integral to patient care. Whether preventative in the inpatient setting to prevent HAPIs or managing chronic wounds in outpatient settings, WOC nurses play a vital role in health care outcomes.</a:t>
            </a:r>
            <a:endParaRPr>
              <a:latin typeface="Avenir"/>
              <a:ea typeface="Avenir"/>
              <a:cs typeface="Avenir"/>
              <a:sym typeface="Avenir"/>
            </a:endParaRPr>
          </a:p>
          <a:p>
            <a:pPr marL="0" lvl="0" indent="0" algn="l" rtl="0">
              <a:lnSpc>
                <a:spcPct val="100000"/>
              </a:lnSpc>
              <a:spcBef>
                <a:spcPts val="0"/>
              </a:spcBef>
              <a:spcAft>
                <a:spcPts val="0"/>
              </a:spcAft>
              <a:buNone/>
            </a:pPr>
            <a:endParaRPr>
              <a:latin typeface="Avenir"/>
              <a:ea typeface="Avenir"/>
              <a:cs typeface="Avenir"/>
              <a:sym typeface="Avenir"/>
            </a:endParaRPr>
          </a:p>
          <a:p>
            <a:pPr marL="0" lvl="0" indent="0" algn="l" rtl="0">
              <a:lnSpc>
                <a:spcPct val="100000"/>
              </a:lnSpc>
              <a:spcBef>
                <a:spcPts val="0"/>
              </a:spcBef>
              <a:spcAft>
                <a:spcPts val="0"/>
              </a:spcAft>
              <a:buNone/>
            </a:pPr>
            <a:r>
              <a:rPr lang="en-US">
                <a:latin typeface="Avenir"/>
                <a:ea typeface="Avenir"/>
                <a:cs typeface="Avenir"/>
                <a:sym typeface="Avenir"/>
              </a:rPr>
              <a:t>Budgeting for continuing education, purchasing updated equipment and products, and investing in programs are all methods of promoting patient care. Investing in new technology is necessary to better serve the ever-changing healthcare landscape. </a:t>
            </a:r>
            <a:endParaRPr>
              <a:latin typeface="Avenir"/>
              <a:ea typeface="Avenir"/>
              <a:cs typeface="Avenir"/>
              <a:sym typeface="Avenir"/>
            </a:endParaRPr>
          </a:p>
          <a:p>
            <a:pPr marL="0" lvl="0" indent="0" algn="l" rtl="0">
              <a:lnSpc>
                <a:spcPct val="100000"/>
              </a:lnSpc>
              <a:spcBef>
                <a:spcPts val="0"/>
              </a:spcBef>
              <a:spcAft>
                <a:spcPts val="0"/>
              </a:spcAft>
              <a:buNone/>
            </a:pPr>
            <a:endParaRPr>
              <a:latin typeface="Avenir"/>
              <a:ea typeface="Avenir"/>
              <a:cs typeface="Avenir"/>
              <a:sym typeface="Avenir"/>
            </a:endParaRPr>
          </a:p>
          <a:p>
            <a:pPr marL="0" lvl="0" indent="0" algn="l" rtl="0">
              <a:lnSpc>
                <a:spcPct val="100000"/>
              </a:lnSpc>
              <a:spcBef>
                <a:spcPts val="0"/>
              </a:spcBef>
              <a:spcAft>
                <a:spcPts val="0"/>
              </a:spcAft>
              <a:buNone/>
            </a:pPr>
            <a:r>
              <a:rPr lang="en-US">
                <a:latin typeface="Avenir"/>
                <a:ea typeface="Avenir"/>
                <a:cs typeface="Avenir"/>
                <a:sym typeface="Avenir"/>
              </a:rPr>
              <a:t>Healthcare may be seen as a billion-dollar business, but when the focus is on safe and effective patient care, business tactics can be used to identify gaps in access, ultimately decreasing health disparities.</a:t>
            </a:r>
            <a:endParaRPr>
              <a:latin typeface="Avenir"/>
              <a:ea typeface="Avenir"/>
              <a:cs typeface="Avenir"/>
              <a:sym typeface="Aveni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FE2F3"/>
        </a:solidFill>
        <a:effectLst/>
      </p:bgPr>
    </p:bg>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References </a:t>
            </a:r>
            <a:endParaRPr>
              <a:latin typeface="Avenir"/>
              <a:ea typeface="Avenir"/>
              <a:cs typeface="Avenir"/>
              <a:sym typeface="Avenir"/>
            </a:endParaRPr>
          </a:p>
        </p:txBody>
      </p:sp>
      <p:sp>
        <p:nvSpPr>
          <p:cNvPr id="190" name="Google Shape;190;p12"/>
          <p:cNvSpPr txBox="1">
            <a:spLocks noGrp="1"/>
          </p:cNvSpPr>
          <p:nvPr>
            <p:ph type="body" idx="1"/>
          </p:nvPr>
        </p:nvSpPr>
        <p:spPr>
          <a:xfrm>
            <a:off x="838200" y="1530301"/>
            <a:ext cx="10515600" cy="4646700"/>
          </a:xfrm>
          <a:prstGeom prst="rect">
            <a:avLst/>
          </a:prstGeom>
          <a:noFill/>
          <a:ln>
            <a:noFill/>
          </a:ln>
        </p:spPr>
        <p:txBody>
          <a:bodyPr spcFirstLastPara="1" wrap="square" lIns="91425" tIns="45700" rIns="91425" bIns="45700" anchor="t" anchorCtr="0">
            <a:noAutofit/>
          </a:bodyPr>
          <a:lstStyle/>
          <a:p>
            <a:pPr marL="0" lvl="0" indent="0" algn="l" rtl="0">
              <a:lnSpc>
                <a:spcPct val="95000"/>
              </a:lnSpc>
              <a:spcBef>
                <a:spcPts val="1200"/>
              </a:spcBef>
              <a:spcAft>
                <a:spcPts val="0"/>
              </a:spcAft>
              <a:buClr>
                <a:schemeClr val="dk1"/>
              </a:buClr>
              <a:buSzPts val="1018"/>
              <a:buFont typeface="Arial"/>
              <a:buNone/>
            </a:pPr>
            <a:r>
              <a:rPr lang="en-US" sz="1300">
                <a:latin typeface="Avenir"/>
                <a:ea typeface="Avenir"/>
                <a:cs typeface="Avenir"/>
                <a:sym typeface="Avenir"/>
              </a:rPr>
              <a:t>Fernando, J. (2024, February 2). </a:t>
            </a:r>
            <a:r>
              <a:rPr lang="en-US" sz="1300" i="1">
                <a:latin typeface="Avenir"/>
                <a:ea typeface="Avenir"/>
                <a:cs typeface="Avenir"/>
                <a:sym typeface="Avenir"/>
              </a:rPr>
              <a:t>Capital expenditure (CapEx) definition, formula, and examples</a:t>
            </a:r>
            <a:r>
              <a:rPr lang="en-US" sz="1300">
                <a:latin typeface="Avenir"/>
                <a:ea typeface="Avenir"/>
                <a:cs typeface="Avenir"/>
                <a:sym typeface="Avenir"/>
              </a:rPr>
              <a:t>. Investopedia. https://www.investopedia.com/terms/c/capitalexpenditure.asp </a:t>
            </a:r>
            <a:endParaRPr sz="1300">
              <a:latin typeface="Avenir"/>
              <a:ea typeface="Avenir"/>
              <a:cs typeface="Avenir"/>
              <a:sym typeface="Avenir"/>
            </a:endParaRPr>
          </a:p>
          <a:p>
            <a:pPr marL="0" lvl="0" indent="0" algn="l" rtl="0">
              <a:lnSpc>
                <a:spcPct val="95000"/>
              </a:lnSpc>
              <a:spcBef>
                <a:spcPts val="1200"/>
              </a:spcBef>
              <a:spcAft>
                <a:spcPts val="0"/>
              </a:spcAft>
              <a:buClr>
                <a:schemeClr val="dk1"/>
              </a:buClr>
              <a:buSzPts val="1018"/>
              <a:buFont typeface="Arial"/>
              <a:buNone/>
            </a:pPr>
            <a:r>
              <a:rPr lang="en-US" sz="1300">
                <a:latin typeface="Avenir"/>
                <a:ea typeface="Avenir"/>
                <a:cs typeface="Avenir"/>
                <a:sym typeface="Avenir"/>
              </a:rPr>
              <a:t>Florida Health. (2024, February 9). </a:t>
            </a:r>
            <a:r>
              <a:rPr lang="en-US" sz="1300" i="1">
                <a:latin typeface="Avenir"/>
                <a:ea typeface="Avenir"/>
                <a:cs typeface="Avenir"/>
                <a:sym typeface="Avenir"/>
              </a:rPr>
              <a:t>Grant opportunities and notice of awards</a:t>
            </a:r>
            <a:r>
              <a:rPr lang="en-US" sz="1300">
                <a:latin typeface="Avenir"/>
                <a:ea typeface="Avenir"/>
                <a:cs typeface="Avenir"/>
                <a:sym typeface="Avenir"/>
              </a:rPr>
              <a:t>. Grant Opportunities and Notice of Awards. https://www.floridahealth.gov/about/administrative-functions/purchasing/grant-funding-opportunities/index.html </a:t>
            </a:r>
            <a:endParaRPr sz="1300">
              <a:latin typeface="Avenir"/>
              <a:ea typeface="Avenir"/>
              <a:cs typeface="Avenir"/>
              <a:sym typeface="Avenir"/>
            </a:endParaRPr>
          </a:p>
          <a:p>
            <a:pPr marL="0" lvl="0" indent="0" algn="l" rtl="0">
              <a:lnSpc>
                <a:spcPct val="95000"/>
              </a:lnSpc>
              <a:spcBef>
                <a:spcPts val="1200"/>
              </a:spcBef>
              <a:spcAft>
                <a:spcPts val="0"/>
              </a:spcAft>
              <a:buClr>
                <a:schemeClr val="dk1"/>
              </a:buClr>
              <a:buSzPts val="1018"/>
              <a:buFont typeface="Arial"/>
              <a:buNone/>
            </a:pPr>
            <a:r>
              <a:rPr lang="en-US" sz="1300">
                <a:latin typeface="Avenir"/>
                <a:ea typeface="Avenir"/>
                <a:cs typeface="Avenir"/>
                <a:sym typeface="Avenir"/>
              </a:rPr>
              <a:t>Klietz, M.-L., Kaiser, H. W., Machens, H.-G., &amp; Aitzetmüller, M. M. (2019). Social media marketing: What do prospective patients want to see? </a:t>
            </a:r>
            <a:r>
              <a:rPr lang="en-US" sz="1300" i="1">
                <a:latin typeface="Avenir"/>
                <a:ea typeface="Avenir"/>
                <a:cs typeface="Avenir"/>
                <a:sym typeface="Avenir"/>
              </a:rPr>
              <a:t>Aesthetic Surgery Journal</a:t>
            </a:r>
            <a:r>
              <a:rPr lang="en-US" sz="1300">
                <a:latin typeface="Avenir"/>
                <a:ea typeface="Avenir"/>
                <a:cs typeface="Avenir"/>
                <a:sym typeface="Avenir"/>
              </a:rPr>
              <a:t>, </a:t>
            </a:r>
            <a:r>
              <a:rPr lang="en-US" sz="1300" i="1">
                <a:latin typeface="Avenir"/>
                <a:ea typeface="Avenir"/>
                <a:cs typeface="Avenir"/>
                <a:sym typeface="Avenir"/>
              </a:rPr>
              <a:t>40</a:t>
            </a:r>
            <a:r>
              <a:rPr lang="en-US" sz="1300">
                <a:latin typeface="Avenir"/>
                <a:ea typeface="Avenir"/>
                <a:cs typeface="Avenir"/>
                <a:sym typeface="Avenir"/>
              </a:rPr>
              <a:t>(5), 577–583. https://doi.org/10.1093/asj/sjz204 </a:t>
            </a:r>
            <a:endParaRPr sz="1300">
              <a:latin typeface="Avenir"/>
              <a:ea typeface="Avenir"/>
              <a:cs typeface="Avenir"/>
              <a:sym typeface="Avenir"/>
            </a:endParaRPr>
          </a:p>
          <a:p>
            <a:pPr marL="0" lvl="0" indent="0" algn="l" rtl="0">
              <a:lnSpc>
                <a:spcPct val="95000"/>
              </a:lnSpc>
              <a:spcBef>
                <a:spcPts val="1200"/>
              </a:spcBef>
              <a:spcAft>
                <a:spcPts val="0"/>
              </a:spcAft>
              <a:buClr>
                <a:schemeClr val="dk1"/>
              </a:buClr>
              <a:buSzPts val="1018"/>
              <a:buFont typeface="Arial"/>
              <a:buNone/>
            </a:pPr>
            <a:r>
              <a:rPr lang="en-US" sz="1300">
                <a:latin typeface="Avenir"/>
                <a:ea typeface="Avenir"/>
                <a:cs typeface="Avenir"/>
                <a:sym typeface="Avenir"/>
              </a:rPr>
              <a:t>Lera, M., Taxtsoglou, K., Frantzana, A., &amp; Kourkouta, L. (2020). Nurses’ attitudes toward lifelong learning via New Technologies. </a:t>
            </a:r>
            <a:r>
              <a:rPr lang="en-US" sz="1300" i="1">
                <a:latin typeface="Avenir"/>
                <a:ea typeface="Avenir"/>
                <a:cs typeface="Avenir"/>
                <a:sym typeface="Avenir"/>
              </a:rPr>
              <a:t>Asian/Pacific Island Nursing Journal</a:t>
            </a:r>
            <a:r>
              <a:rPr lang="en-US" sz="1300">
                <a:latin typeface="Avenir"/>
                <a:ea typeface="Avenir"/>
                <a:cs typeface="Avenir"/>
                <a:sym typeface="Avenir"/>
              </a:rPr>
              <a:t>, </a:t>
            </a:r>
            <a:r>
              <a:rPr lang="en-US" sz="1300" i="1">
                <a:latin typeface="Avenir"/>
                <a:ea typeface="Avenir"/>
                <a:cs typeface="Avenir"/>
                <a:sym typeface="Avenir"/>
              </a:rPr>
              <a:t>5</a:t>
            </a:r>
            <a:r>
              <a:rPr lang="en-US" sz="1300">
                <a:latin typeface="Avenir"/>
                <a:ea typeface="Avenir"/>
                <a:cs typeface="Avenir"/>
                <a:sym typeface="Avenir"/>
              </a:rPr>
              <a:t>(2), 89–102. https://doi.org/10.31372/20200502.1088 </a:t>
            </a:r>
            <a:endParaRPr sz="1300">
              <a:latin typeface="Avenir"/>
              <a:ea typeface="Avenir"/>
              <a:cs typeface="Avenir"/>
              <a:sym typeface="Avenir"/>
            </a:endParaRPr>
          </a:p>
          <a:p>
            <a:pPr marL="0" lvl="0" indent="0" algn="l" rtl="0">
              <a:lnSpc>
                <a:spcPct val="95000"/>
              </a:lnSpc>
              <a:spcBef>
                <a:spcPts val="1200"/>
              </a:spcBef>
              <a:spcAft>
                <a:spcPts val="0"/>
              </a:spcAft>
              <a:buClr>
                <a:schemeClr val="dk1"/>
              </a:buClr>
              <a:buSzPts val="1018"/>
              <a:buFont typeface="Arial"/>
              <a:buNone/>
            </a:pPr>
            <a:r>
              <a:rPr lang="en-US" sz="1300">
                <a:latin typeface="Avenir"/>
                <a:ea typeface="Avenir"/>
                <a:cs typeface="Avenir"/>
                <a:sym typeface="Avenir"/>
              </a:rPr>
              <a:t>Mayo Clinic Staff. (2022, August 20). </a:t>
            </a:r>
            <a:r>
              <a:rPr lang="en-US" sz="1300" i="1">
                <a:latin typeface="Avenir"/>
                <a:ea typeface="Avenir"/>
                <a:cs typeface="Avenir"/>
                <a:sym typeface="Avenir"/>
              </a:rPr>
              <a:t>Ankle-brachial index</a:t>
            </a:r>
            <a:r>
              <a:rPr lang="en-US" sz="1300">
                <a:latin typeface="Avenir"/>
                <a:ea typeface="Avenir"/>
                <a:cs typeface="Avenir"/>
                <a:sym typeface="Avenir"/>
              </a:rPr>
              <a:t>. Mayo Clinic. https://www.mayoclinic.org/tests-procedures/ankle-brachial-index/about/pac-20392934 </a:t>
            </a:r>
            <a:endParaRPr sz="1300">
              <a:latin typeface="Avenir"/>
              <a:ea typeface="Avenir"/>
              <a:cs typeface="Avenir"/>
              <a:sym typeface="Avenir"/>
            </a:endParaRPr>
          </a:p>
          <a:p>
            <a:pPr marL="0" lvl="0" indent="0" algn="l" rtl="0">
              <a:lnSpc>
                <a:spcPct val="95000"/>
              </a:lnSpc>
              <a:spcBef>
                <a:spcPts val="1200"/>
              </a:spcBef>
              <a:spcAft>
                <a:spcPts val="0"/>
              </a:spcAft>
              <a:buClr>
                <a:schemeClr val="dk1"/>
              </a:buClr>
              <a:buSzPts val="1018"/>
              <a:buFont typeface="Arial"/>
              <a:buNone/>
            </a:pPr>
            <a:r>
              <a:rPr lang="en-US" sz="1300">
                <a:latin typeface="Avenir"/>
                <a:ea typeface="Avenir"/>
                <a:cs typeface="Avenir"/>
                <a:sym typeface="Avenir"/>
              </a:rPr>
              <a:t>Medley, J. A. (2014). Cost-effectiveness of a WOC advanced practice nurse in the acute care and outpatient setting. </a:t>
            </a:r>
            <a:r>
              <a:rPr lang="en-US" sz="1300" i="1">
                <a:latin typeface="Avenir"/>
                <a:ea typeface="Avenir"/>
                <a:cs typeface="Avenir"/>
                <a:sym typeface="Avenir"/>
              </a:rPr>
              <a:t>Journal of Wound, Ostomy, &amp; Continence Nursing</a:t>
            </a:r>
            <a:r>
              <a:rPr lang="en-US" sz="1300">
                <a:latin typeface="Avenir"/>
                <a:ea typeface="Avenir"/>
                <a:cs typeface="Avenir"/>
                <a:sym typeface="Avenir"/>
              </a:rPr>
              <a:t>, </a:t>
            </a:r>
            <a:r>
              <a:rPr lang="en-US" sz="1300" i="1">
                <a:latin typeface="Avenir"/>
                <a:ea typeface="Avenir"/>
                <a:cs typeface="Avenir"/>
                <a:sym typeface="Avenir"/>
              </a:rPr>
              <a:t>41</a:t>
            </a:r>
            <a:r>
              <a:rPr lang="en-US" sz="1300">
                <a:latin typeface="Avenir"/>
                <a:ea typeface="Avenir"/>
                <a:cs typeface="Avenir"/>
                <a:sym typeface="Avenir"/>
              </a:rPr>
              <a:t>(4), 307–310. https://doi.org/10.1097/won.0000000000000039 </a:t>
            </a:r>
            <a:endParaRPr sz="1300">
              <a:latin typeface="Avenir"/>
              <a:ea typeface="Avenir"/>
              <a:cs typeface="Avenir"/>
              <a:sym typeface="Avenir"/>
            </a:endParaRPr>
          </a:p>
          <a:p>
            <a:pPr marL="0" lvl="0" indent="0" algn="l" rtl="0">
              <a:lnSpc>
                <a:spcPct val="95000"/>
              </a:lnSpc>
              <a:spcBef>
                <a:spcPts val="1200"/>
              </a:spcBef>
              <a:spcAft>
                <a:spcPts val="0"/>
              </a:spcAft>
              <a:buClr>
                <a:schemeClr val="dk1"/>
              </a:buClr>
              <a:buSzPts val="1018"/>
              <a:buFont typeface="Arial"/>
              <a:buNone/>
            </a:pPr>
            <a:r>
              <a:rPr lang="en-US" sz="1300">
                <a:latin typeface="Avenir"/>
                <a:ea typeface="Avenir"/>
                <a:cs typeface="Avenir"/>
                <a:sym typeface="Avenir"/>
              </a:rPr>
              <a:t>ShopWholesale. (2022, May 24). </a:t>
            </a:r>
            <a:r>
              <a:rPr lang="en-US" sz="1300" i="1">
                <a:latin typeface="Avenir"/>
                <a:ea typeface="Avenir"/>
                <a:cs typeface="Avenir"/>
                <a:sym typeface="Avenir"/>
              </a:rPr>
              <a:t>Incredible benefits of buying wholesale medical supplies</a:t>
            </a:r>
            <a:r>
              <a:rPr lang="en-US" sz="1300">
                <a:latin typeface="Avenir"/>
                <a:ea typeface="Avenir"/>
                <a:cs typeface="Avenir"/>
                <a:sym typeface="Avenir"/>
              </a:rPr>
              <a:t>. Medium. https://medium.com/@shopwholesale/incredible-benefits-of-buying-wholesale-medical-supplies-c95b5d4819d5 </a:t>
            </a:r>
            <a:endParaRPr sz="1300">
              <a:latin typeface="Avenir"/>
              <a:ea typeface="Avenir"/>
              <a:cs typeface="Avenir"/>
              <a:sym typeface="Avenir"/>
            </a:endParaRPr>
          </a:p>
          <a:p>
            <a:pPr marL="0" lvl="0" indent="0" algn="l" rtl="0">
              <a:lnSpc>
                <a:spcPct val="95000"/>
              </a:lnSpc>
              <a:spcBef>
                <a:spcPts val="1200"/>
              </a:spcBef>
              <a:spcAft>
                <a:spcPts val="1200"/>
              </a:spcAft>
              <a:buClr>
                <a:schemeClr val="dk1"/>
              </a:buClr>
              <a:buSzPts val="1018"/>
              <a:buFont typeface="Arial"/>
              <a:buNone/>
            </a:pPr>
            <a:r>
              <a:rPr lang="en-US" sz="1300">
                <a:latin typeface="Avenir"/>
                <a:ea typeface="Avenir"/>
                <a:cs typeface="Avenir"/>
                <a:sym typeface="Avenir"/>
              </a:rPr>
              <a:t>UF Health in Gainesville. (2018, March 8).</a:t>
            </a:r>
            <a:r>
              <a:rPr lang="en-US" sz="1300" i="1">
                <a:latin typeface="Avenir"/>
                <a:ea typeface="Avenir"/>
                <a:cs typeface="Avenir"/>
                <a:sym typeface="Avenir"/>
              </a:rPr>
              <a:t> Standards for hospital purchasing </a:t>
            </a:r>
            <a:r>
              <a:rPr lang="en-US" sz="1300">
                <a:latin typeface="Avenir"/>
                <a:ea typeface="Avenir"/>
                <a:cs typeface="Avenir"/>
                <a:sym typeface="Avenir"/>
              </a:rPr>
              <a:t>(CP06-001). UF Health Policies, Procedures, and Plans - Gainesville. https://bridge.ufhealth.org/policies/standards-for-hospital-purchasing/</a:t>
            </a:r>
            <a:endParaRPr sz="279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9EAD3"/>
        </a:solidFill>
        <a:effectLst/>
      </p:bgPr>
    </p:bg>
    <p:spTree>
      <p:nvGrpSpPr>
        <p:cNvPr id="1" name="Shape 96"/>
        <p:cNvGrpSpPr/>
        <p:nvPr/>
      </p:nvGrpSpPr>
      <p:grpSpPr>
        <a:xfrm>
          <a:off x="0" y="0"/>
          <a:ext cx="0" cy="0"/>
          <a:chOff x="0" y="0"/>
          <a:chExt cx="0" cy="0"/>
        </a:xfrm>
      </p:grpSpPr>
      <p:sp>
        <p:nvSpPr>
          <p:cNvPr id="97" name="Google Shape;97;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New Technology</a:t>
            </a:r>
            <a:endParaRPr>
              <a:latin typeface="Avenir"/>
              <a:ea typeface="Avenir"/>
              <a:cs typeface="Avenir"/>
              <a:sym typeface="Avenir"/>
            </a:endParaRPr>
          </a:p>
        </p:txBody>
      </p:sp>
      <p:sp>
        <p:nvSpPr>
          <p:cNvPr id="98" name="Google Shape;98;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chemeClr val="dk1"/>
              </a:buClr>
              <a:buSzPct val="100000"/>
              <a:buNone/>
            </a:pPr>
            <a:r>
              <a:rPr lang="en-US">
                <a:latin typeface="Avenir"/>
                <a:ea typeface="Avenir"/>
                <a:cs typeface="Avenir"/>
                <a:sym typeface="Avenir"/>
              </a:rPr>
              <a:t>The introduction of new technology and products is integral in providing up-to-date care for patients in a rapidly changing healthcare landscape. New technology allows healthcare staff to be better suited for complex patients, including those needing wound care services. In the scope of WOC nursing practice, access to updated products also allows nurses and their practice to continue to strive to follow WOCN Society’s up-to-date, evidence-based practice guidelines. </a:t>
            </a:r>
            <a:endParaRPr>
              <a:latin typeface="Avenir"/>
              <a:ea typeface="Avenir"/>
              <a:cs typeface="Avenir"/>
              <a:sym typeface="Avenir"/>
            </a:endParaRPr>
          </a:p>
          <a:p>
            <a:pPr marL="0" lvl="0" indent="0" algn="l" rtl="0">
              <a:lnSpc>
                <a:spcPct val="100000"/>
              </a:lnSpc>
              <a:spcBef>
                <a:spcPts val="0"/>
              </a:spcBef>
              <a:spcAft>
                <a:spcPts val="0"/>
              </a:spcAft>
              <a:buClr>
                <a:schemeClr val="dk1"/>
              </a:buClr>
              <a:buSzPct val="100000"/>
              <a:buNone/>
            </a:pPr>
            <a:endParaRPr>
              <a:latin typeface="Avenir"/>
              <a:ea typeface="Avenir"/>
              <a:cs typeface="Avenir"/>
              <a:sym typeface="Avenir"/>
            </a:endParaRPr>
          </a:p>
          <a:p>
            <a:pPr marL="457200" lvl="0" indent="-317182" algn="l" rtl="0">
              <a:lnSpc>
                <a:spcPct val="100000"/>
              </a:lnSpc>
              <a:spcBef>
                <a:spcPts val="1000"/>
              </a:spcBef>
              <a:spcAft>
                <a:spcPts val="0"/>
              </a:spcAft>
              <a:buSzPct val="64285"/>
              <a:buFont typeface="Avenir"/>
              <a:buChar char="-"/>
            </a:pPr>
            <a:r>
              <a:rPr lang="en-US">
                <a:latin typeface="Avenir"/>
                <a:ea typeface="Avenir"/>
                <a:cs typeface="Avenir"/>
                <a:sym typeface="Avenir"/>
              </a:rPr>
              <a:t>This includes using new pieces of technology to better assess wound care patients and those at risk for developing chronic wounds.</a:t>
            </a:r>
            <a:endParaRPr>
              <a:latin typeface="Avenir"/>
              <a:ea typeface="Avenir"/>
              <a:cs typeface="Avenir"/>
              <a:sym typeface="Avenir"/>
            </a:endParaRPr>
          </a:p>
          <a:p>
            <a:pPr marL="0" lvl="0" indent="0" algn="l" rtl="0">
              <a:lnSpc>
                <a:spcPct val="100000"/>
              </a:lnSpc>
              <a:spcBef>
                <a:spcPts val="1000"/>
              </a:spcBef>
              <a:spcAft>
                <a:spcPts val="0"/>
              </a:spcAft>
              <a:buNone/>
            </a:pPr>
            <a:endParaRPr>
              <a:latin typeface="Avenir"/>
              <a:ea typeface="Avenir"/>
              <a:cs typeface="Avenir"/>
              <a:sym typeface="Avenir"/>
            </a:endParaRPr>
          </a:p>
          <a:p>
            <a:pPr marL="457200" lvl="0" indent="-317182" algn="l" rtl="0">
              <a:lnSpc>
                <a:spcPct val="100000"/>
              </a:lnSpc>
              <a:spcBef>
                <a:spcPts val="1000"/>
              </a:spcBef>
              <a:spcAft>
                <a:spcPts val="0"/>
              </a:spcAft>
              <a:buSzPct val="64285"/>
              <a:buFont typeface="Avenir"/>
              <a:buChar char="-"/>
            </a:pPr>
            <a:r>
              <a:rPr lang="en-US">
                <a:latin typeface="Avenir"/>
                <a:ea typeface="Avenir"/>
                <a:cs typeface="Avenir"/>
                <a:sym typeface="Avenir"/>
              </a:rPr>
              <a:t>By better assessing patients at risk for developing chronic wounds, this can minimize costs for the hospital by preventing wounds from worsening, and by providing patients with prophylactic products to prevent hospitalizations related to wound care needs. </a:t>
            </a:r>
            <a:endParaRPr>
              <a:latin typeface="Avenir"/>
              <a:ea typeface="Avenir"/>
              <a:cs typeface="Avenir"/>
              <a:sym typeface="Aveni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0E0E3"/>
        </a:solidFill>
        <a:effectLst/>
      </p:bgPr>
    </p:bg>
    <p:spTree>
      <p:nvGrpSpPr>
        <p:cNvPr id="1" name="Shape 103"/>
        <p:cNvGrpSpPr/>
        <p:nvPr/>
      </p:nvGrpSpPr>
      <p:grpSpPr>
        <a:xfrm>
          <a:off x="0" y="0"/>
          <a:ext cx="0" cy="0"/>
          <a:chOff x="0" y="0"/>
          <a:chExt cx="0" cy="0"/>
        </a:xfrm>
      </p:grpSpPr>
      <p:sp>
        <p:nvSpPr>
          <p:cNvPr id="104" name="Google Shape;104;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Capital vs. Standard Operating Expenses</a:t>
            </a:r>
            <a:endParaRPr>
              <a:latin typeface="Avenir"/>
              <a:ea typeface="Avenir"/>
              <a:cs typeface="Avenir"/>
              <a:sym typeface="Avenir"/>
            </a:endParaRPr>
          </a:p>
        </p:txBody>
      </p:sp>
      <p:sp>
        <p:nvSpPr>
          <p:cNvPr id="105" name="Google Shape;105;p3"/>
          <p:cNvSpPr txBox="1">
            <a:spLocks noGrp="1"/>
          </p:cNvSpPr>
          <p:nvPr>
            <p:ph type="body" idx="1"/>
          </p:nvPr>
        </p:nvSpPr>
        <p:spPr>
          <a:xfrm>
            <a:off x="838200" y="1743433"/>
            <a:ext cx="10515600" cy="4351338"/>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1000"/>
              </a:spcBef>
              <a:spcAft>
                <a:spcPts val="0"/>
              </a:spcAft>
              <a:buNone/>
            </a:pPr>
            <a:r>
              <a:rPr lang="en-US" sz="2550" b="1" dirty="0">
                <a:latin typeface="Avenir"/>
                <a:ea typeface="Avenir"/>
                <a:cs typeface="Avenir"/>
                <a:sym typeface="Avenir"/>
              </a:rPr>
              <a:t>Capital expenses:</a:t>
            </a:r>
            <a:r>
              <a:rPr lang="en-US" sz="2550" dirty="0">
                <a:latin typeface="Avenir"/>
                <a:ea typeface="Avenir"/>
                <a:cs typeface="Avenir"/>
                <a:sym typeface="Avenir"/>
              </a:rPr>
              <a:t> long-term investments made by a business/service that are apart of the larger goal of increasing a practice’s capabilities (Fernando, 2024). Simplified: capital expenses can be pieces of expensive equipment that may be beneficial to patient care, or may benefit the larger system by reducing the burden on that system by increasing productivity while reducing workload (Fernando, 2024). This in turn may increase profitability by decreasing previous demands.</a:t>
            </a:r>
            <a:endParaRPr sz="2550" dirty="0">
              <a:latin typeface="Avenir"/>
              <a:ea typeface="Avenir"/>
              <a:cs typeface="Avenir"/>
              <a:sym typeface="Avenir"/>
            </a:endParaRPr>
          </a:p>
          <a:p>
            <a:pPr marL="0" lvl="0" indent="0" algn="l" rtl="0">
              <a:lnSpc>
                <a:spcPct val="100000"/>
              </a:lnSpc>
              <a:spcBef>
                <a:spcPts val="1000"/>
              </a:spcBef>
              <a:spcAft>
                <a:spcPts val="0"/>
              </a:spcAft>
              <a:buNone/>
            </a:pPr>
            <a:endParaRPr sz="2550" dirty="0">
              <a:latin typeface="Avenir"/>
              <a:ea typeface="Avenir"/>
              <a:cs typeface="Avenir"/>
              <a:sym typeface="Avenir"/>
            </a:endParaRPr>
          </a:p>
          <a:p>
            <a:pPr marL="0" lvl="0" indent="0" algn="l" rtl="0">
              <a:lnSpc>
                <a:spcPct val="100000"/>
              </a:lnSpc>
              <a:spcBef>
                <a:spcPts val="1000"/>
              </a:spcBef>
              <a:spcAft>
                <a:spcPts val="0"/>
              </a:spcAft>
              <a:buNone/>
            </a:pPr>
            <a:r>
              <a:rPr lang="en-US" sz="2550" b="1" dirty="0">
                <a:latin typeface="Avenir"/>
                <a:ea typeface="Avenir"/>
                <a:cs typeface="Avenir"/>
                <a:sym typeface="Avenir"/>
              </a:rPr>
              <a:t>Standard operating expenses: </a:t>
            </a:r>
            <a:r>
              <a:rPr lang="en-US" sz="2550" dirty="0">
                <a:latin typeface="Avenir"/>
                <a:ea typeface="Avenir"/>
                <a:cs typeface="Avenir"/>
                <a:sym typeface="Avenir"/>
              </a:rPr>
              <a:t>equate to the cost of running a business and purchases necessary to run smoothly (Fernando, 2024). </a:t>
            </a:r>
            <a:endParaRPr sz="2550" dirty="0">
              <a:latin typeface="Avenir"/>
              <a:ea typeface="Avenir"/>
              <a:cs typeface="Avenir"/>
              <a:sym typeface="Aveni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9D2E9"/>
        </a:solidFill>
        <a:effectLst/>
      </p:bgPr>
    </p:bg>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Capital vs. Standard Operating Expenses</a:t>
            </a:r>
            <a:endParaRPr>
              <a:latin typeface="Avenir"/>
              <a:ea typeface="Avenir"/>
              <a:cs typeface="Avenir"/>
              <a:sym typeface="Avenir"/>
            </a:endParaRPr>
          </a:p>
        </p:txBody>
      </p:sp>
      <p:sp>
        <p:nvSpPr>
          <p:cNvPr id="112" name="Google Shape;112;p4"/>
          <p:cNvSpPr txBox="1">
            <a:spLocks noGrp="1"/>
          </p:cNvSpPr>
          <p:nvPr>
            <p:ph type="body" idx="1"/>
          </p:nvPr>
        </p:nvSpPr>
        <p:spPr>
          <a:xfrm>
            <a:off x="838200" y="1753707"/>
            <a:ext cx="10515600" cy="4351338"/>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1000"/>
              </a:spcBef>
              <a:spcAft>
                <a:spcPts val="0"/>
              </a:spcAft>
              <a:buNone/>
            </a:pPr>
            <a:r>
              <a:rPr lang="en-US" b="1" dirty="0">
                <a:latin typeface="Avenir"/>
                <a:ea typeface="Avenir"/>
                <a:cs typeface="Avenir"/>
                <a:sym typeface="Avenir"/>
              </a:rPr>
              <a:t>Capital expenses:</a:t>
            </a:r>
            <a:endParaRPr dirty="0">
              <a:latin typeface="Avenir"/>
              <a:ea typeface="Avenir"/>
              <a:cs typeface="Avenir"/>
              <a:sym typeface="Avenir"/>
            </a:endParaRPr>
          </a:p>
          <a:p>
            <a:pPr marL="457200" lvl="0" indent="-317182" algn="l" rtl="0">
              <a:lnSpc>
                <a:spcPct val="100000"/>
              </a:lnSpc>
              <a:spcBef>
                <a:spcPts val="1000"/>
              </a:spcBef>
              <a:spcAft>
                <a:spcPts val="0"/>
              </a:spcAft>
              <a:buSzPct val="64285"/>
              <a:buFont typeface="Avenir"/>
              <a:buChar char="-"/>
            </a:pPr>
            <a:r>
              <a:rPr lang="en-US" dirty="0">
                <a:latin typeface="Avenir"/>
                <a:ea typeface="Avenir"/>
                <a:cs typeface="Avenir"/>
                <a:sym typeface="Avenir"/>
              </a:rPr>
              <a:t>These expenses are seen as “investments” (Fernando, 2024).</a:t>
            </a:r>
            <a:endParaRPr dirty="0">
              <a:latin typeface="Avenir"/>
              <a:ea typeface="Avenir"/>
              <a:cs typeface="Avenir"/>
              <a:sym typeface="Avenir"/>
            </a:endParaRPr>
          </a:p>
          <a:p>
            <a:pPr marL="457200" lvl="0" indent="-317182" algn="l" rtl="0">
              <a:lnSpc>
                <a:spcPct val="100000"/>
              </a:lnSpc>
              <a:spcBef>
                <a:spcPts val="0"/>
              </a:spcBef>
              <a:spcAft>
                <a:spcPts val="0"/>
              </a:spcAft>
              <a:buSzPct val="64285"/>
              <a:buFont typeface="Avenir"/>
              <a:buChar char="-"/>
            </a:pPr>
            <a:r>
              <a:rPr lang="en-US" dirty="0">
                <a:latin typeface="Avenir"/>
                <a:ea typeface="Avenir"/>
                <a:cs typeface="Avenir"/>
                <a:sym typeface="Avenir"/>
              </a:rPr>
              <a:t>Examples may include purchasing property to start a freestanding wound care clinic, purchasing equipment suited to last multiple years, and investing in specialized charting systems to minimize errors in patient care. </a:t>
            </a:r>
            <a:endParaRPr dirty="0">
              <a:latin typeface="Avenir"/>
              <a:ea typeface="Avenir"/>
              <a:cs typeface="Avenir"/>
              <a:sym typeface="Avenir"/>
            </a:endParaRPr>
          </a:p>
          <a:p>
            <a:pPr marL="0" lvl="0" indent="0" algn="l" rtl="0">
              <a:lnSpc>
                <a:spcPct val="100000"/>
              </a:lnSpc>
              <a:spcBef>
                <a:spcPts val="1000"/>
              </a:spcBef>
              <a:spcAft>
                <a:spcPts val="0"/>
              </a:spcAft>
              <a:buNone/>
            </a:pPr>
            <a:endParaRPr b="1" dirty="0">
              <a:latin typeface="Avenir"/>
              <a:ea typeface="Avenir"/>
              <a:cs typeface="Avenir"/>
              <a:sym typeface="Avenir"/>
            </a:endParaRPr>
          </a:p>
          <a:p>
            <a:pPr marL="0" lvl="0" indent="0" algn="l" rtl="0">
              <a:lnSpc>
                <a:spcPct val="100000"/>
              </a:lnSpc>
              <a:spcBef>
                <a:spcPts val="1000"/>
              </a:spcBef>
              <a:spcAft>
                <a:spcPts val="0"/>
              </a:spcAft>
              <a:buNone/>
            </a:pPr>
            <a:r>
              <a:rPr lang="en-US" b="1" dirty="0">
                <a:latin typeface="Avenir"/>
                <a:ea typeface="Avenir"/>
                <a:cs typeface="Avenir"/>
                <a:sym typeface="Avenir"/>
              </a:rPr>
              <a:t>Standard operating expenses:</a:t>
            </a:r>
            <a:endParaRPr b="1" dirty="0">
              <a:latin typeface="Avenir"/>
              <a:ea typeface="Avenir"/>
              <a:cs typeface="Avenir"/>
              <a:sym typeface="Avenir"/>
            </a:endParaRPr>
          </a:p>
          <a:p>
            <a:pPr marL="457200" lvl="0" indent="-317182" algn="l" rtl="0">
              <a:lnSpc>
                <a:spcPct val="100000"/>
              </a:lnSpc>
              <a:spcBef>
                <a:spcPts val="1000"/>
              </a:spcBef>
              <a:spcAft>
                <a:spcPts val="0"/>
              </a:spcAft>
              <a:buSzPct val="64285"/>
              <a:buFont typeface="Avenir"/>
              <a:buChar char="-"/>
            </a:pPr>
            <a:r>
              <a:rPr lang="en-US" dirty="0">
                <a:latin typeface="Avenir"/>
                <a:ea typeface="Avenir"/>
                <a:cs typeface="Avenir"/>
                <a:sym typeface="Avenir"/>
              </a:rPr>
              <a:t>In the instance of a wound care clinic or service, standard operating expenses may include purchasing wound care supplies that are used throughout the day. </a:t>
            </a:r>
            <a:endParaRPr dirty="0">
              <a:latin typeface="Avenir"/>
              <a:ea typeface="Avenir"/>
              <a:cs typeface="Avenir"/>
              <a:sym typeface="Avenir"/>
            </a:endParaRPr>
          </a:p>
          <a:p>
            <a:pPr marL="457200" lvl="0" indent="-317182" algn="l" rtl="0">
              <a:lnSpc>
                <a:spcPct val="100000"/>
              </a:lnSpc>
              <a:spcBef>
                <a:spcPts val="0"/>
              </a:spcBef>
              <a:spcAft>
                <a:spcPts val="0"/>
              </a:spcAft>
              <a:buSzPct val="64285"/>
              <a:buFont typeface="Avenir"/>
              <a:buChar char="-"/>
            </a:pPr>
            <a:r>
              <a:rPr lang="en-US" dirty="0">
                <a:latin typeface="Avenir"/>
                <a:ea typeface="Avenir"/>
                <a:cs typeface="Avenir"/>
                <a:sym typeface="Avenir"/>
              </a:rPr>
              <a:t>Examples include dressings, salves/ointments, and other products that are used up and in need of continual repurchasing. </a:t>
            </a:r>
            <a:endParaRPr dirty="0">
              <a:latin typeface="Avenir"/>
              <a:ea typeface="Avenir"/>
              <a:cs typeface="Avenir"/>
              <a:sym typeface="Aveni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6B8AF"/>
        </a:solidFill>
        <a:effectLst/>
      </p:bgPr>
    </p:bg>
    <p:spTree>
      <p:nvGrpSpPr>
        <p:cNvPr id="1" name="Shape 117"/>
        <p:cNvGrpSpPr/>
        <p:nvPr/>
      </p:nvGrpSpPr>
      <p:grpSpPr>
        <a:xfrm>
          <a:off x="0" y="0"/>
          <a:ext cx="0" cy="0"/>
          <a:chOff x="0" y="0"/>
          <a:chExt cx="0" cy="0"/>
        </a:xfrm>
      </p:grpSpPr>
      <p:sp>
        <p:nvSpPr>
          <p:cNvPr id="118" name="Google Shape;11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The Value of the WOC Nurse</a:t>
            </a:r>
            <a:endParaRPr>
              <a:latin typeface="Avenir"/>
              <a:ea typeface="Avenir"/>
              <a:cs typeface="Avenir"/>
              <a:sym typeface="Avenir"/>
            </a:endParaRPr>
          </a:p>
        </p:txBody>
      </p:sp>
      <p:sp>
        <p:nvSpPr>
          <p:cNvPr id="119" name="Google Shape;119;p6"/>
          <p:cNvSpPr txBox="1">
            <a:spLocks noGrp="1"/>
          </p:cNvSpPr>
          <p:nvPr>
            <p:ph type="body" idx="1"/>
          </p:nvPr>
        </p:nvSpPr>
        <p:spPr>
          <a:xfrm>
            <a:off x="838200" y="1548226"/>
            <a:ext cx="10515600" cy="2180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None/>
            </a:pPr>
            <a:r>
              <a:rPr lang="en-US" sz="1800" dirty="0">
                <a:latin typeface="Avenir"/>
                <a:ea typeface="Avenir"/>
                <a:cs typeface="Avenir"/>
                <a:sym typeface="Avenir"/>
              </a:rPr>
              <a:t>The benefits of the WOC nurse are numerous. WOC nurses play a pivotal role in the inpatient hospital setting, outpatient clinics, and in the realm of home health. In the “Cost-Effectiveness of a WOC Advanced Practice Nurse in the Acute Care and Outpatient Setting (2014)”, the benefits of employing a WOC nurse in healthcare settings include:</a:t>
            </a:r>
            <a:endParaRPr sz="1800" dirty="0">
              <a:latin typeface="Avenir"/>
              <a:ea typeface="Avenir"/>
              <a:cs typeface="Avenir"/>
              <a:sym typeface="Avenir"/>
            </a:endParaRPr>
          </a:p>
          <a:p>
            <a:pPr marL="457200" lvl="0" indent="-342900" algn="l" rtl="0">
              <a:lnSpc>
                <a:spcPct val="90000"/>
              </a:lnSpc>
              <a:spcBef>
                <a:spcPts val="1000"/>
              </a:spcBef>
              <a:spcAft>
                <a:spcPts val="0"/>
              </a:spcAft>
              <a:buSzPts val="1800"/>
              <a:buFont typeface="Avenir"/>
              <a:buChar char="-"/>
            </a:pPr>
            <a:r>
              <a:rPr lang="en-US" sz="1800" dirty="0">
                <a:latin typeface="Avenir"/>
                <a:ea typeface="Avenir"/>
                <a:cs typeface="Avenir"/>
                <a:sym typeface="Avenir"/>
              </a:rPr>
              <a:t>Education for patients and their caregivers</a:t>
            </a:r>
            <a:endParaRPr sz="1800" dirty="0">
              <a:latin typeface="Avenir"/>
              <a:ea typeface="Avenir"/>
              <a:cs typeface="Avenir"/>
              <a:sym typeface="Avenir"/>
            </a:endParaRPr>
          </a:p>
          <a:p>
            <a:pPr marL="457200" lvl="0" indent="-342900" algn="l" rtl="0">
              <a:lnSpc>
                <a:spcPct val="90000"/>
              </a:lnSpc>
              <a:spcBef>
                <a:spcPts val="0"/>
              </a:spcBef>
              <a:spcAft>
                <a:spcPts val="0"/>
              </a:spcAft>
              <a:buSzPts val="1800"/>
              <a:buFont typeface="Avenir"/>
              <a:buChar char="-"/>
            </a:pPr>
            <a:r>
              <a:rPr lang="en-US" sz="1800" dirty="0">
                <a:latin typeface="Avenir"/>
                <a:ea typeface="Avenir"/>
                <a:cs typeface="Avenir"/>
                <a:sym typeface="Avenir"/>
              </a:rPr>
              <a:t>Prevention of wound care complications </a:t>
            </a:r>
            <a:endParaRPr sz="1800" dirty="0">
              <a:latin typeface="Avenir"/>
              <a:ea typeface="Avenir"/>
              <a:cs typeface="Avenir"/>
              <a:sym typeface="Avenir"/>
            </a:endParaRPr>
          </a:p>
          <a:p>
            <a:pPr marL="457200" lvl="0" indent="-342900" algn="l" rtl="0">
              <a:lnSpc>
                <a:spcPct val="90000"/>
              </a:lnSpc>
              <a:spcBef>
                <a:spcPts val="0"/>
              </a:spcBef>
              <a:spcAft>
                <a:spcPts val="0"/>
              </a:spcAft>
              <a:buSzPts val="1800"/>
              <a:buFont typeface="Avenir"/>
              <a:buChar char="-"/>
            </a:pPr>
            <a:r>
              <a:rPr lang="en-US" sz="1800" dirty="0">
                <a:latin typeface="Avenir"/>
                <a:ea typeface="Avenir"/>
                <a:cs typeface="Avenir"/>
                <a:sym typeface="Avenir"/>
              </a:rPr>
              <a:t>Improved clinical outcomes for patients of all populations (Medley, 2014). </a:t>
            </a:r>
            <a:endParaRPr sz="1800" dirty="0">
              <a:latin typeface="Avenir"/>
              <a:ea typeface="Avenir"/>
              <a:cs typeface="Avenir"/>
              <a:sym typeface="Avenir"/>
            </a:endParaRPr>
          </a:p>
        </p:txBody>
      </p:sp>
      <p:pic>
        <p:nvPicPr>
          <p:cNvPr id="120" name="Google Shape;120;p6"/>
          <p:cNvPicPr preferRelativeResize="0"/>
          <p:nvPr/>
        </p:nvPicPr>
        <p:blipFill>
          <a:blip r:embed="rId3">
            <a:alphaModFix/>
          </a:blip>
          <a:stretch>
            <a:fillRect/>
          </a:stretch>
        </p:blipFill>
        <p:spPr>
          <a:xfrm>
            <a:off x="8291100" y="4062600"/>
            <a:ext cx="3674549" cy="2624675"/>
          </a:xfrm>
          <a:prstGeom prst="rect">
            <a:avLst/>
          </a:prstGeom>
          <a:noFill/>
          <a:ln>
            <a:noFill/>
          </a:ln>
        </p:spPr>
      </p:pic>
      <p:sp>
        <p:nvSpPr>
          <p:cNvPr id="121" name="Google Shape;121;p6"/>
          <p:cNvSpPr txBox="1"/>
          <p:nvPr/>
        </p:nvSpPr>
        <p:spPr>
          <a:xfrm>
            <a:off x="838200" y="3830280"/>
            <a:ext cx="7264500" cy="2523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1800" dirty="0">
                <a:solidFill>
                  <a:schemeClr val="dk1"/>
                </a:solidFill>
                <a:latin typeface="Avenir"/>
                <a:ea typeface="Avenir"/>
                <a:cs typeface="Avenir"/>
                <a:sym typeface="Avenir"/>
              </a:rPr>
              <a:t>In the “break even analysis” provided by this study, employing advanced practice WOC nurses and nurse practitioners, in order to have a cost neutral working day, the provider would need to see roughly 5 patients per day (Medley, 2014). In a demanding healthcare environment, this would be easily achieved. Ultimately, it would be financially beneficial to have WOC nurses and practitioners in healthcare settings to provide preventative care and reduce costs of HAPIs, as well as managing wound to a point where they can be followed in the outpatient setting (Medley, 2014). </a:t>
            </a:r>
            <a:endParaRPr sz="2800"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126"/>
        <p:cNvGrpSpPr/>
        <p:nvPr/>
      </p:nvGrpSpPr>
      <p:grpSpPr>
        <a:xfrm>
          <a:off x="0" y="0"/>
          <a:ext cx="0" cy="0"/>
          <a:chOff x="0" y="0"/>
          <a:chExt cx="0" cy="0"/>
        </a:xfrm>
      </p:grpSpPr>
      <p:sp>
        <p:nvSpPr>
          <p:cNvPr id="127" name="Google Shape;127;p5"/>
          <p:cNvSpPr txBox="1">
            <a:spLocks noGrp="1"/>
          </p:cNvSpPr>
          <p:nvPr>
            <p:ph type="title"/>
          </p:nvPr>
        </p:nvSpPr>
        <p:spPr>
          <a:xfrm>
            <a:off x="518984" y="365125"/>
            <a:ext cx="1083481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dirty="0">
                <a:latin typeface="Avenir"/>
                <a:ea typeface="Avenir"/>
                <a:cs typeface="Avenir"/>
                <a:sym typeface="Avenir"/>
              </a:rPr>
              <a:t>WOC Nursing Budget Considerations</a:t>
            </a:r>
            <a:r>
              <a:rPr lang="en-US" dirty="0"/>
              <a:t> </a:t>
            </a:r>
            <a:endParaRPr dirty="0"/>
          </a:p>
        </p:txBody>
      </p:sp>
      <p:sp>
        <p:nvSpPr>
          <p:cNvPr id="128" name="Google Shape;128;p5"/>
          <p:cNvSpPr txBox="1">
            <a:spLocks noGrp="1"/>
          </p:cNvSpPr>
          <p:nvPr>
            <p:ph type="body" idx="1"/>
          </p:nvPr>
        </p:nvSpPr>
        <p:spPr>
          <a:xfrm>
            <a:off x="838200" y="1533671"/>
            <a:ext cx="10515600" cy="1975200"/>
          </a:xfrm>
          <a:prstGeom prst="rect">
            <a:avLst/>
          </a:prstGeom>
          <a:noFill/>
          <a:ln>
            <a:noFill/>
          </a:ln>
        </p:spPr>
        <p:txBody>
          <a:bodyPr spcFirstLastPara="1" wrap="square" lIns="91425" tIns="45700" rIns="91425" bIns="45700" anchor="t" anchorCtr="0">
            <a:noAutofit/>
          </a:bodyPr>
          <a:lstStyle/>
          <a:p>
            <a:pPr marL="457200" lvl="0" indent="-336550" algn="l" rtl="0">
              <a:lnSpc>
                <a:spcPct val="100000"/>
              </a:lnSpc>
              <a:spcBef>
                <a:spcPts val="0"/>
              </a:spcBef>
              <a:spcAft>
                <a:spcPts val="0"/>
              </a:spcAft>
              <a:buSzPts val="1700"/>
              <a:buFont typeface="Avenir"/>
              <a:buChar char="-"/>
            </a:pPr>
            <a:r>
              <a:rPr lang="en-US" sz="1700" b="1" dirty="0">
                <a:latin typeface="Avenir"/>
                <a:ea typeface="Avenir"/>
                <a:cs typeface="Avenir"/>
                <a:sym typeface="Avenir"/>
              </a:rPr>
              <a:t>Continuing education</a:t>
            </a:r>
            <a:r>
              <a:rPr lang="en-US" sz="1700" dirty="0">
                <a:latin typeface="Avenir"/>
                <a:ea typeface="Avenir"/>
                <a:cs typeface="Avenir"/>
                <a:sym typeface="Avenir"/>
              </a:rPr>
              <a:t> is necessary for the practice to stay within the guidelines and practice expectations of the WOCN Society. Providing nursing staff with opportunities for continued education should include conferences, CEU opportunities, and recertification classes as needed in case of emergency. This will add to the prestige of the practice, take into account ethical considerations for up-to-date practices, and to allow for further marketing and networking of the wound care practice. It has been shown that continuing education also contributes to a nurse’s sense of fulfillment in their role and that there is a </a:t>
            </a:r>
            <a:r>
              <a:rPr lang="en-US" sz="1700" i="1" dirty="0">
                <a:latin typeface="Avenir"/>
                <a:ea typeface="Avenir"/>
                <a:cs typeface="Avenir"/>
                <a:sym typeface="Avenir"/>
              </a:rPr>
              <a:t>want</a:t>
            </a:r>
            <a:r>
              <a:rPr lang="en-US" sz="1700" dirty="0">
                <a:latin typeface="Avenir"/>
                <a:ea typeface="Avenir"/>
                <a:cs typeface="Avenir"/>
                <a:sym typeface="Avenir"/>
              </a:rPr>
              <a:t> to provide better care for their patients and improve the efficacy of the overall care they provide (Lera et al., 2020).</a:t>
            </a:r>
            <a:endParaRPr sz="1700" dirty="0">
              <a:latin typeface="Avenir"/>
              <a:ea typeface="Avenir"/>
              <a:cs typeface="Avenir"/>
              <a:sym typeface="Avenir"/>
            </a:endParaRPr>
          </a:p>
        </p:txBody>
      </p:sp>
      <p:pic>
        <p:nvPicPr>
          <p:cNvPr id="129" name="Google Shape;129;p5"/>
          <p:cNvPicPr preferRelativeResize="0"/>
          <p:nvPr/>
        </p:nvPicPr>
        <p:blipFill>
          <a:blip r:embed="rId3">
            <a:alphaModFix/>
          </a:blip>
          <a:stretch>
            <a:fillRect/>
          </a:stretch>
        </p:blipFill>
        <p:spPr>
          <a:xfrm>
            <a:off x="8901025" y="3600150"/>
            <a:ext cx="3034200" cy="3034200"/>
          </a:xfrm>
          <a:prstGeom prst="rect">
            <a:avLst/>
          </a:prstGeom>
          <a:noFill/>
          <a:ln>
            <a:noFill/>
          </a:ln>
        </p:spPr>
      </p:pic>
      <p:sp>
        <p:nvSpPr>
          <p:cNvPr id="130" name="Google Shape;130;p5"/>
          <p:cNvSpPr txBox="1"/>
          <p:nvPr/>
        </p:nvSpPr>
        <p:spPr>
          <a:xfrm>
            <a:off x="838200" y="3446472"/>
            <a:ext cx="8191800" cy="2632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852"/>
              <a:buFont typeface="Arial"/>
              <a:buNone/>
            </a:pPr>
            <a:endParaRPr sz="1800" dirty="0">
              <a:solidFill>
                <a:schemeClr val="dk1"/>
              </a:solidFill>
              <a:latin typeface="Avenir"/>
              <a:ea typeface="Avenir"/>
              <a:cs typeface="Avenir"/>
              <a:sym typeface="Avenir"/>
            </a:endParaRPr>
          </a:p>
          <a:p>
            <a:pPr marL="457200" lvl="0" indent="-336550" algn="l" rtl="0">
              <a:lnSpc>
                <a:spcPct val="100000"/>
              </a:lnSpc>
              <a:spcBef>
                <a:spcPts val="0"/>
              </a:spcBef>
              <a:spcAft>
                <a:spcPts val="0"/>
              </a:spcAft>
              <a:buClr>
                <a:schemeClr val="dk1"/>
              </a:buClr>
              <a:buSzPts val="1700"/>
              <a:buFont typeface="Avenir"/>
              <a:buChar char="-"/>
            </a:pPr>
            <a:r>
              <a:rPr lang="en-US" sz="1700" dirty="0">
                <a:solidFill>
                  <a:schemeClr val="dk1"/>
                </a:solidFill>
                <a:latin typeface="Avenir"/>
                <a:ea typeface="Avenir"/>
                <a:cs typeface="Avenir"/>
                <a:sym typeface="Avenir"/>
              </a:rPr>
              <a:t>Patients needing further </a:t>
            </a:r>
            <a:r>
              <a:rPr lang="en-US" sz="1700" b="1" dirty="0">
                <a:solidFill>
                  <a:schemeClr val="dk1"/>
                </a:solidFill>
                <a:latin typeface="Avenir"/>
                <a:ea typeface="Avenir"/>
                <a:cs typeface="Avenir"/>
                <a:sym typeface="Avenir"/>
              </a:rPr>
              <a:t>home health support</a:t>
            </a:r>
            <a:r>
              <a:rPr lang="en-US" sz="1700" dirty="0">
                <a:solidFill>
                  <a:schemeClr val="dk1"/>
                </a:solidFill>
                <a:latin typeface="Avenir"/>
                <a:ea typeface="Avenir"/>
                <a:cs typeface="Avenir"/>
                <a:sym typeface="Avenir"/>
              </a:rPr>
              <a:t> may also need help from a case manager in order to work with their insurance to receive wound care supplies at home. This would decrease the expense of the clinic to provide patients with multiple days worth of dressing supplies. </a:t>
            </a:r>
            <a:endParaRPr sz="1700" dirty="0">
              <a:solidFill>
                <a:schemeClr val="dk1"/>
              </a:solidFill>
              <a:latin typeface="Avenir"/>
              <a:ea typeface="Avenir"/>
              <a:cs typeface="Avenir"/>
              <a:sym typeface="Avenir"/>
            </a:endParaRPr>
          </a:p>
          <a:p>
            <a:pPr marL="0" lvl="0" indent="0" algn="l" rtl="0">
              <a:lnSpc>
                <a:spcPct val="100000"/>
              </a:lnSpc>
              <a:spcBef>
                <a:spcPts val="0"/>
              </a:spcBef>
              <a:spcAft>
                <a:spcPts val="0"/>
              </a:spcAft>
              <a:buClr>
                <a:schemeClr val="dk1"/>
              </a:buClr>
              <a:buSzPts val="852"/>
              <a:buFont typeface="Arial"/>
              <a:buNone/>
            </a:pPr>
            <a:endParaRPr sz="1700" dirty="0">
              <a:solidFill>
                <a:schemeClr val="dk1"/>
              </a:solidFill>
              <a:latin typeface="Avenir"/>
              <a:ea typeface="Avenir"/>
              <a:cs typeface="Avenir"/>
              <a:sym typeface="Avenir"/>
            </a:endParaRPr>
          </a:p>
          <a:p>
            <a:pPr marL="457200" lvl="0" indent="-336550" algn="l" rtl="0">
              <a:lnSpc>
                <a:spcPct val="100000"/>
              </a:lnSpc>
              <a:spcBef>
                <a:spcPts val="0"/>
              </a:spcBef>
              <a:spcAft>
                <a:spcPts val="0"/>
              </a:spcAft>
              <a:buClr>
                <a:schemeClr val="dk1"/>
              </a:buClr>
              <a:buSzPts val="1700"/>
              <a:buFont typeface="Avenir"/>
              <a:buChar char="-"/>
            </a:pPr>
            <a:r>
              <a:rPr lang="en-US" sz="1700" b="1" dirty="0">
                <a:solidFill>
                  <a:schemeClr val="dk1"/>
                </a:solidFill>
                <a:latin typeface="Avenir"/>
                <a:ea typeface="Avenir"/>
                <a:cs typeface="Avenir"/>
                <a:sym typeface="Avenir"/>
              </a:rPr>
              <a:t>Wholesale pricing</a:t>
            </a:r>
            <a:r>
              <a:rPr lang="en-US" sz="1700" dirty="0">
                <a:solidFill>
                  <a:schemeClr val="dk1"/>
                </a:solidFill>
                <a:latin typeface="Avenir"/>
                <a:ea typeface="Avenir"/>
                <a:cs typeface="Avenir"/>
                <a:sym typeface="Avenir"/>
              </a:rPr>
              <a:t> is better financially for practices and hospitals alike. End of month review of supplies is a good indicator of amount of supplies necessary to facilitate the current patient load. Purchasing supplies in bulk from manufacturers according to this review may decrease operating costs by preventing a surplus in supplies (</a:t>
            </a:r>
            <a:r>
              <a:rPr lang="en-US" sz="1700" dirty="0" err="1">
                <a:solidFill>
                  <a:schemeClr val="dk1"/>
                </a:solidFill>
                <a:latin typeface="Avenir"/>
                <a:ea typeface="Avenir"/>
                <a:cs typeface="Avenir"/>
                <a:sym typeface="Avenir"/>
              </a:rPr>
              <a:t>ShopWholesale</a:t>
            </a:r>
            <a:r>
              <a:rPr lang="en-US" sz="1700" dirty="0">
                <a:solidFill>
                  <a:schemeClr val="dk1"/>
                </a:solidFill>
                <a:latin typeface="Avenir"/>
                <a:ea typeface="Avenir"/>
                <a:cs typeface="Avenir"/>
                <a:sym typeface="Avenir"/>
              </a:rPr>
              <a:t>, 2022). </a:t>
            </a:r>
            <a:endParaRPr sz="1700" dirty="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AD1DC"/>
        </a:solidFill>
        <a:effectLst/>
      </p:bgPr>
    </p:bg>
    <p:spTree>
      <p:nvGrpSpPr>
        <p:cNvPr id="1" name="Shape 135"/>
        <p:cNvGrpSpPr/>
        <p:nvPr/>
      </p:nvGrpSpPr>
      <p:grpSpPr>
        <a:xfrm>
          <a:off x="0" y="0"/>
          <a:ext cx="0" cy="0"/>
          <a:chOff x="0" y="0"/>
          <a:chExt cx="0" cy="0"/>
        </a:xfrm>
      </p:grpSpPr>
      <p:sp>
        <p:nvSpPr>
          <p:cNvPr id="136" name="Google Shape;13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Marketing </a:t>
            </a:r>
            <a:endParaRPr>
              <a:latin typeface="Avenir"/>
              <a:ea typeface="Avenir"/>
              <a:cs typeface="Avenir"/>
              <a:sym typeface="Avenir"/>
            </a:endParaRPr>
          </a:p>
        </p:txBody>
      </p:sp>
      <p:sp>
        <p:nvSpPr>
          <p:cNvPr id="137" name="Google Shape;137;p7"/>
          <p:cNvSpPr txBox="1">
            <a:spLocks noGrp="1"/>
          </p:cNvSpPr>
          <p:nvPr>
            <p:ph type="body" idx="1"/>
          </p:nvPr>
        </p:nvSpPr>
        <p:spPr>
          <a:xfrm>
            <a:off x="838200" y="1520825"/>
            <a:ext cx="10515600" cy="34743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US" sz="1800" dirty="0">
                <a:latin typeface="Avenir"/>
                <a:ea typeface="Avenir"/>
                <a:cs typeface="Avenir"/>
                <a:sym typeface="Avenir"/>
              </a:rPr>
              <a:t>In today’s landscape of </a:t>
            </a:r>
            <a:r>
              <a:rPr lang="en-US" sz="1800" b="1" dirty="0">
                <a:latin typeface="Avenir"/>
                <a:ea typeface="Avenir"/>
                <a:cs typeface="Avenir"/>
                <a:sym typeface="Avenir"/>
              </a:rPr>
              <a:t>social media</a:t>
            </a:r>
            <a:r>
              <a:rPr lang="en-US" sz="1800" dirty="0">
                <a:latin typeface="Avenir"/>
                <a:ea typeface="Avenir"/>
                <a:cs typeface="Avenir"/>
                <a:sym typeface="Avenir"/>
              </a:rPr>
              <a:t>, there is an emphasis on promoting businesses through avenues like TikTok, Instagram, Facebook, and X. Social media is riddled with misinformation when it comes to healthcare, and the emphasis on using social media should be situated around patient experiences and positive health outcomes (</a:t>
            </a:r>
            <a:r>
              <a:rPr lang="en-US" sz="1800" dirty="0" err="1">
                <a:latin typeface="Avenir"/>
                <a:ea typeface="Avenir"/>
                <a:cs typeface="Avenir"/>
                <a:sym typeface="Avenir"/>
              </a:rPr>
              <a:t>Klietz</a:t>
            </a:r>
            <a:r>
              <a:rPr lang="en-US" sz="1800" dirty="0">
                <a:latin typeface="Avenir"/>
                <a:ea typeface="Avenir"/>
                <a:cs typeface="Avenir"/>
                <a:sym typeface="Avenir"/>
              </a:rPr>
              <a:t> et al., 2019). </a:t>
            </a:r>
            <a:endParaRPr sz="1800" dirty="0">
              <a:latin typeface="Avenir"/>
              <a:ea typeface="Avenir"/>
              <a:cs typeface="Avenir"/>
              <a:sym typeface="Avenir"/>
            </a:endParaRPr>
          </a:p>
          <a:p>
            <a:pPr marL="457200" lvl="0" indent="-342900" algn="l" rtl="0">
              <a:lnSpc>
                <a:spcPct val="100000"/>
              </a:lnSpc>
              <a:spcBef>
                <a:spcPts val="0"/>
              </a:spcBef>
              <a:spcAft>
                <a:spcPts val="0"/>
              </a:spcAft>
              <a:buSzPts val="1800"/>
              <a:buFont typeface="Avenir"/>
              <a:buChar char="-"/>
            </a:pPr>
            <a:r>
              <a:rPr lang="en-US" sz="1800" dirty="0">
                <a:latin typeface="Avenir"/>
                <a:ea typeface="Avenir"/>
                <a:cs typeface="Avenir"/>
                <a:sym typeface="Avenir"/>
              </a:rPr>
              <a:t>In this way, marketing for the wound care center will focus on real-life stories of patients. Examples may include:</a:t>
            </a:r>
            <a:endParaRPr sz="1800" dirty="0">
              <a:latin typeface="Avenir"/>
              <a:ea typeface="Avenir"/>
              <a:cs typeface="Avenir"/>
              <a:sym typeface="Avenir"/>
            </a:endParaRPr>
          </a:p>
          <a:p>
            <a:pPr marL="914400" lvl="1" indent="-342900" algn="l" rtl="0">
              <a:lnSpc>
                <a:spcPct val="100000"/>
              </a:lnSpc>
              <a:spcBef>
                <a:spcPts val="0"/>
              </a:spcBef>
              <a:spcAft>
                <a:spcPts val="0"/>
              </a:spcAft>
              <a:buSzPts val="1800"/>
              <a:buFont typeface="Avenir"/>
              <a:buChar char="-"/>
            </a:pPr>
            <a:r>
              <a:rPr lang="en-US" sz="1800" dirty="0">
                <a:latin typeface="Avenir"/>
                <a:ea typeface="Avenir"/>
                <a:cs typeface="Avenir"/>
                <a:sym typeface="Avenir"/>
              </a:rPr>
              <a:t>Limited mobility due to chronic wounds to increased mobility.  </a:t>
            </a:r>
            <a:endParaRPr sz="1800" dirty="0">
              <a:latin typeface="Avenir"/>
              <a:ea typeface="Avenir"/>
              <a:cs typeface="Avenir"/>
              <a:sym typeface="Avenir"/>
            </a:endParaRPr>
          </a:p>
          <a:p>
            <a:pPr marL="914400" lvl="1" indent="-342900" algn="l" rtl="0">
              <a:lnSpc>
                <a:spcPct val="100000"/>
              </a:lnSpc>
              <a:spcBef>
                <a:spcPts val="0"/>
              </a:spcBef>
              <a:spcAft>
                <a:spcPts val="0"/>
              </a:spcAft>
              <a:buSzPts val="1800"/>
              <a:buFont typeface="Avenir"/>
              <a:buChar char="-"/>
            </a:pPr>
            <a:r>
              <a:rPr lang="en-US" sz="1800" dirty="0">
                <a:latin typeface="Avenir"/>
                <a:ea typeface="Avenir"/>
                <a:cs typeface="Avenir"/>
                <a:sym typeface="Avenir"/>
              </a:rPr>
              <a:t>Patients being taught the skills to successfully treat/dress their wounds in between wound care appointments.</a:t>
            </a:r>
            <a:endParaRPr sz="1800" dirty="0">
              <a:latin typeface="Avenir"/>
              <a:ea typeface="Avenir"/>
              <a:cs typeface="Avenir"/>
              <a:sym typeface="Avenir"/>
            </a:endParaRPr>
          </a:p>
          <a:p>
            <a:pPr marL="914400" lvl="1" indent="-342900" algn="l" rtl="0">
              <a:lnSpc>
                <a:spcPct val="100000"/>
              </a:lnSpc>
              <a:spcBef>
                <a:spcPts val="0"/>
              </a:spcBef>
              <a:spcAft>
                <a:spcPts val="0"/>
              </a:spcAft>
              <a:buSzPts val="1800"/>
              <a:buFont typeface="Avenir"/>
              <a:buChar char="-"/>
            </a:pPr>
            <a:r>
              <a:rPr lang="en-US" sz="1800" dirty="0">
                <a:latin typeface="Avenir"/>
                <a:ea typeface="Avenir"/>
                <a:cs typeface="Avenir"/>
                <a:sym typeface="Avenir"/>
              </a:rPr>
              <a:t>Health promotion steps patients are taking to benefit their overall </a:t>
            </a:r>
            <a:endParaRPr sz="1800" dirty="0">
              <a:latin typeface="Avenir"/>
              <a:ea typeface="Avenir"/>
              <a:cs typeface="Avenir"/>
              <a:sym typeface="Avenir"/>
            </a:endParaRPr>
          </a:p>
          <a:p>
            <a:pPr marL="914400" lvl="0" indent="0" algn="l" rtl="0">
              <a:lnSpc>
                <a:spcPct val="100000"/>
              </a:lnSpc>
              <a:spcBef>
                <a:spcPts val="0"/>
              </a:spcBef>
              <a:spcAft>
                <a:spcPts val="0"/>
              </a:spcAft>
              <a:buNone/>
            </a:pPr>
            <a:r>
              <a:rPr lang="en-US" sz="1800" dirty="0">
                <a:latin typeface="Avenir"/>
                <a:ea typeface="Avenir"/>
                <a:cs typeface="Avenir"/>
                <a:sym typeface="Avenir"/>
              </a:rPr>
              <a:t>health while dealing with chronic wounds. </a:t>
            </a:r>
            <a:endParaRPr sz="1800" dirty="0">
              <a:latin typeface="Avenir"/>
              <a:ea typeface="Avenir"/>
              <a:cs typeface="Avenir"/>
              <a:sym typeface="Avenir"/>
            </a:endParaRPr>
          </a:p>
        </p:txBody>
      </p:sp>
      <p:pic>
        <p:nvPicPr>
          <p:cNvPr id="138" name="Google Shape;138;p7"/>
          <p:cNvPicPr preferRelativeResize="0"/>
          <p:nvPr/>
        </p:nvPicPr>
        <p:blipFill rotWithShape="1">
          <a:blip r:embed="rId3">
            <a:alphaModFix/>
          </a:blip>
          <a:srcRect l="9695" t="2969" r="11159"/>
          <a:stretch/>
        </p:blipFill>
        <p:spPr>
          <a:xfrm>
            <a:off x="9250625" y="3812625"/>
            <a:ext cx="2686674" cy="2903725"/>
          </a:xfrm>
          <a:prstGeom prst="rect">
            <a:avLst/>
          </a:prstGeom>
          <a:noFill/>
          <a:ln>
            <a:noFill/>
          </a:ln>
        </p:spPr>
      </p:pic>
      <p:sp>
        <p:nvSpPr>
          <p:cNvPr id="139" name="Google Shape;139;p7"/>
          <p:cNvSpPr txBox="1"/>
          <p:nvPr/>
        </p:nvSpPr>
        <p:spPr>
          <a:xfrm>
            <a:off x="838200" y="4689275"/>
            <a:ext cx="7837800" cy="132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a:solidFill>
                  <a:schemeClr val="dk1"/>
                </a:solidFill>
                <a:latin typeface="Avenir"/>
                <a:ea typeface="Avenir"/>
                <a:cs typeface="Avenir"/>
                <a:sym typeface="Avenir"/>
              </a:rPr>
              <a:t>In older populations who may not have internet literacy, promoting the center can be done through establishing relationships with hospitals:</a:t>
            </a:r>
            <a:endParaRPr sz="1800">
              <a:solidFill>
                <a:schemeClr val="dk1"/>
              </a:solidFill>
              <a:latin typeface="Avenir"/>
              <a:ea typeface="Avenir"/>
              <a:cs typeface="Avenir"/>
              <a:sym typeface="Avenir"/>
            </a:endParaRPr>
          </a:p>
          <a:p>
            <a:pPr marL="457200" lvl="0" indent="-342900" algn="l" rtl="0">
              <a:spcBef>
                <a:spcPts val="0"/>
              </a:spcBef>
              <a:spcAft>
                <a:spcPts val="0"/>
              </a:spcAft>
              <a:buClr>
                <a:schemeClr val="dk1"/>
              </a:buClr>
              <a:buSzPts val="1800"/>
              <a:buFont typeface="Avenir"/>
              <a:buChar char="-"/>
            </a:pPr>
            <a:r>
              <a:rPr lang="en-US" sz="1800" b="1">
                <a:solidFill>
                  <a:schemeClr val="dk1"/>
                </a:solidFill>
                <a:latin typeface="Avenir"/>
                <a:ea typeface="Avenir"/>
                <a:cs typeface="Avenir"/>
                <a:sym typeface="Avenir"/>
              </a:rPr>
              <a:t>Gain referrals to the outpatient clinic setting. </a:t>
            </a:r>
            <a:endParaRPr sz="1800" b="1">
              <a:solidFill>
                <a:schemeClr val="dk1"/>
              </a:solidFill>
              <a:latin typeface="Avenir"/>
              <a:ea typeface="Avenir"/>
              <a:cs typeface="Avenir"/>
              <a:sym typeface="Avenir"/>
            </a:endParaRPr>
          </a:p>
          <a:p>
            <a:pPr marL="457200" lvl="0" indent="-342900" algn="l" rtl="0">
              <a:spcBef>
                <a:spcPts val="0"/>
              </a:spcBef>
              <a:spcAft>
                <a:spcPts val="0"/>
              </a:spcAft>
              <a:buClr>
                <a:schemeClr val="dk1"/>
              </a:buClr>
              <a:buSzPts val="1800"/>
              <a:buFont typeface="Avenir"/>
              <a:buChar char="-"/>
            </a:pPr>
            <a:r>
              <a:rPr lang="en-US" sz="1800" b="1">
                <a:solidFill>
                  <a:schemeClr val="dk1"/>
                </a:solidFill>
                <a:latin typeface="Avenir"/>
                <a:ea typeface="Avenir"/>
                <a:cs typeface="Avenir"/>
                <a:sym typeface="Avenir"/>
              </a:rPr>
              <a:t>Providing in-services</a:t>
            </a:r>
            <a:r>
              <a:rPr lang="en-US" sz="1800">
                <a:solidFill>
                  <a:schemeClr val="dk1"/>
                </a:solidFill>
                <a:latin typeface="Avenir"/>
                <a:ea typeface="Avenir"/>
                <a:cs typeface="Avenir"/>
                <a:sym typeface="Avenir"/>
              </a:rPr>
              <a:t> on newest guidelines in wound care to various hospital departments so patients are already on a path to recovery when they are seen outpatient.</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9DAF8"/>
        </a:solidFill>
        <a:effectLst/>
      </p:bgPr>
    </p:bg>
    <p:spTree>
      <p:nvGrpSpPr>
        <p:cNvPr id="1" name="Shape 144"/>
        <p:cNvGrpSpPr/>
        <p:nvPr/>
      </p:nvGrpSpPr>
      <p:grpSpPr>
        <a:xfrm>
          <a:off x="0" y="0"/>
          <a:ext cx="0" cy="0"/>
          <a:chOff x="0" y="0"/>
          <a:chExt cx="0" cy="0"/>
        </a:xfrm>
      </p:grpSpPr>
      <p:sp>
        <p:nvSpPr>
          <p:cNvPr id="145" name="Google Shape;145;p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latin typeface="Avenir"/>
                <a:ea typeface="Avenir"/>
                <a:cs typeface="Avenir"/>
                <a:sym typeface="Avenir"/>
              </a:rPr>
              <a:t>Business Plan</a:t>
            </a:r>
            <a:endParaRPr>
              <a:latin typeface="Avenir"/>
              <a:ea typeface="Avenir"/>
              <a:cs typeface="Avenir"/>
              <a:sym typeface="Avenir"/>
            </a:endParaRPr>
          </a:p>
        </p:txBody>
      </p:sp>
      <p:sp>
        <p:nvSpPr>
          <p:cNvPr id="146" name="Google Shape;146;p8"/>
          <p:cNvSpPr txBox="1">
            <a:spLocks noGrp="1"/>
          </p:cNvSpPr>
          <p:nvPr>
            <p:ph type="body" idx="1"/>
          </p:nvPr>
        </p:nvSpPr>
        <p:spPr>
          <a:xfrm>
            <a:off x="838200" y="1532275"/>
            <a:ext cx="10515600" cy="4929600"/>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00000"/>
              </a:lnSpc>
              <a:spcBef>
                <a:spcPts val="500"/>
              </a:spcBef>
              <a:spcAft>
                <a:spcPts val="0"/>
              </a:spcAft>
              <a:buNone/>
            </a:pPr>
            <a:r>
              <a:rPr lang="en-US" sz="3107" b="1">
                <a:latin typeface="Avenir"/>
                <a:ea typeface="Avenir"/>
                <a:cs typeface="Avenir"/>
                <a:sym typeface="Avenir"/>
              </a:rPr>
              <a:t>Executive summary/mission statement:</a:t>
            </a:r>
            <a:endParaRPr sz="3107" b="1">
              <a:latin typeface="Avenir"/>
              <a:ea typeface="Avenir"/>
              <a:cs typeface="Avenir"/>
              <a:sym typeface="Avenir"/>
            </a:endParaRPr>
          </a:p>
          <a:p>
            <a:pPr marL="457200" lvl="0" indent="-302211" algn="l" rtl="0">
              <a:lnSpc>
                <a:spcPct val="100000"/>
              </a:lnSpc>
              <a:spcBef>
                <a:spcPts val="500"/>
              </a:spcBef>
              <a:spcAft>
                <a:spcPts val="0"/>
              </a:spcAft>
              <a:buSzPct val="67821"/>
              <a:buFont typeface="Avenir"/>
              <a:buChar char="-"/>
            </a:pPr>
            <a:r>
              <a:rPr lang="en-US" sz="3107">
                <a:latin typeface="Avenir"/>
                <a:ea typeface="Avenir"/>
                <a:cs typeface="Avenir"/>
                <a:sym typeface="Avenir"/>
              </a:rPr>
              <a:t>Our mission is to provide innovative and safe patient care devoted to providing support to patients to take an active role in their healthcare experience. Patient first education means providing patients with the knowledge necessary to facilitate healing when out of the hospital system, and meeting patients where they are. </a:t>
            </a:r>
            <a:endParaRPr sz="3107">
              <a:latin typeface="Avenir"/>
              <a:ea typeface="Avenir"/>
              <a:cs typeface="Avenir"/>
              <a:sym typeface="Avenir"/>
            </a:endParaRPr>
          </a:p>
          <a:p>
            <a:pPr marL="0" lvl="0" indent="0" algn="l" rtl="0">
              <a:lnSpc>
                <a:spcPct val="100000"/>
              </a:lnSpc>
              <a:spcBef>
                <a:spcPts val="500"/>
              </a:spcBef>
              <a:spcAft>
                <a:spcPts val="0"/>
              </a:spcAft>
              <a:buNone/>
            </a:pPr>
            <a:r>
              <a:rPr lang="en-US" sz="3107" b="1">
                <a:latin typeface="Avenir"/>
                <a:ea typeface="Avenir"/>
                <a:cs typeface="Avenir"/>
                <a:sym typeface="Avenir"/>
              </a:rPr>
              <a:t>Products and services:</a:t>
            </a:r>
            <a:endParaRPr sz="3107" b="1">
              <a:latin typeface="Avenir"/>
              <a:ea typeface="Avenir"/>
              <a:cs typeface="Avenir"/>
              <a:sym typeface="Avenir"/>
            </a:endParaRPr>
          </a:p>
          <a:p>
            <a:pPr marL="457200" lvl="0" indent="-302211" algn="l" rtl="0">
              <a:lnSpc>
                <a:spcPct val="100000"/>
              </a:lnSpc>
              <a:spcBef>
                <a:spcPts val="500"/>
              </a:spcBef>
              <a:spcAft>
                <a:spcPts val="0"/>
              </a:spcAft>
              <a:buSzPct val="67821"/>
              <a:buFont typeface="Avenir"/>
              <a:buChar char="-"/>
            </a:pPr>
            <a:r>
              <a:rPr lang="en-US" sz="3107">
                <a:latin typeface="Avenir"/>
                <a:ea typeface="Avenir"/>
                <a:cs typeface="Avenir"/>
                <a:sym typeface="Avenir"/>
              </a:rPr>
              <a:t>The focus of the wound care clinic is to facilitate wound healing for patients presenting with complex and chronic health conditions affecting the integumentary system. </a:t>
            </a:r>
            <a:endParaRPr sz="3107">
              <a:latin typeface="Avenir"/>
              <a:ea typeface="Avenir"/>
              <a:cs typeface="Avenir"/>
              <a:sym typeface="Avenir"/>
            </a:endParaRPr>
          </a:p>
          <a:p>
            <a:pPr marL="457200" lvl="0" indent="-302211" algn="l" rtl="0">
              <a:lnSpc>
                <a:spcPct val="100000"/>
              </a:lnSpc>
              <a:spcBef>
                <a:spcPts val="0"/>
              </a:spcBef>
              <a:spcAft>
                <a:spcPts val="0"/>
              </a:spcAft>
              <a:buSzPct val="67821"/>
              <a:buFont typeface="Avenir"/>
              <a:buChar char="-"/>
            </a:pPr>
            <a:r>
              <a:rPr lang="en-US" sz="3107">
                <a:latin typeface="Avenir"/>
                <a:ea typeface="Avenir"/>
                <a:cs typeface="Avenir"/>
                <a:sym typeface="Avenir"/>
              </a:rPr>
              <a:t>The practice will include use of wound vacs, hyperbaric therapy, and management of complex wounds by skilled nursing staff and healthcare providers. </a:t>
            </a:r>
            <a:endParaRPr sz="3107">
              <a:latin typeface="Avenir"/>
              <a:ea typeface="Avenir"/>
              <a:cs typeface="Avenir"/>
              <a:sym typeface="Avenir"/>
            </a:endParaRPr>
          </a:p>
          <a:p>
            <a:pPr marL="0" lvl="0" indent="0" algn="l" rtl="0">
              <a:lnSpc>
                <a:spcPct val="100000"/>
              </a:lnSpc>
              <a:spcBef>
                <a:spcPts val="500"/>
              </a:spcBef>
              <a:spcAft>
                <a:spcPts val="0"/>
              </a:spcAft>
              <a:buNone/>
            </a:pPr>
            <a:r>
              <a:rPr lang="en-US" sz="3107" b="1">
                <a:latin typeface="Avenir"/>
                <a:ea typeface="Avenir"/>
                <a:cs typeface="Avenir"/>
                <a:sym typeface="Avenir"/>
              </a:rPr>
              <a:t>Market analysis:</a:t>
            </a:r>
            <a:endParaRPr sz="3107" b="1">
              <a:latin typeface="Avenir"/>
              <a:ea typeface="Avenir"/>
              <a:cs typeface="Avenir"/>
              <a:sym typeface="Avenir"/>
            </a:endParaRPr>
          </a:p>
          <a:p>
            <a:pPr marL="457200" lvl="0" indent="-302211" algn="l" rtl="0">
              <a:lnSpc>
                <a:spcPct val="100000"/>
              </a:lnSpc>
              <a:spcBef>
                <a:spcPts val="500"/>
              </a:spcBef>
              <a:spcAft>
                <a:spcPts val="0"/>
              </a:spcAft>
              <a:buSzPct val="67821"/>
              <a:buFont typeface="Avenir"/>
              <a:buChar char="-"/>
            </a:pPr>
            <a:r>
              <a:rPr lang="en-US" sz="3107">
                <a:latin typeface="Avenir"/>
                <a:ea typeface="Avenir"/>
                <a:cs typeface="Avenir"/>
                <a:sym typeface="Avenir"/>
              </a:rPr>
              <a:t>In the Gainesville, FL area, there are two major wound care centers, both within the major hospital systems in the region. </a:t>
            </a:r>
            <a:endParaRPr sz="3107">
              <a:latin typeface="Avenir"/>
              <a:ea typeface="Avenir"/>
              <a:cs typeface="Avenir"/>
              <a:sym typeface="Avenir"/>
            </a:endParaRPr>
          </a:p>
          <a:p>
            <a:pPr marL="457200" lvl="0" indent="-302211" algn="l" rtl="0">
              <a:lnSpc>
                <a:spcPct val="100000"/>
              </a:lnSpc>
              <a:spcBef>
                <a:spcPts val="0"/>
              </a:spcBef>
              <a:spcAft>
                <a:spcPts val="0"/>
              </a:spcAft>
              <a:buSzPct val="67821"/>
              <a:buFont typeface="Avenir"/>
              <a:buChar char="-"/>
            </a:pPr>
            <a:r>
              <a:rPr lang="en-US" sz="3107">
                <a:latin typeface="Avenir"/>
                <a:ea typeface="Avenir"/>
                <a:cs typeface="Avenir"/>
                <a:sym typeface="Avenir"/>
              </a:rPr>
              <a:t>In this case it is important to distinguish the practice from those tied with hospital systems. Since there is a large rural population in Alachua county, the location is important for individuals living in the Lake City and potentially Ocala areas as the traffic in Gainesville is a common barrier along with the long drive times. </a:t>
            </a:r>
            <a:endParaRPr sz="3107">
              <a:latin typeface="Avenir"/>
              <a:ea typeface="Avenir"/>
              <a:cs typeface="Avenir"/>
              <a:sym typeface="Avenir"/>
            </a:endParaRPr>
          </a:p>
          <a:p>
            <a:pPr marL="457200" lvl="0" indent="-302211" algn="l" rtl="0">
              <a:lnSpc>
                <a:spcPct val="100000"/>
              </a:lnSpc>
              <a:spcBef>
                <a:spcPts val="0"/>
              </a:spcBef>
              <a:spcAft>
                <a:spcPts val="0"/>
              </a:spcAft>
              <a:buSzPct val="67821"/>
              <a:buFont typeface="Avenir"/>
              <a:buChar char="-"/>
            </a:pPr>
            <a:r>
              <a:rPr lang="en-US" sz="3107">
                <a:latin typeface="Avenir"/>
                <a:ea typeface="Avenir"/>
                <a:cs typeface="Avenir"/>
                <a:sym typeface="Avenir"/>
              </a:rPr>
              <a:t>This clinic is aimed to serve those who are unable to drive into or access care in the “hub” of Gainesville. The aim is to increase access to wound care in these populations.</a:t>
            </a:r>
            <a:endParaRPr sz="3107">
              <a:latin typeface="Avenir"/>
              <a:ea typeface="Avenir"/>
              <a:cs typeface="Avenir"/>
              <a:sym typeface="Avenir"/>
            </a:endParaRPr>
          </a:p>
          <a:p>
            <a:pPr marL="457200" lvl="0" indent="-302211" algn="l" rtl="0">
              <a:lnSpc>
                <a:spcPct val="100000"/>
              </a:lnSpc>
              <a:spcBef>
                <a:spcPts val="0"/>
              </a:spcBef>
              <a:spcAft>
                <a:spcPts val="0"/>
              </a:spcAft>
              <a:buSzPct val="67821"/>
              <a:buFont typeface="Avenir"/>
              <a:buChar char="-"/>
            </a:pPr>
            <a:endParaRPr sz="3107">
              <a:latin typeface="Avenir"/>
              <a:ea typeface="Avenir"/>
              <a:cs typeface="Avenir"/>
              <a:sym typeface="Aveni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CE5CD"/>
        </a:solidFill>
        <a:effectLst/>
      </p:bgPr>
    </p:bg>
    <p:spTree>
      <p:nvGrpSpPr>
        <p:cNvPr id="1" name="Shape 151"/>
        <p:cNvGrpSpPr/>
        <p:nvPr/>
      </p:nvGrpSpPr>
      <p:grpSpPr>
        <a:xfrm>
          <a:off x="0" y="0"/>
          <a:ext cx="0" cy="0"/>
          <a:chOff x="0" y="0"/>
          <a:chExt cx="0" cy="0"/>
        </a:xfrm>
      </p:grpSpPr>
      <p:sp>
        <p:nvSpPr>
          <p:cNvPr id="152" name="Google Shape;152;g1ff7776ca2b_0_1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latin typeface="Avenir"/>
                <a:ea typeface="Avenir"/>
                <a:cs typeface="Avenir"/>
                <a:sym typeface="Avenir"/>
              </a:rPr>
              <a:t>Business Plan</a:t>
            </a:r>
            <a:endParaRPr>
              <a:latin typeface="Avenir"/>
              <a:ea typeface="Avenir"/>
              <a:cs typeface="Avenir"/>
              <a:sym typeface="Avenir"/>
            </a:endParaRPr>
          </a:p>
        </p:txBody>
      </p:sp>
      <p:sp>
        <p:nvSpPr>
          <p:cNvPr id="153" name="Google Shape;153;g1ff7776ca2b_0_14"/>
          <p:cNvSpPr txBox="1">
            <a:spLocks noGrp="1"/>
          </p:cNvSpPr>
          <p:nvPr>
            <p:ph type="body" idx="1"/>
          </p:nvPr>
        </p:nvSpPr>
        <p:spPr>
          <a:xfrm>
            <a:off x="838200" y="1520825"/>
            <a:ext cx="10515600" cy="4351200"/>
          </a:xfrm>
          <a:prstGeom prst="rect">
            <a:avLst/>
          </a:prstGeom>
        </p:spPr>
        <p:txBody>
          <a:bodyPr spcFirstLastPara="1" wrap="square" lIns="91425" tIns="45700" rIns="91425" bIns="45700" anchor="t" anchorCtr="0">
            <a:noAutofit/>
          </a:bodyPr>
          <a:lstStyle/>
          <a:p>
            <a:pPr marL="0" lvl="0" indent="0" algn="l" rtl="0">
              <a:lnSpc>
                <a:spcPct val="100000"/>
              </a:lnSpc>
              <a:spcBef>
                <a:spcPts val="500"/>
              </a:spcBef>
              <a:spcAft>
                <a:spcPts val="0"/>
              </a:spcAft>
              <a:buNone/>
            </a:pPr>
            <a:r>
              <a:rPr lang="en-US" sz="1800" b="1">
                <a:latin typeface="Avenir"/>
                <a:ea typeface="Avenir"/>
                <a:cs typeface="Avenir"/>
                <a:sym typeface="Avenir"/>
              </a:rPr>
              <a:t>Marketing strategy:</a:t>
            </a:r>
            <a:endParaRPr sz="1800" b="1">
              <a:latin typeface="Avenir"/>
              <a:ea typeface="Avenir"/>
              <a:cs typeface="Avenir"/>
              <a:sym typeface="Avenir"/>
            </a:endParaRPr>
          </a:p>
          <a:p>
            <a:pPr marL="457200" lvl="0" indent="-342900" algn="l" rtl="0">
              <a:lnSpc>
                <a:spcPct val="100000"/>
              </a:lnSpc>
              <a:spcBef>
                <a:spcPts val="500"/>
              </a:spcBef>
              <a:spcAft>
                <a:spcPts val="0"/>
              </a:spcAft>
              <a:buSzPts val="1800"/>
              <a:buFont typeface="Avenir"/>
              <a:buChar char="-"/>
            </a:pPr>
            <a:r>
              <a:rPr lang="en-US" sz="1800">
                <a:latin typeface="Avenir"/>
                <a:ea typeface="Avenir"/>
                <a:cs typeface="Avenir"/>
                <a:sym typeface="Avenir"/>
              </a:rPr>
              <a:t>The strategy is to create relationships with the major hospital systems who serve these rural areas. In order to create a larger patient base, it is important to utilize the larger infrastructure of healthcare systems, through referrals and word of mouth. </a:t>
            </a:r>
            <a:endParaRPr sz="1800">
              <a:latin typeface="Avenir"/>
              <a:ea typeface="Avenir"/>
              <a:cs typeface="Avenir"/>
              <a:sym typeface="Avenir"/>
            </a:endParaRPr>
          </a:p>
          <a:p>
            <a:pPr marL="457200" lvl="0" indent="-342900" algn="l" rtl="0">
              <a:lnSpc>
                <a:spcPct val="100000"/>
              </a:lnSpc>
              <a:spcBef>
                <a:spcPts val="0"/>
              </a:spcBef>
              <a:spcAft>
                <a:spcPts val="0"/>
              </a:spcAft>
              <a:buSzPts val="1800"/>
              <a:buFont typeface="Avenir"/>
              <a:buChar char="-"/>
            </a:pPr>
            <a:r>
              <a:rPr lang="en-US" sz="1800">
                <a:latin typeface="Avenir"/>
                <a:ea typeface="Avenir"/>
                <a:cs typeface="Avenir"/>
                <a:sym typeface="Avenir"/>
              </a:rPr>
              <a:t>Previously, social media was mentioned as a method to increase marketing for the practice. </a:t>
            </a:r>
            <a:endParaRPr sz="1800">
              <a:latin typeface="Avenir"/>
              <a:ea typeface="Avenir"/>
              <a:cs typeface="Avenir"/>
              <a:sym typeface="Avenir"/>
            </a:endParaRPr>
          </a:p>
          <a:p>
            <a:pPr marL="0" lvl="0" indent="0" algn="l" rtl="0">
              <a:lnSpc>
                <a:spcPct val="100000"/>
              </a:lnSpc>
              <a:spcBef>
                <a:spcPts val="500"/>
              </a:spcBef>
              <a:spcAft>
                <a:spcPts val="0"/>
              </a:spcAft>
              <a:buNone/>
            </a:pPr>
            <a:r>
              <a:rPr lang="en-US" sz="1800" b="1">
                <a:latin typeface="Avenir"/>
                <a:ea typeface="Avenir"/>
                <a:cs typeface="Avenir"/>
                <a:sym typeface="Avenir"/>
              </a:rPr>
              <a:t>Purchase plan for equipment:</a:t>
            </a:r>
            <a:endParaRPr sz="1800" b="1">
              <a:latin typeface="Avenir"/>
              <a:ea typeface="Avenir"/>
              <a:cs typeface="Avenir"/>
              <a:sym typeface="Avenir"/>
            </a:endParaRPr>
          </a:p>
          <a:p>
            <a:pPr marL="457200" lvl="0" indent="-342900" algn="l" rtl="0">
              <a:lnSpc>
                <a:spcPct val="100000"/>
              </a:lnSpc>
              <a:spcBef>
                <a:spcPts val="500"/>
              </a:spcBef>
              <a:spcAft>
                <a:spcPts val="0"/>
              </a:spcAft>
              <a:buSzPts val="1800"/>
              <a:buFont typeface="Avenir"/>
              <a:buChar char="-"/>
            </a:pPr>
            <a:r>
              <a:rPr lang="en-US" sz="1800">
                <a:latin typeface="Avenir"/>
                <a:ea typeface="Avenir"/>
                <a:cs typeface="Avenir"/>
                <a:sym typeface="Avenir"/>
              </a:rPr>
              <a:t>Increasing support for the practice will allow for the purchasing of equipment and supplies necessary. </a:t>
            </a:r>
            <a:endParaRPr sz="1800">
              <a:latin typeface="Avenir"/>
              <a:ea typeface="Avenir"/>
              <a:cs typeface="Avenir"/>
              <a:sym typeface="Avenir"/>
            </a:endParaRPr>
          </a:p>
          <a:p>
            <a:pPr marL="457200" lvl="0" indent="-342900" algn="l" rtl="0">
              <a:lnSpc>
                <a:spcPct val="100000"/>
              </a:lnSpc>
              <a:spcBef>
                <a:spcPts val="0"/>
              </a:spcBef>
              <a:spcAft>
                <a:spcPts val="0"/>
              </a:spcAft>
              <a:buSzPts val="1800"/>
              <a:buFont typeface="Avenir"/>
              <a:buChar char="-"/>
            </a:pPr>
            <a:r>
              <a:rPr lang="en-US" sz="1800">
                <a:latin typeface="Avenir"/>
                <a:ea typeface="Avenir"/>
                <a:cs typeface="Avenir"/>
                <a:sym typeface="Avenir"/>
              </a:rPr>
              <a:t>The State of Florida Department of Health has many grant opportunities for practices whose aim is to serve marginalized communities (Florida Health, 2024). Rural areas of Florida are home to communities with varying socioeconomic needs, and thus increasing access would allow the possibility of providing care to underserved areas. </a:t>
            </a:r>
            <a:endParaRPr sz="1800">
              <a:latin typeface="Avenir"/>
              <a:ea typeface="Avenir"/>
              <a:cs typeface="Avenir"/>
              <a:sym typeface="Avenir"/>
            </a:endParaRPr>
          </a:p>
          <a:p>
            <a:pPr marL="457200" lvl="0" indent="-342900" algn="l" rtl="0">
              <a:lnSpc>
                <a:spcPct val="100000"/>
              </a:lnSpc>
              <a:spcBef>
                <a:spcPts val="0"/>
              </a:spcBef>
              <a:spcAft>
                <a:spcPts val="0"/>
              </a:spcAft>
              <a:buSzPts val="1800"/>
              <a:buFont typeface="Avenir"/>
              <a:buChar char="-"/>
            </a:pPr>
            <a:r>
              <a:rPr lang="en-US" sz="1800">
                <a:latin typeface="Avenir"/>
                <a:ea typeface="Avenir"/>
                <a:cs typeface="Avenir"/>
                <a:sym typeface="Avenir"/>
              </a:rPr>
              <a:t>By incorporating the ethos of health promotion for marginalized communities, using grant funds to purchase diagnostic equipment is beneficial for the funding organization to continue to accrue money. Showing stakeholders the ‘good’ that their money is doing is a method of retaining those stakeholders and potentially increasing opportunities for grants. </a:t>
            </a:r>
            <a:endParaRPr sz="1800">
              <a:latin typeface="Avenir"/>
              <a:ea typeface="Avenir"/>
              <a:cs typeface="Avenir"/>
              <a:sym typeface="Avenir"/>
            </a:endParaRPr>
          </a:p>
          <a:p>
            <a:pPr marL="0" lvl="0" indent="0" algn="l" rtl="0">
              <a:spcBef>
                <a:spcPts val="100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2994</Words>
  <Application>Microsoft Macintosh PowerPoint</Application>
  <PresentationFormat>Widescreen</PresentationFormat>
  <Paragraphs>136</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Avenir</vt:lpstr>
      <vt:lpstr>Calibri</vt:lpstr>
      <vt:lpstr>Office Theme</vt:lpstr>
      <vt:lpstr>Basic Business Concepts for the WOC Nurse</vt:lpstr>
      <vt:lpstr>New Technology</vt:lpstr>
      <vt:lpstr>Capital vs. Standard Operating Expenses</vt:lpstr>
      <vt:lpstr>Capital vs. Standard Operating Expenses</vt:lpstr>
      <vt:lpstr>The Value of the WOC Nurse</vt:lpstr>
      <vt:lpstr>WOC Nursing Budget Considerations </vt:lpstr>
      <vt:lpstr>Marketing </vt:lpstr>
      <vt:lpstr>Business Plan</vt:lpstr>
      <vt:lpstr>Business Plan</vt:lpstr>
      <vt:lpstr>Product Purchase: Hand-held Doppler</vt:lpstr>
      <vt:lpstr>Purchase Plan: Stakeholders’ Benefits</vt:lpstr>
      <vt:lpstr>Product Purchase: Requisition</vt:lpstr>
      <vt:lpstr>In Summary</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Business Concepts for the WOC Nurse</dc:title>
  <dc:creator>Stricker, Linda</dc:creator>
  <cp:lastModifiedBy>Mikaela Dillon</cp:lastModifiedBy>
  <cp:revision>1</cp:revision>
  <dcterms:created xsi:type="dcterms:W3CDTF">2018-02-22T17:40:18Z</dcterms:created>
  <dcterms:modified xsi:type="dcterms:W3CDTF">2024-05-08T03:59:25Z</dcterms:modified>
</cp:coreProperties>
</file>