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14"/>
  </p:notesMasterIdLst>
  <p:sldIdLst>
    <p:sldId id="256" r:id="rId2"/>
    <p:sldId id="257" r:id="rId3"/>
    <p:sldId id="258" r:id="rId4"/>
    <p:sldId id="267" r:id="rId5"/>
    <p:sldId id="259" r:id="rId6"/>
    <p:sldId id="261" r:id="rId7"/>
    <p:sldId id="260" r:id="rId8"/>
    <p:sldId id="262" r:id="rId9"/>
    <p:sldId id="268" r:id="rId10"/>
    <p:sldId id="269" r:id="rId11"/>
    <p:sldId id="264" r:id="rId12"/>
    <p:sldId id="266"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E09C70-556A-4C82-BBBC-2AA2B9168AAF}" v="80" dt="2024-05-10T08:18:10.7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457" autoAdjust="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_rels/data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ata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diagrams/_rels/drawing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B08C8D2-AC25-451A-B866-703909E9BBB3}"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9A3C796F-D247-48C4-A7A9-542E00641179}">
      <dgm:prSet/>
      <dgm:spPr/>
      <dgm:t>
        <a:bodyPr/>
        <a:lstStyle/>
        <a:p>
          <a:r>
            <a:rPr lang="en-US"/>
            <a:t>Our facility treats post-operative patients as well as paraplegic/ quadriplegic patients as they recover through physical therapy</a:t>
          </a:r>
        </a:p>
      </dgm:t>
    </dgm:pt>
    <dgm:pt modelId="{0AE1A86A-9FDB-42ED-8084-A6A3CF8F16EB}" type="parTrans" cxnId="{8DF71857-DC92-4A49-BC69-5676DEB234C6}">
      <dgm:prSet/>
      <dgm:spPr/>
      <dgm:t>
        <a:bodyPr/>
        <a:lstStyle/>
        <a:p>
          <a:endParaRPr lang="en-US"/>
        </a:p>
      </dgm:t>
    </dgm:pt>
    <dgm:pt modelId="{9715DC21-FFD9-4BF8-AB52-C63F54138A30}" type="sibTrans" cxnId="{8DF71857-DC92-4A49-BC69-5676DEB234C6}">
      <dgm:prSet/>
      <dgm:spPr/>
      <dgm:t>
        <a:bodyPr/>
        <a:lstStyle/>
        <a:p>
          <a:endParaRPr lang="en-US"/>
        </a:p>
      </dgm:t>
    </dgm:pt>
    <dgm:pt modelId="{FF7F7F75-91C3-40D9-9422-BB92844B4904}">
      <dgm:prSet/>
      <dgm:spPr/>
      <dgm:t>
        <a:bodyPr/>
        <a:lstStyle/>
        <a:p>
          <a:r>
            <a:rPr lang="en-US"/>
            <a:t>Urinary retention is not uncommon in a post-operative setting following discontinuation of a urinary catheter</a:t>
          </a:r>
        </a:p>
      </dgm:t>
    </dgm:pt>
    <dgm:pt modelId="{7D333EC0-98B6-4F82-A233-D5B450B6AF1A}" type="parTrans" cxnId="{4C5BB23A-22F8-4A48-AA0C-85810AE818A0}">
      <dgm:prSet/>
      <dgm:spPr/>
      <dgm:t>
        <a:bodyPr/>
        <a:lstStyle/>
        <a:p>
          <a:endParaRPr lang="en-US"/>
        </a:p>
      </dgm:t>
    </dgm:pt>
    <dgm:pt modelId="{32DAE3BD-76DC-476F-8FB5-7E7615C2858B}" type="sibTrans" cxnId="{4C5BB23A-22F8-4A48-AA0C-85810AE818A0}">
      <dgm:prSet/>
      <dgm:spPr/>
      <dgm:t>
        <a:bodyPr/>
        <a:lstStyle/>
        <a:p>
          <a:endParaRPr lang="en-US"/>
        </a:p>
      </dgm:t>
    </dgm:pt>
    <dgm:pt modelId="{A6C583D6-3C56-480C-9A09-3A9CC07FD4FD}">
      <dgm:prSet/>
      <dgm:spPr/>
      <dgm:t>
        <a:bodyPr/>
        <a:lstStyle/>
        <a:p>
          <a:r>
            <a:rPr lang="en-US"/>
            <a:t>Neurogenic shock can occur in some spinal cord injury patients due to an overfull bladder</a:t>
          </a:r>
        </a:p>
      </dgm:t>
    </dgm:pt>
    <dgm:pt modelId="{B40AFA4A-ECF6-451A-A922-1972D13E6760}" type="parTrans" cxnId="{7CE8D0F0-6F29-4038-B3E1-E606D0EBB0B5}">
      <dgm:prSet/>
      <dgm:spPr/>
      <dgm:t>
        <a:bodyPr/>
        <a:lstStyle/>
        <a:p>
          <a:endParaRPr lang="en-US"/>
        </a:p>
      </dgm:t>
    </dgm:pt>
    <dgm:pt modelId="{A7B27DF9-3DFA-4FA1-B901-B78DBA7BDE14}" type="sibTrans" cxnId="{7CE8D0F0-6F29-4038-B3E1-E606D0EBB0B5}">
      <dgm:prSet/>
      <dgm:spPr/>
      <dgm:t>
        <a:bodyPr/>
        <a:lstStyle/>
        <a:p>
          <a:endParaRPr lang="en-US"/>
        </a:p>
      </dgm:t>
    </dgm:pt>
    <dgm:pt modelId="{C54CB257-C654-4BF7-AE9E-8D9523A8B70C}">
      <dgm:prSet/>
      <dgm:spPr/>
      <dgm:t>
        <a:bodyPr/>
        <a:lstStyle/>
        <a:p>
          <a:r>
            <a:rPr lang="en-US"/>
            <a:t>Objective: Obtain a bladder scanner to increase quality patient care by decreasing incidence of UTIs and neurogenic shock, as well as improve patient outcomes through bladder training</a:t>
          </a:r>
        </a:p>
      </dgm:t>
    </dgm:pt>
    <dgm:pt modelId="{FA96B5D3-86AA-4438-8318-9304D968ABD6}" type="parTrans" cxnId="{4AD49D56-A087-4AE6-8AB2-BA901D55DE48}">
      <dgm:prSet/>
      <dgm:spPr/>
      <dgm:t>
        <a:bodyPr/>
        <a:lstStyle/>
        <a:p>
          <a:endParaRPr lang="en-US"/>
        </a:p>
      </dgm:t>
    </dgm:pt>
    <dgm:pt modelId="{B8D6F375-7322-46D6-9F82-E3018AE6B8B5}" type="sibTrans" cxnId="{4AD49D56-A087-4AE6-8AB2-BA901D55DE48}">
      <dgm:prSet/>
      <dgm:spPr/>
      <dgm:t>
        <a:bodyPr/>
        <a:lstStyle/>
        <a:p>
          <a:endParaRPr lang="en-US"/>
        </a:p>
      </dgm:t>
    </dgm:pt>
    <dgm:pt modelId="{01D71B95-8367-412F-A274-C5284B1EB26F}" type="pres">
      <dgm:prSet presAssocID="{6B08C8D2-AC25-451A-B866-703909E9BBB3}" presName="linear" presStyleCnt="0">
        <dgm:presLayoutVars>
          <dgm:animLvl val="lvl"/>
          <dgm:resizeHandles val="exact"/>
        </dgm:presLayoutVars>
      </dgm:prSet>
      <dgm:spPr/>
    </dgm:pt>
    <dgm:pt modelId="{55C6B871-4422-48BB-8C55-2D0DEC8BEE21}" type="pres">
      <dgm:prSet presAssocID="{9A3C796F-D247-48C4-A7A9-542E00641179}" presName="parentText" presStyleLbl="node1" presStyleIdx="0" presStyleCnt="4">
        <dgm:presLayoutVars>
          <dgm:chMax val="0"/>
          <dgm:bulletEnabled val="1"/>
        </dgm:presLayoutVars>
      </dgm:prSet>
      <dgm:spPr/>
    </dgm:pt>
    <dgm:pt modelId="{0BDCDB86-24AC-4342-AE02-9DA771CDD01C}" type="pres">
      <dgm:prSet presAssocID="{9715DC21-FFD9-4BF8-AB52-C63F54138A30}" presName="spacer" presStyleCnt="0"/>
      <dgm:spPr/>
    </dgm:pt>
    <dgm:pt modelId="{D67B6F35-20D2-4C2A-9A31-B9B04ADDC96E}" type="pres">
      <dgm:prSet presAssocID="{FF7F7F75-91C3-40D9-9422-BB92844B4904}" presName="parentText" presStyleLbl="node1" presStyleIdx="1" presStyleCnt="4">
        <dgm:presLayoutVars>
          <dgm:chMax val="0"/>
          <dgm:bulletEnabled val="1"/>
        </dgm:presLayoutVars>
      </dgm:prSet>
      <dgm:spPr/>
    </dgm:pt>
    <dgm:pt modelId="{D0471912-F979-41DF-A506-98DF77D8FCB3}" type="pres">
      <dgm:prSet presAssocID="{32DAE3BD-76DC-476F-8FB5-7E7615C2858B}" presName="spacer" presStyleCnt="0"/>
      <dgm:spPr/>
    </dgm:pt>
    <dgm:pt modelId="{C83EE3A4-6BFE-4AC5-8ABD-D4E98B40400D}" type="pres">
      <dgm:prSet presAssocID="{A6C583D6-3C56-480C-9A09-3A9CC07FD4FD}" presName="parentText" presStyleLbl="node1" presStyleIdx="2" presStyleCnt="4">
        <dgm:presLayoutVars>
          <dgm:chMax val="0"/>
          <dgm:bulletEnabled val="1"/>
        </dgm:presLayoutVars>
      </dgm:prSet>
      <dgm:spPr/>
    </dgm:pt>
    <dgm:pt modelId="{AD41A21E-DF7B-4B23-9324-A7B578D41201}" type="pres">
      <dgm:prSet presAssocID="{A7B27DF9-3DFA-4FA1-B901-B78DBA7BDE14}" presName="spacer" presStyleCnt="0"/>
      <dgm:spPr/>
    </dgm:pt>
    <dgm:pt modelId="{FA73FA54-EDDB-4153-BCE7-753A2CFF3352}" type="pres">
      <dgm:prSet presAssocID="{C54CB257-C654-4BF7-AE9E-8D9523A8B70C}" presName="parentText" presStyleLbl="node1" presStyleIdx="3" presStyleCnt="4">
        <dgm:presLayoutVars>
          <dgm:chMax val="0"/>
          <dgm:bulletEnabled val="1"/>
        </dgm:presLayoutVars>
      </dgm:prSet>
      <dgm:spPr/>
    </dgm:pt>
  </dgm:ptLst>
  <dgm:cxnLst>
    <dgm:cxn modelId="{6DC5A810-BC65-489C-813C-8F78CFE7D9CE}" type="presOf" srcId="{FF7F7F75-91C3-40D9-9422-BB92844B4904}" destId="{D67B6F35-20D2-4C2A-9A31-B9B04ADDC96E}" srcOrd="0" destOrd="0" presId="urn:microsoft.com/office/officeart/2005/8/layout/vList2"/>
    <dgm:cxn modelId="{9BADAF15-4D54-44B9-B9FF-300A6352400E}" type="presOf" srcId="{6B08C8D2-AC25-451A-B866-703909E9BBB3}" destId="{01D71B95-8367-412F-A274-C5284B1EB26F}" srcOrd="0" destOrd="0" presId="urn:microsoft.com/office/officeart/2005/8/layout/vList2"/>
    <dgm:cxn modelId="{4C5BB23A-22F8-4A48-AA0C-85810AE818A0}" srcId="{6B08C8D2-AC25-451A-B866-703909E9BBB3}" destId="{FF7F7F75-91C3-40D9-9422-BB92844B4904}" srcOrd="1" destOrd="0" parTransId="{7D333EC0-98B6-4F82-A233-D5B450B6AF1A}" sibTransId="{32DAE3BD-76DC-476F-8FB5-7E7615C2858B}"/>
    <dgm:cxn modelId="{4AD49D56-A087-4AE6-8AB2-BA901D55DE48}" srcId="{6B08C8D2-AC25-451A-B866-703909E9BBB3}" destId="{C54CB257-C654-4BF7-AE9E-8D9523A8B70C}" srcOrd="3" destOrd="0" parTransId="{FA96B5D3-86AA-4438-8318-9304D968ABD6}" sibTransId="{B8D6F375-7322-46D6-9F82-E3018AE6B8B5}"/>
    <dgm:cxn modelId="{8DF71857-DC92-4A49-BC69-5676DEB234C6}" srcId="{6B08C8D2-AC25-451A-B866-703909E9BBB3}" destId="{9A3C796F-D247-48C4-A7A9-542E00641179}" srcOrd="0" destOrd="0" parTransId="{0AE1A86A-9FDB-42ED-8084-A6A3CF8F16EB}" sibTransId="{9715DC21-FFD9-4BF8-AB52-C63F54138A30}"/>
    <dgm:cxn modelId="{29295D7B-F0C4-42BF-8C5B-9D9DD0255415}" type="presOf" srcId="{C54CB257-C654-4BF7-AE9E-8D9523A8B70C}" destId="{FA73FA54-EDDB-4153-BCE7-753A2CFF3352}" srcOrd="0" destOrd="0" presId="urn:microsoft.com/office/officeart/2005/8/layout/vList2"/>
    <dgm:cxn modelId="{00E055C9-012C-418C-AE5E-9C2CB33B1D3E}" type="presOf" srcId="{A6C583D6-3C56-480C-9A09-3A9CC07FD4FD}" destId="{C83EE3A4-6BFE-4AC5-8ABD-D4E98B40400D}" srcOrd="0" destOrd="0" presId="urn:microsoft.com/office/officeart/2005/8/layout/vList2"/>
    <dgm:cxn modelId="{8212B3DA-6E18-4C87-BFA0-A8607802D8A4}" type="presOf" srcId="{9A3C796F-D247-48C4-A7A9-542E00641179}" destId="{55C6B871-4422-48BB-8C55-2D0DEC8BEE21}" srcOrd="0" destOrd="0" presId="urn:microsoft.com/office/officeart/2005/8/layout/vList2"/>
    <dgm:cxn modelId="{7CE8D0F0-6F29-4038-B3E1-E606D0EBB0B5}" srcId="{6B08C8D2-AC25-451A-B866-703909E9BBB3}" destId="{A6C583D6-3C56-480C-9A09-3A9CC07FD4FD}" srcOrd="2" destOrd="0" parTransId="{B40AFA4A-ECF6-451A-A922-1972D13E6760}" sibTransId="{A7B27DF9-3DFA-4FA1-B901-B78DBA7BDE14}"/>
    <dgm:cxn modelId="{8A7CBE62-99DC-420E-905F-E14D3E2ED84C}" type="presParOf" srcId="{01D71B95-8367-412F-A274-C5284B1EB26F}" destId="{55C6B871-4422-48BB-8C55-2D0DEC8BEE21}" srcOrd="0" destOrd="0" presId="urn:microsoft.com/office/officeart/2005/8/layout/vList2"/>
    <dgm:cxn modelId="{27C25862-82CD-4801-9F64-8D1AF0601242}" type="presParOf" srcId="{01D71B95-8367-412F-A274-C5284B1EB26F}" destId="{0BDCDB86-24AC-4342-AE02-9DA771CDD01C}" srcOrd="1" destOrd="0" presId="urn:microsoft.com/office/officeart/2005/8/layout/vList2"/>
    <dgm:cxn modelId="{64210A27-C128-467F-9C33-1951F8CDC1DA}" type="presParOf" srcId="{01D71B95-8367-412F-A274-C5284B1EB26F}" destId="{D67B6F35-20D2-4C2A-9A31-B9B04ADDC96E}" srcOrd="2" destOrd="0" presId="urn:microsoft.com/office/officeart/2005/8/layout/vList2"/>
    <dgm:cxn modelId="{319A8ABA-D4B1-4EFA-A9CA-3329467BC4BA}" type="presParOf" srcId="{01D71B95-8367-412F-A274-C5284B1EB26F}" destId="{D0471912-F979-41DF-A506-98DF77D8FCB3}" srcOrd="3" destOrd="0" presId="urn:microsoft.com/office/officeart/2005/8/layout/vList2"/>
    <dgm:cxn modelId="{69808865-014D-490B-848F-101CBABF4654}" type="presParOf" srcId="{01D71B95-8367-412F-A274-C5284B1EB26F}" destId="{C83EE3A4-6BFE-4AC5-8ABD-D4E98B40400D}" srcOrd="4" destOrd="0" presId="urn:microsoft.com/office/officeart/2005/8/layout/vList2"/>
    <dgm:cxn modelId="{55DE7D71-291F-4C59-8881-D25C365DBCBA}" type="presParOf" srcId="{01D71B95-8367-412F-A274-C5284B1EB26F}" destId="{AD41A21E-DF7B-4B23-9324-A7B578D41201}" srcOrd="5" destOrd="0" presId="urn:microsoft.com/office/officeart/2005/8/layout/vList2"/>
    <dgm:cxn modelId="{ACB0D25F-6BB4-4F65-9F78-280ED38E297C}" type="presParOf" srcId="{01D71B95-8367-412F-A274-C5284B1EB26F}" destId="{FA73FA54-EDDB-4153-BCE7-753A2CFF3352}"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055797-6144-478A-8ABF-BD312AA5AAB8}"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15E5DF1A-53AC-4992-BB5C-87D706830496}">
      <dgm:prSet/>
      <dgm:spPr/>
      <dgm:t>
        <a:bodyPr/>
        <a:lstStyle/>
        <a:p>
          <a:r>
            <a:rPr lang="en-US"/>
            <a:t>Advertising: Considered a variable expense. Items like brochures can be inexpensive to make. Hiring a professional designer would be considered a fixed expense</a:t>
          </a:r>
        </a:p>
      </dgm:t>
    </dgm:pt>
    <dgm:pt modelId="{B062A6EC-1228-4CDC-B0FD-02A9D7C3ED76}" type="parTrans" cxnId="{089F7F63-5F94-4F56-8B24-CBF46A211188}">
      <dgm:prSet/>
      <dgm:spPr/>
      <dgm:t>
        <a:bodyPr/>
        <a:lstStyle/>
        <a:p>
          <a:endParaRPr lang="en-US"/>
        </a:p>
      </dgm:t>
    </dgm:pt>
    <dgm:pt modelId="{763D0E49-5E5F-479F-9BD8-050A13D2CD3C}" type="sibTrans" cxnId="{089F7F63-5F94-4F56-8B24-CBF46A211188}">
      <dgm:prSet/>
      <dgm:spPr/>
      <dgm:t>
        <a:bodyPr/>
        <a:lstStyle/>
        <a:p>
          <a:endParaRPr lang="en-US"/>
        </a:p>
      </dgm:t>
    </dgm:pt>
    <dgm:pt modelId="{465E0874-8924-4AFA-B585-39A6844A574F}">
      <dgm:prSet/>
      <dgm:spPr/>
      <dgm:t>
        <a:bodyPr/>
        <a:lstStyle/>
        <a:p>
          <a:r>
            <a:rPr lang="en-US"/>
            <a:t>Product formularies: Quick and easy for staff to select product they need. Can result in cost savings</a:t>
          </a:r>
        </a:p>
      </dgm:t>
    </dgm:pt>
    <dgm:pt modelId="{8A1AB3BD-0071-4459-BA30-151E9009CC97}" type="parTrans" cxnId="{D7F5CDDD-B167-47A6-AAD9-87CCA487BAC3}">
      <dgm:prSet/>
      <dgm:spPr/>
      <dgm:t>
        <a:bodyPr/>
        <a:lstStyle/>
        <a:p>
          <a:endParaRPr lang="en-US"/>
        </a:p>
      </dgm:t>
    </dgm:pt>
    <dgm:pt modelId="{6E6D366E-4384-429E-AABA-55F37B45E1C3}" type="sibTrans" cxnId="{D7F5CDDD-B167-47A6-AAD9-87CCA487BAC3}">
      <dgm:prSet/>
      <dgm:spPr/>
      <dgm:t>
        <a:bodyPr/>
        <a:lstStyle/>
        <a:p>
          <a:endParaRPr lang="en-US"/>
        </a:p>
      </dgm:t>
    </dgm:pt>
    <dgm:pt modelId="{A042DD43-34C7-4F7E-BEAE-27C9E1E351F6}">
      <dgm:prSet/>
      <dgm:spPr/>
      <dgm:t>
        <a:bodyPr/>
        <a:lstStyle/>
        <a:p>
          <a:r>
            <a:rPr lang="en-US"/>
            <a:t>Journal subscriptions: Important for a WOCN to stay up to date on current research and education. </a:t>
          </a:r>
        </a:p>
      </dgm:t>
    </dgm:pt>
    <dgm:pt modelId="{CC55688A-F1EB-474A-A5F0-88EC532A7CEA}" type="parTrans" cxnId="{754E1E0C-25DF-4FF2-B14E-16D20F2414B5}">
      <dgm:prSet/>
      <dgm:spPr/>
      <dgm:t>
        <a:bodyPr/>
        <a:lstStyle/>
        <a:p>
          <a:endParaRPr lang="en-US"/>
        </a:p>
      </dgm:t>
    </dgm:pt>
    <dgm:pt modelId="{E77E2FFD-03E2-4D0A-A52C-3BAB1D1AA9C1}" type="sibTrans" cxnId="{754E1E0C-25DF-4FF2-B14E-16D20F2414B5}">
      <dgm:prSet/>
      <dgm:spPr/>
      <dgm:t>
        <a:bodyPr/>
        <a:lstStyle/>
        <a:p>
          <a:endParaRPr lang="en-US"/>
        </a:p>
      </dgm:t>
    </dgm:pt>
    <dgm:pt modelId="{0057667B-1A81-4419-B72C-EFD70B92DB31}" type="pres">
      <dgm:prSet presAssocID="{DB055797-6144-478A-8ABF-BD312AA5AAB8}" presName="root" presStyleCnt="0">
        <dgm:presLayoutVars>
          <dgm:dir/>
          <dgm:resizeHandles val="exact"/>
        </dgm:presLayoutVars>
      </dgm:prSet>
      <dgm:spPr/>
    </dgm:pt>
    <dgm:pt modelId="{7CA212B0-459E-4FF2-8D4D-A54C07853D64}" type="pres">
      <dgm:prSet presAssocID="{15E5DF1A-53AC-4992-BB5C-87D706830496}" presName="compNode" presStyleCnt="0"/>
      <dgm:spPr/>
    </dgm:pt>
    <dgm:pt modelId="{3313B4F7-2A1F-48FE-9001-F8B1D351583B}" type="pres">
      <dgm:prSet presAssocID="{15E5DF1A-53AC-4992-BB5C-87D706830496}" presName="bgRect" presStyleLbl="bgShp" presStyleIdx="0" presStyleCnt="3"/>
      <dgm:spPr/>
    </dgm:pt>
    <dgm:pt modelId="{C97ED33D-F124-45E7-B580-A41C94C50895}" type="pres">
      <dgm:prSet presAssocID="{15E5DF1A-53AC-4992-BB5C-87D706830496}"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ollar"/>
        </a:ext>
      </dgm:extLst>
    </dgm:pt>
    <dgm:pt modelId="{5CC40952-D97E-4E35-8828-D0DA2B21696A}" type="pres">
      <dgm:prSet presAssocID="{15E5DF1A-53AC-4992-BB5C-87D706830496}" presName="spaceRect" presStyleCnt="0"/>
      <dgm:spPr/>
    </dgm:pt>
    <dgm:pt modelId="{A9C67577-A882-47B2-8E44-BDC15BA2C3CF}" type="pres">
      <dgm:prSet presAssocID="{15E5DF1A-53AC-4992-BB5C-87D706830496}" presName="parTx" presStyleLbl="revTx" presStyleIdx="0" presStyleCnt="3">
        <dgm:presLayoutVars>
          <dgm:chMax val="0"/>
          <dgm:chPref val="0"/>
        </dgm:presLayoutVars>
      </dgm:prSet>
      <dgm:spPr/>
    </dgm:pt>
    <dgm:pt modelId="{76EF265D-CB8D-4D6B-A941-0228710EFF36}" type="pres">
      <dgm:prSet presAssocID="{763D0E49-5E5F-479F-9BD8-050A13D2CD3C}" presName="sibTrans" presStyleCnt="0"/>
      <dgm:spPr/>
    </dgm:pt>
    <dgm:pt modelId="{ECC67603-6EBE-4F28-849F-05B845293B88}" type="pres">
      <dgm:prSet presAssocID="{465E0874-8924-4AFA-B585-39A6844A574F}" presName="compNode" presStyleCnt="0"/>
      <dgm:spPr/>
    </dgm:pt>
    <dgm:pt modelId="{021AFCA9-A7F9-4C81-913E-498DC9845FC0}" type="pres">
      <dgm:prSet presAssocID="{465E0874-8924-4AFA-B585-39A6844A574F}" presName="bgRect" presStyleLbl="bgShp" presStyleIdx="1" presStyleCnt="3"/>
      <dgm:spPr/>
    </dgm:pt>
    <dgm:pt modelId="{79E8A251-5940-4C39-A8F0-8ED2B5D830C8}" type="pres">
      <dgm:prSet presAssocID="{465E0874-8924-4AFA-B585-39A6844A574F}"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iggy Bank"/>
        </a:ext>
      </dgm:extLst>
    </dgm:pt>
    <dgm:pt modelId="{EFB41A7A-2F11-4EBD-95A2-70AE74866CE8}" type="pres">
      <dgm:prSet presAssocID="{465E0874-8924-4AFA-B585-39A6844A574F}" presName="spaceRect" presStyleCnt="0"/>
      <dgm:spPr/>
    </dgm:pt>
    <dgm:pt modelId="{72EF1764-359F-499D-AF77-0414E11FC5CB}" type="pres">
      <dgm:prSet presAssocID="{465E0874-8924-4AFA-B585-39A6844A574F}" presName="parTx" presStyleLbl="revTx" presStyleIdx="1" presStyleCnt="3">
        <dgm:presLayoutVars>
          <dgm:chMax val="0"/>
          <dgm:chPref val="0"/>
        </dgm:presLayoutVars>
      </dgm:prSet>
      <dgm:spPr/>
    </dgm:pt>
    <dgm:pt modelId="{BBB92E8F-3298-4273-B04E-93106872BCBD}" type="pres">
      <dgm:prSet presAssocID="{6E6D366E-4384-429E-AABA-55F37B45E1C3}" presName="sibTrans" presStyleCnt="0"/>
      <dgm:spPr/>
    </dgm:pt>
    <dgm:pt modelId="{3892ED20-2FC3-479F-BB9A-CD614029555F}" type="pres">
      <dgm:prSet presAssocID="{A042DD43-34C7-4F7E-BEAE-27C9E1E351F6}" presName="compNode" presStyleCnt="0"/>
      <dgm:spPr/>
    </dgm:pt>
    <dgm:pt modelId="{024217E4-8890-4887-BB5D-2FA3DD00B5D5}" type="pres">
      <dgm:prSet presAssocID="{A042DD43-34C7-4F7E-BEAE-27C9E1E351F6}" presName="bgRect" presStyleLbl="bgShp" presStyleIdx="2" presStyleCnt="3"/>
      <dgm:spPr/>
    </dgm:pt>
    <dgm:pt modelId="{62D6469E-3210-4104-BDF5-1D80F2F7A3B0}" type="pres">
      <dgm:prSet presAssocID="{A042DD43-34C7-4F7E-BEAE-27C9E1E351F6}"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losed Book"/>
        </a:ext>
      </dgm:extLst>
    </dgm:pt>
    <dgm:pt modelId="{3C42BF5D-D181-49B8-B78D-5E222C152B44}" type="pres">
      <dgm:prSet presAssocID="{A042DD43-34C7-4F7E-BEAE-27C9E1E351F6}" presName="spaceRect" presStyleCnt="0"/>
      <dgm:spPr/>
    </dgm:pt>
    <dgm:pt modelId="{441F1784-0069-4FAF-811E-7F565065658C}" type="pres">
      <dgm:prSet presAssocID="{A042DD43-34C7-4F7E-BEAE-27C9E1E351F6}" presName="parTx" presStyleLbl="revTx" presStyleIdx="2" presStyleCnt="3">
        <dgm:presLayoutVars>
          <dgm:chMax val="0"/>
          <dgm:chPref val="0"/>
        </dgm:presLayoutVars>
      </dgm:prSet>
      <dgm:spPr/>
    </dgm:pt>
  </dgm:ptLst>
  <dgm:cxnLst>
    <dgm:cxn modelId="{754E1E0C-25DF-4FF2-B14E-16D20F2414B5}" srcId="{DB055797-6144-478A-8ABF-BD312AA5AAB8}" destId="{A042DD43-34C7-4F7E-BEAE-27C9E1E351F6}" srcOrd="2" destOrd="0" parTransId="{CC55688A-F1EB-474A-A5F0-88EC532A7CEA}" sibTransId="{E77E2FFD-03E2-4D0A-A52C-3BAB1D1AA9C1}"/>
    <dgm:cxn modelId="{F4233837-C5FD-40A2-99E1-9A43A6EDBB22}" type="presOf" srcId="{A042DD43-34C7-4F7E-BEAE-27C9E1E351F6}" destId="{441F1784-0069-4FAF-811E-7F565065658C}" srcOrd="0" destOrd="0" presId="urn:microsoft.com/office/officeart/2018/2/layout/IconVerticalSolidList"/>
    <dgm:cxn modelId="{232B3D5C-7B5C-4928-9D04-3BCB7701E3C9}" type="presOf" srcId="{15E5DF1A-53AC-4992-BB5C-87D706830496}" destId="{A9C67577-A882-47B2-8E44-BDC15BA2C3CF}" srcOrd="0" destOrd="0" presId="urn:microsoft.com/office/officeart/2018/2/layout/IconVerticalSolidList"/>
    <dgm:cxn modelId="{089F7F63-5F94-4F56-8B24-CBF46A211188}" srcId="{DB055797-6144-478A-8ABF-BD312AA5AAB8}" destId="{15E5DF1A-53AC-4992-BB5C-87D706830496}" srcOrd="0" destOrd="0" parTransId="{B062A6EC-1228-4CDC-B0FD-02A9D7C3ED76}" sibTransId="{763D0E49-5E5F-479F-9BD8-050A13D2CD3C}"/>
    <dgm:cxn modelId="{6AF9C9CD-E14B-46E5-A750-D780CFECFFC6}" type="presOf" srcId="{DB055797-6144-478A-8ABF-BD312AA5AAB8}" destId="{0057667B-1A81-4419-B72C-EFD70B92DB31}" srcOrd="0" destOrd="0" presId="urn:microsoft.com/office/officeart/2018/2/layout/IconVerticalSolidList"/>
    <dgm:cxn modelId="{D7F5CDDD-B167-47A6-AAD9-87CCA487BAC3}" srcId="{DB055797-6144-478A-8ABF-BD312AA5AAB8}" destId="{465E0874-8924-4AFA-B585-39A6844A574F}" srcOrd="1" destOrd="0" parTransId="{8A1AB3BD-0071-4459-BA30-151E9009CC97}" sibTransId="{6E6D366E-4384-429E-AABA-55F37B45E1C3}"/>
    <dgm:cxn modelId="{68DD2FF3-E0E1-4406-8097-46294E97496B}" type="presOf" srcId="{465E0874-8924-4AFA-B585-39A6844A574F}" destId="{72EF1764-359F-499D-AF77-0414E11FC5CB}" srcOrd="0" destOrd="0" presId="urn:microsoft.com/office/officeart/2018/2/layout/IconVerticalSolidList"/>
    <dgm:cxn modelId="{7C7D7EC5-DA12-490A-A743-662395BE5A08}" type="presParOf" srcId="{0057667B-1A81-4419-B72C-EFD70B92DB31}" destId="{7CA212B0-459E-4FF2-8D4D-A54C07853D64}" srcOrd="0" destOrd="0" presId="urn:microsoft.com/office/officeart/2018/2/layout/IconVerticalSolidList"/>
    <dgm:cxn modelId="{1888B94F-A1C5-4295-9333-4EB6408F0F9D}" type="presParOf" srcId="{7CA212B0-459E-4FF2-8D4D-A54C07853D64}" destId="{3313B4F7-2A1F-48FE-9001-F8B1D351583B}" srcOrd="0" destOrd="0" presId="urn:microsoft.com/office/officeart/2018/2/layout/IconVerticalSolidList"/>
    <dgm:cxn modelId="{8399E1DE-3C97-4043-902F-F43947E5BF79}" type="presParOf" srcId="{7CA212B0-459E-4FF2-8D4D-A54C07853D64}" destId="{C97ED33D-F124-45E7-B580-A41C94C50895}" srcOrd="1" destOrd="0" presId="urn:microsoft.com/office/officeart/2018/2/layout/IconVerticalSolidList"/>
    <dgm:cxn modelId="{65535F51-A7DD-46A8-9226-A47998D013CD}" type="presParOf" srcId="{7CA212B0-459E-4FF2-8D4D-A54C07853D64}" destId="{5CC40952-D97E-4E35-8828-D0DA2B21696A}" srcOrd="2" destOrd="0" presId="urn:microsoft.com/office/officeart/2018/2/layout/IconVerticalSolidList"/>
    <dgm:cxn modelId="{8244314B-0FCD-4100-8014-48D5BC08F1D3}" type="presParOf" srcId="{7CA212B0-459E-4FF2-8D4D-A54C07853D64}" destId="{A9C67577-A882-47B2-8E44-BDC15BA2C3CF}" srcOrd="3" destOrd="0" presId="urn:microsoft.com/office/officeart/2018/2/layout/IconVerticalSolidList"/>
    <dgm:cxn modelId="{0DA35E83-56B5-481C-BAE0-A32279BF0345}" type="presParOf" srcId="{0057667B-1A81-4419-B72C-EFD70B92DB31}" destId="{76EF265D-CB8D-4D6B-A941-0228710EFF36}" srcOrd="1" destOrd="0" presId="urn:microsoft.com/office/officeart/2018/2/layout/IconVerticalSolidList"/>
    <dgm:cxn modelId="{F4545258-A592-4772-B28C-AC46C88C0103}" type="presParOf" srcId="{0057667B-1A81-4419-B72C-EFD70B92DB31}" destId="{ECC67603-6EBE-4F28-849F-05B845293B88}" srcOrd="2" destOrd="0" presId="urn:microsoft.com/office/officeart/2018/2/layout/IconVerticalSolidList"/>
    <dgm:cxn modelId="{E92DA2B6-4667-47FE-A752-DE43AFD3DEBF}" type="presParOf" srcId="{ECC67603-6EBE-4F28-849F-05B845293B88}" destId="{021AFCA9-A7F9-4C81-913E-498DC9845FC0}" srcOrd="0" destOrd="0" presId="urn:microsoft.com/office/officeart/2018/2/layout/IconVerticalSolidList"/>
    <dgm:cxn modelId="{BA0FAB53-88D9-400D-BA2C-8593FBF00577}" type="presParOf" srcId="{ECC67603-6EBE-4F28-849F-05B845293B88}" destId="{79E8A251-5940-4C39-A8F0-8ED2B5D830C8}" srcOrd="1" destOrd="0" presId="urn:microsoft.com/office/officeart/2018/2/layout/IconVerticalSolidList"/>
    <dgm:cxn modelId="{498AA79A-F8AC-4040-914B-05C9C2E3C8F3}" type="presParOf" srcId="{ECC67603-6EBE-4F28-849F-05B845293B88}" destId="{EFB41A7A-2F11-4EBD-95A2-70AE74866CE8}" srcOrd="2" destOrd="0" presId="urn:microsoft.com/office/officeart/2018/2/layout/IconVerticalSolidList"/>
    <dgm:cxn modelId="{E3FF9D76-2C3D-4B70-AAAE-DBC10A763DB1}" type="presParOf" srcId="{ECC67603-6EBE-4F28-849F-05B845293B88}" destId="{72EF1764-359F-499D-AF77-0414E11FC5CB}" srcOrd="3" destOrd="0" presId="urn:microsoft.com/office/officeart/2018/2/layout/IconVerticalSolidList"/>
    <dgm:cxn modelId="{2FB92150-D56E-47B8-8B98-DAA463FFED53}" type="presParOf" srcId="{0057667B-1A81-4419-B72C-EFD70B92DB31}" destId="{BBB92E8F-3298-4273-B04E-93106872BCBD}" srcOrd="3" destOrd="0" presId="urn:microsoft.com/office/officeart/2018/2/layout/IconVerticalSolidList"/>
    <dgm:cxn modelId="{92197DE6-8926-4FE0-A0B8-1E6C61557F0C}" type="presParOf" srcId="{0057667B-1A81-4419-B72C-EFD70B92DB31}" destId="{3892ED20-2FC3-479F-BB9A-CD614029555F}" srcOrd="4" destOrd="0" presId="urn:microsoft.com/office/officeart/2018/2/layout/IconVerticalSolidList"/>
    <dgm:cxn modelId="{C5648F3E-D5E0-44C2-9B02-4F7F7E8996AE}" type="presParOf" srcId="{3892ED20-2FC3-479F-BB9A-CD614029555F}" destId="{024217E4-8890-4887-BB5D-2FA3DD00B5D5}" srcOrd="0" destOrd="0" presId="urn:microsoft.com/office/officeart/2018/2/layout/IconVerticalSolidList"/>
    <dgm:cxn modelId="{5A3749E5-6C82-4FCD-AC9D-6646A9812850}" type="presParOf" srcId="{3892ED20-2FC3-479F-BB9A-CD614029555F}" destId="{62D6469E-3210-4104-BDF5-1D80F2F7A3B0}" srcOrd="1" destOrd="0" presId="urn:microsoft.com/office/officeart/2018/2/layout/IconVerticalSolidList"/>
    <dgm:cxn modelId="{5888E788-CD2B-4C36-987A-F1BC079E72BE}" type="presParOf" srcId="{3892ED20-2FC3-479F-BB9A-CD614029555F}" destId="{3C42BF5D-D181-49B8-B78D-5E222C152B44}" srcOrd="2" destOrd="0" presId="urn:microsoft.com/office/officeart/2018/2/layout/IconVerticalSolidList"/>
    <dgm:cxn modelId="{1F719D6E-5A8C-49CA-B3C7-3716BC9D45B2}" type="presParOf" srcId="{3892ED20-2FC3-479F-BB9A-CD614029555F}" destId="{441F1784-0069-4FAF-811E-7F565065658C}"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F5B38C9-D53C-45DF-B10C-8FB26A76B331}"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D6B487D2-189A-4052-B56F-920DAD1C5F94}">
      <dgm:prSet/>
      <dgm:spPr/>
      <dgm:t>
        <a:bodyPr/>
        <a:lstStyle/>
        <a:p>
          <a:r>
            <a:rPr lang="en-US"/>
            <a:t>Cost reduction for both patients and organizations. </a:t>
          </a:r>
        </a:p>
      </dgm:t>
    </dgm:pt>
    <dgm:pt modelId="{475D87D3-4569-442A-9D08-83E902C59BD7}" type="parTrans" cxnId="{7E2BDB51-D1A1-4EF5-A905-7B4CB91A4DE0}">
      <dgm:prSet/>
      <dgm:spPr/>
      <dgm:t>
        <a:bodyPr/>
        <a:lstStyle/>
        <a:p>
          <a:endParaRPr lang="en-US"/>
        </a:p>
      </dgm:t>
    </dgm:pt>
    <dgm:pt modelId="{EA4FBAF3-CD02-4221-A1E4-07BA366EF5D6}" type="sibTrans" cxnId="{7E2BDB51-D1A1-4EF5-A905-7B4CB91A4DE0}">
      <dgm:prSet/>
      <dgm:spPr/>
      <dgm:t>
        <a:bodyPr/>
        <a:lstStyle/>
        <a:p>
          <a:endParaRPr lang="en-US"/>
        </a:p>
      </dgm:t>
    </dgm:pt>
    <dgm:pt modelId="{B650628B-D3A4-41DE-B632-975489BBC688}">
      <dgm:prSet/>
      <dgm:spPr/>
      <dgm:t>
        <a:bodyPr/>
        <a:lstStyle/>
        <a:p>
          <a:r>
            <a:rPr lang="en-US"/>
            <a:t>Lower visit frequency, lower healing time</a:t>
          </a:r>
        </a:p>
      </dgm:t>
    </dgm:pt>
    <dgm:pt modelId="{81F70E1A-B544-4497-8B2B-B8E4566FF037}" type="parTrans" cxnId="{549AB248-90B7-4803-833E-9CC1C3FC9969}">
      <dgm:prSet/>
      <dgm:spPr/>
      <dgm:t>
        <a:bodyPr/>
        <a:lstStyle/>
        <a:p>
          <a:endParaRPr lang="en-US"/>
        </a:p>
      </dgm:t>
    </dgm:pt>
    <dgm:pt modelId="{379136BC-0062-467C-9829-AA435B3ED153}" type="sibTrans" cxnId="{549AB248-90B7-4803-833E-9CC1C3FC9969}">
      <dgm:prSet/>
      <dgm:spPr/>
      <dgm:t>
        <a:bodyPr/>
        <a:lstStyle/>
        <a:p>
          <a:endParaRPr lang="en-US"/>
        </a:p>
      </dgm:t>
    </dgm:pt>
    <dgm:pt modelId="{E67CA06C-F6A0-43E0-B088-E6C46EFD350A}">
      <dgm:prSet/>
      <dgm:spPr/>
      <dgm:t>
        <a:bodyPr/>
        <a:lstStyle/>
        <a:p>
          <a:r>
            <a:rPr lang="en-US"/>
            <a:t>Education for the rest of staff involved in patient care</a:t>
          </a:r>
        </a:p>
      </dgm:t>
    </dgm:pt>
    <dgm:pt modelId="{CA57AFAD-C91A-4E2F-85FD-75E09FF13979}" type="parTrans" cxnId="{2C6DD97B-88EB-43A6-8D9E-3CD344CF73A5}">
      <dgm:prSet/>
      <dgm:spPr/>
      <dgm:t>
        <a:bodyPr/>
        <a:lstStyle/>
        <a:p>
          <a:endParaRPr lang="en-US"/>
        </a:p>
      </dgm:t>
    </dgm:pt>
    <dgm:pt modelId="{0540A6CC-FA2D-42DD-8BA7-D64286850DB4}" type="sibTrans" cxnId="{2C6DD97B-88EB-43A6-8D9E-3CD344CF73A5}">
      <dgm:prSet/>
      <dgm:spPr/>
      <dgm:t>
        <a:bodyPr/>
        <a:lstStyle/>
        <a:p>
          <a:endParaRPr lang="en-US"/>
        </a:p>
      </dgm:t>
    </dgm:pt>
    <dgm:pt modelId="{14B87577-3525-4743-9106-77F7D7629C4B}" type="pres">
      <dgm:prSet presAssocID="{AF5B38C9-D53C-45DF-B10C-8FB26A76B331}" presName="root" presStyleCnt="0">
        <dgm:presLayoutVars>
          <dgm:dir/>
          <dgm:resizeHandles val="exact"/>
        </dgm:presLayoutVars>
      </dgm:prSet>
      <dgm:spPr/>
    </dgm:pt>
    <dgm:pt modelId="{FD0E5EC1-6E80-4AE3-808C-5AC259DF0BED}" type="pres">
      <dgm:prSet presAssocID="{D6B487D2-189A-4052-B56F-920DAD1C5F94}" presName="compNode" presStyleCnt="0"/>
      <dgm:spPr/>
    </dgm:pt>
    <dgm:pt modelId="{EE1443C6-F976-4563-BCEB-58FEF58AA607}" type="pres">
      <dgm:prSet presAssocID="{D6B487D2-189A-4052-B56F-920DAD1C5F94}" presName="bgRect" presStyleLbl="bgShp" presStyleIdx="0" presStyleCnt="3"/>
      <dgm:spPr/>
    </dgm:pt>
    <dgm:pt modelId="{81510F76-B901-460E-AE70-3460ECA1E6DA}" type="pres">
      <dgm:prSet presAssocID="{D6B487D2-189A-4052-B56F-920DAD1C5F94}"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at"/>
        </a:ext>
      </dgm:extLst>
    </dgm:pt>
    <dgm:pt modelId="{FF84AC5A-D5EF-4818-A03B-CC29CE4017D6}" type="pres">
      <dgm:prSet presAssocID="{D6B487D2-189A-4052-B56F-920DAD1C5F94}" presName="spaceRect" presStyleCnt="0"/>
      <dgm:spPr/>
    </dgm:pt>
    <dgm:pt modelId="{FCA46EAA-599B-4F15-ADFD-211FCA325AA8}" type="pres">
      <dgm:prSet presAssocID="{D6B487D2-189A-4052-B56F-920DAD1C5F94}" presName="parTx" presStyleLbl="revTx" presStyleIdx="0" presStyleCnt="3">
        <dgm:presLayoutVars>
          <dgm:chMax val="0"/>
          <dgm:chPref val="0"/>
        </dgm:presLayoutVars>
      </dgm:prSet>
      <dgm:spPr/>
    </dgm:pt>
    <dgm:pt modelId="{E46AFEAD-774D-4889-8563-7E1763D72C14}" type="pres">
      <dgm:prSet presAssocID="{EA4FBAF3-CD02-4221-A1E4-07BA366EF5D6}" presName="sibTrans" presStyleCnt="0"/>
      <dgm:spPr/>
    </dgm:pt>
    <dgm:pt modelId="{2C691B97-2CDE-44BA-A936-6A05AB0D499F}" type="pres">
      <dgm:prSet presAssocID="{B650628B-D3A4-41DE-B632-975489BBC688}" presName="compNode" presStyleCnt="0"/>
      <dgm:spPr/>
    </dgm:pt>
    <dgm:pt modelId="{24B8E3F4-652D-4DBF-9B1C-9C843CED1F41}" type="pres">
      <dgm:prSet presAssocID="{B650628B-D3A4-41DE-B632-975489BBC688}" presName="bgRect" presStyleLbl="bgShp" presStyleIdx="1" presStyleCnt="3"/>
      <dgm:spPr/>
    </dgm:pt>
    <dgm:pt modelId="{9159AE57-DF0A-414A-B5E7-0C7489FDCDA2}" type="pres">
      <dgm:prSet presAssocID="{B650628B-D3A4-41DE-B632-975489BBC688}"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ightning Bolt"/>
        </a:ext>
      </dgm:extLst>
    </dgm:pt>
    <dgm:pt modelId="{CAC6CAFC-DA1B-4736-82A8-6E463944FD84}" type="pres">
      <dgm:prSet presAssocID="{B650628B-D3A4-41DE-B632-975489BBC688}" presName="spaceRect" presStyleCnt="0"/>
      <dgm:spPr/>
    </dgm:pt>
    <dgm:pt modelId="{0FB7DC64-F277-45A8-959F-059B5498C8F8}" type="pres">
      <dgm:prSet presAssocID="{B650628B-D3A4-41DE-B632-975489BBC688}" presName="parTx" presStyleLbl="revTx" presStyleIdx="1" presStyleCnt="3">
        <dgm:presLayoutVars>
          <dgm:chMax val="0"/>
          <dgm:chPref val="0"/>
        </dgm:presLayoutVars>
      </dgm:prSet>
      <dgm:spPr/>
    </dgm:pt>
    <dgm:pt modelId="{0A05F850-7BA7-4DBC-A20B-2C41F5D3522E}" type="pres">
      <dgm:prSet presAssocID="{379136BC-0062-467C-9829-AA435B3ED153}" presName="sibTrans" presStyleCnt="0"/>
      <dgm:spPr/>
    </dgm:pt>
    <dgm:pt modelId="{4B87BF58-6856-4301-AE79-80936C4CAC83}" type="pres">
      <dgm:prSet presAssocID="{E67CA06C-F6A0-43E0-B088-E6C46EFD350A}" presName="compNode" presStyleCnt="0"/>
      <dgm:spPr/>
    </dgm:pt>
    <dgm:pt modelId="{D8B641F8-90EB-4B3B-B87C-86DB90DD94BF}" type="pres">
      <dgm:prSet presAssocID="{E67CA06C-F6A0-43E0-B088-E6C46EFD350A}" presName="bgRect" presStyleLbl="bgShp" presStyleIdx="2" presStyleCnt="3"/>
      <dgm:spPr/>
    </dgm:pt>
    <dgm:pt modelId="{8EF0F1E9-84E1-4508-B3EA-056F8F4EEA53}" type="pres">
      <dgm:prSet presAssocID="{E67CA06C-F6A0-43E0-B088-E6C46EFD350A}"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ospital First Aid"/>
        </a:ext>
      </dgm:extLst>
    </dgm:pt>
    <dgm:pt modelId="{27C8F075-E488-4C14-BE62-C44385ABEE9E}" type="pres">
      <dgm:prSet presAssocID="{E67CA06C-F6A0-43E0-B088-E6C46EFD350A}" presName="spaceRect" presStyleCnt="0"/>
      <dgm:spPr/>
    </dgm:pt>
    <dgm:pt modelId="{32FE978D-8D32-42CF-92D6-F7A80645F0FF}" type="pres">
      <dgm:prSet presAssocID="{E67CA06C-F6A0-43E0-B088-E6C46EFD350A}" presName="parTx" presStyleLbl="revTx" presStyleIdx="2" presStyleCnt="3">
        <dgm:presLayoutVars>
          <dgm:chMax val="0"/>
          <dgm:chPref val="0"/>
        </dgm:presLayoutVars>
      </dgm:prSet>
      <dgm:spPr/>
    </dgm:pt>
  </dgm:ptLst>
  <dgm:cxnLst>
    <dgm:cxn modelId="{E57D431D-E79E-4201-91C9-CA343F11BDEB}" type="presOf" srcId="{D6B487D2-189A-4052-B56F-920DAD1C5F94}" destId="{FCA46EAA-599B-4F15-ADFD-211FCA325AA8}" srcOrd="0" destOrd="0" presId="urn:microsoft.com/office/officeart/2018/2/layout/IconVerticalSolidList"/>
    <dgm:cxn modelId="{A41D0260-F428-4D43-B3E8-CD03DB36040F}" type="presOf" srcId="{AF5B38C9-D53C-45DF-B10C-8FB26A76B331}" destId="{14B87577-3525-4743-9106-77F7D7629C4B}" srcOrd="0" destOrd="0" presId="urn:microsoft.com/office/officeart/2018/2/layout/IconVerticalSolidList"/>
    <dgm:cxn modelId="{549AB248-90B7-4803-833E-9CC1C3FC9969}" srcId="{AF5B38C9-D53C-45DF-B10C-8FB26A76B331}" destId="{B650628B-D3A4-41DE-B632-975489BBC688}" srcOrd="1" destOrd="0" parTransId="{81F70E1A-B544-4497-8B2B-B8E4566FF037}" sibTransId="{379136BC-0062-467C-9829-AA435B3ED153}"/>
    <dgm:cxn modelId="{952ACE49-B26B-4CC9-9192-A34649494113}" type="presOf" srcId="{B650628B-D3A4-41DE-B632-975489BBC688}" destId="{0FB7DC64-F277-45A8-959F-059B5498C8F8}" srcOrd="0" destOrd="0" presId="urn:microsoft.com/office/officeart/2018/2/layout/IconVerticalSolidList"/>
    <dgm:cxn modelId="{7E2BDB51-D1A1-4EF5-A905-7B4CB91A4DE0}" srcId="{AF5B38C9-D53C-45DF-B10C-8FB26A76B331}" destId="{D6B487D2-189A-4052-B56F-920DAD1C5F94}" srcOrd="0" destOrd="0" parTransId="{475D87D3-4569-442A-9D08-83E902C59BD7}" sibTransId="{EA4FBAF3-CD02-4221-A1E4-07BA366EF5D6}"/>
    <dgm:cxn modelId="{2C6DD97B-88EB-43A6-8D9E-3CD344CF73A5}" srcId="{AF5B38C9-D53C-45DF-B10C-8FB26A76B331}" destId="{E67CA06C-F6A0-43E0-B088-E6C46EFD350A}" srcOrd="2" destOrd="0" parTransId="{CA57AFAD-C91A-4E2F-85FD-75E09FF13979}" sibTransId="{0540A6CC-FA2D-42DD-8BA7-D64286850DB4}"/>
    <dgm:cxn modelId="{A148A1F5-BBD9-4B92-9C68-4227C7CE9F8A}" type="presOf" srcId="{E67CA06C-F6A0-43E0-B088-E6C46EFD350A}" destId="{32FE978D-8D32-42CF-92D6-F7A80645F0FF}" srcOrd="0" destOrd="0" presId="urn:microsoft.com/office/officeart/2018/2/layout/IconVerticalSolidList"/>
    <dgm:cxn modelId="{ED089426-B2D2-4FC1-8848-45F67E37CF13}" type="presParOf" srcId="{14B87577-3525-4743-9106-77F7D7629C4B}" destId="{FD0E5EC1-6E80-4AE3-808C-5AC259DF0BED}" srcOrd="0" destOrd="0" presId="urn:microsoft.com/office/officeart/2018/2/layout/IconVerticalSolidList"/>
    <dgm:cxn modelId="{9BB0F350-70E8-4E3A-89CC-5402E375C83C}" type="presParOf" srcId="{FD0E5EC1-6E80-4AE3-808C-5AC259DF0BED}" destId="{EE1443C6-F976-4563-BCEB-58FEF58AA607}" srcOrd="0" destOrd="0" presId="urn:microsoft.com/office/officeart/2018/2/layout/IconVerticalSolidList"/>
    <dgm:cxn modelId="{144EDA86-0F4A-4318-B040-3C3853951571}" type="presParOf" srcId="{FD0E5EC1-6E80-4AE3-808C-5AC259DF0BED}" destId="{81510F76-B901-460E-AE70-3460ECA1E6DA}" srcOrd="1" destOrd="0" presId="urn:microsoft.com/office/officeart/2018/2/layout/IconVerticalSolidList"/>
    <dgm:cxn modelId="{3BF5E92B-2365-478D-881A-95CC07B37766}" type="presParOf" srcId="{FD0E5EC1-6E80-4AE3-808C-5AC259DF0BED}" destId="{FF84AC5A-D5EF-4818-A03B-CC29CE4017D6}" srcOrd="2" destOrd="0" presId="urn:microsoft.com/office/officeart/2018/2/layout/IconVerticalSolidList"/>
    <dgm:cxn modelId="{310CD93D-F32E-47DA-BE83-9ABF38403266}" type="presParOf" srcId="{FD0E5EC1-6E80-4AE3-808C-5AC259DF0BED}" destId="{FCA46EAA-599B-4F15-ADFD-211FCA325AA8}" srcOrd="3" destOrd="0" presId="urn:microsoft.com/office/officeart/2018/2/layout/IconVerticalSolidList"/>
    <dgm:cxn modelId="{A84F1BAF-5ECF-4493-A2BB-E8F9EAC80263}" type="presParOf" srcId="{14B87577-3525-4743-9106-77F7D7629C4B}" destId="{E46AFEAD-774D-4889-8563-7E1763D72C14}" srcOrd="1" destOrd="0" presId="urn:microsoft.com/office/officeart/2018/2/layout/IconVerticalSolidList"/>
    <dgm:cxn modelId="{C4A382BC-1C62-4334-B9ED-3ACB74B33933}" type="presParOf" srcId="{14B87577-3525-4743-9106-77F7D7629C4B}" destId="{2C691B97-2CDE-44BA-A936-6A05AB0D499F}" srcOrd="2" destOrd="0" presId="urn:microsoft.com/office/officeart/2018/2/layout/IconVerticalSolidList"/>
    <dgm:cxn modelId="{8B4EA3FF-71DC-43C6-936F-ED2C52AFB496}" type="presParOf" srcId="{2C691B97-2CDE-44BA-A936-6A05AB0D499F}" destId="{24B8E3F4-652D-4DBF-9B1C-9C843CED1F41}" srcOrd="0" destOrd="0" presId="urn:microsoft.com/office/officeart/2018/2/layout/IconVerticalSolidList"/>
    <dgm:cxn modelId="{05924D2B-D9EC-4D1C-BF78-0D51B12D0D7C}" type="presParOf" srcId="{2C691B97-2CDE-44BA-A936-6A05AB0D499F}" destId="{9159AE57-DF0A-414A-B5E7-0C7489FDCDA2}" srcOrd="1" destOrd="0" presId="urn:microsoft.com/office/officeart/2018/2/layout/IconVerticalSolidList"/>
    <dgm:cxn modelId="{6CAAABBA-8D40-4931-AE08-F1B28A31302F}" type="presParOf" srcId="{2C691B97-2CDE-44BA-A936-6A05AB0D499F}" destId="{CAC6CAFC-DA1B-4736-82A8-6E463944FD84}" srcOrd="2" destOrd="0" presId="urn:microsoft.com/office/officeart/2018/2/layout/IconVerticalSolidList"/>
    <dgm:cxn modelId="{75B535C0-7462-4842-838A-33FFEC810A43}" type="presParOf" srcId="{2C691B97-2CDE-44BA-A936-6A05AB0D499F}" destId="{0FB7DC64-F277-45A8-959F-059B5498C8F8}" srcOrd="3" destOrd="0" presId="urn:microsoft.com/office/officeart/2018/2/layout/IconVerticalSolidList"/>
    <dgm:cxn modelId="{1C4DCB0C-A8F4-4138-82AE-0B3B271605C2}" type="presParOf" srcId="{14B87577-3525-4743-9106-77F7D7629C4B}" destId="{0A05F850-7BA7-4DBC-A20B-2C41F5D3522E}" srcOrd="3" destOrd="0" presId="urn:microsoft.com/office/officeart/2018/2/layout/IconVerticalSolidList"/>
    <dgm:cxn modelId="{2438A187-B53D-4373-ABA4-CA5D97FD596E}" type="presParOf" srcId="{14B87577-3525-4743-9106-77F7D7629C4B}" destId="{4B87BF58-6856-4301-AE79-80936C4CAC83}" srcOrd="4" destOrd="0" presId="urn:microsoft.com/office/officeart/2018/2/layout/IconVerticalSolidList"/>
    <dgm:cxn modelId="{FA8E5C86-EED9-4D8B-A54D-3EAEDBB5F3B8}" type="presParOf" srcId="{4B87BF58-6856-4301-AE79-80936C4CAC83}" destId="{D8B641F8-90EB-4B3B-B87C-86DB90DD94BF}" srcOrd="0" destOrd="0" presId="urn:microsoft.com/office/officeart/2018/2/layout/IconVerticalSolidList"/>
    <dgm:cxn modelId="{92F5FE80-6066-4B48-8C90-9F11AF26BD9A}" type="presParOf" srcId="{4B87BF58-6856-4301-AE79-80936C4CAC83}" destId="{8EF0F1E9-84E1-4508-B3EA-056F8F4EEA53}" srcOrd="1" destOrd="0" presId="urn:microsoft.com/office/officeart/2018/2/layout/IconVerticalSolidList"/>
    <dgm:cxn modelId="{4509FFFB-5BB8-4FE9-B739-10DF3BC8F692}" type="presParOf" srcId="{4B87BF58-6856-4301-AE79-80936C4CAC83}" destId="{27C8F075-E488-4C14-BE62-C44385ABEE9E}" srcOrd="2" destOrd="0" presId="urn:microsoft.com/office/officeart/2018/2/layout/IconVerticalSolidList"/>
    <dgm:cxn modelId="{17D20107-E10A-406E-B807-EB11C6F356C1}" type="presParOf" srcId="{4B87BF58-6856-4301-AE79-80936C4CAC83}" destId="{32FE978D-8D32-42CF-92D6-F7A80645F0FF}"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C6B871-4422-48BB-8C55-2D0DEC8BEE21}">
      <dsp:nvSpPr>
        <dsp:cNvPr id="0" name=""/>
        <dsp:cNvSpPr/>
      </dsp:nvSpPr>
      <dsp:spPr>
        <a:xfrm>
          <a:off x="0" y="55272"/>
          <a:ext cx="7245103" cy="72722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a:t>Our facility treats post-operative patients as well as paraplegic/ quadriplegic patients as they recover through physical therapy</a:t>
          </a:r>
        </a:p>
      </dsp:txBody>
      <dsp:txXfrm>
        <a:off x="35500" y="90772"/>
        <a:ext cx="7174103" cy="656228"/>
      </dsp:txXfrm>
    </dsp:sp>
    <dsp:sp modelId="{D67B6F35-20D2-4C2A-9A31-B9B04ADDC96E}">
      <dsp:nvSpPr>
        <dsp:cNvPr id="0" name=""/>
        <dsp:cNvSpPr/>
      </dsp:nvSpPr>
      <dsp:spPr>
        <a:xfrm>
          <a:off x="0" y="819940"/>
          <a:ext cx="7245103" cy="72722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a:t>Urinary retention is not uncommon in a post-operative setting following discontinuation of a urinary catheter</a:t>
          </a:r>
        </a:p>
      </dsp:txBody>
      <dsp:txXfrm>
        <a:off x="35500" y="855440"/>
        <a:ext cx="7174103" cy="656228"/>
      </dsp:txXfrm>
    </dsp:sp>
    <dsp:sp modelId="{C83EE3A4-6BFE-4AC5-8ABD-D4E98B40400D}">
      <dsp:nvSpPr>
        <dsp:cNvPr id="0" name=""/>
        <dsp:cNvSpPr/>
      </dsp:nvSpPr>
      <dsp:spPr>
        <a:xfrm>
          <a:off x="0" y="1584608"/>
          <a:ext cx="7245103" cy="72722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a:t>Neurogenic shock can occur in some spinal cord injury patients due to an overfull bladder</a:t>
          </a:r>
        </a:p>
      </dsp:txBody>
      <dsp:txXfrm>
        <a:off x="35500" y="1620108"/>
        <a:ext cx="7174103" cy="656228"/>
      </dsp:txXfrm>
    </dsp:sp>
    <dsp:sp modelId="{FA73FA54-EDDB-4153-BCE7-753A2CFF3352}">
      <dsp:nvSpPr>
        <dsp:cNvPr id="0" name=""/>
        <dsp:cNvSpPr/>
      </dsp:nvSpPr>
      <dsp:spPr>
        <a:xfrm>
          <a:off x="0" y="2349276"/>
          <a:ext cx="7245103" cy="72722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kern="1200"/>
            <a:t>Objective: Obtain a bladder scanner to increase quality patient care by decreasing incidence of UTIs and neurogenic shock, as well as improve patient outcomes through bladder training</a:t>
          </a:r>
        </a:p>
      </dsp:txBody>
      <dsp:txXfrm>
        <a:off x="35500" y="2384776"/>
        <a:ext cx="7174103" cy="6562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13B4F7-2A1F-48FE-9001-F8B1D351583B}">
      <dsp:nvSpPr>
        <dsp:cNvPr id="0" name=""/>
        <dsp:cNvSpPr/>
      </dsp:nvSpPr>
      <dsp:spPr>
        <a:xfrm>
          <a:off x="0" y="638"/>
          <a:ext cx="5906181" cy="1494125"/>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97ED33D-F124-45E7-B580-A41C94C50895}">
      <dsp:nvSpPr>
        <dsp:cNvPr id="0" name=""/>
        <dsp:cNvSpPr/>
      </dsp:nvSpPr>
      <dsp:spPr>
        <a:xfrm>
          <a:off x="451973" y="336816"/>
          <a:ext cx="821769" cy="82176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9C67577-A882-47B2-8E44-BDC15BA2C3CF}">
      <dsp:nvSpPr>
        <dsp:cNvPr id="0" name=""/>
        <dsp:cNvSpPr/>
      </dsp:nvSpPr>
      <dsp:spPr>
        <a:xfrm>
          <a:off x="1725715" y="638"/>
          <a:ext cx="4180465" cy="1494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128" tIns="158128" rIns="158128" bIns="158128" numCol="1" spcCol="1270" anchor="ctr" anchorCtr="0">
          <a:noAutofit/>
        </a:bodyPr>
        <a:lstStyle/>
        <a:p>
          <a:pPr marL="0" lvl="0" indent="0" algn="l" defTabSz="711200">
            <a:lnSpc>
              <a:spcPct val="90000"/>
            </a:lnSpc>
            <a:spcBef>
              <a:spcPct val="0"/>
            </a:spcBef>
            <a:spcAft>
              <a:spcPct val="35000"/>
            </a:spcAft>
            <a:buNone/>
          </a:pPr>
          <a:r>
            <a:rPr lang="en-US" sz="1600" kern="1200"/>
            <a:t>Advertising: Considered a variable expense. Items like brochures can be inexpensive to make. Hiring a professional designer would be considered a fixed expense</a:t>
          </a:r>
        </a:p>
      </dsp:txBody>
      <dsp:txXfrm>
        <a:off x="1725715" y="638"/>
        <a:ext cx="4180465" cy="1494125"/>
      </dsp:txXfrm>
    </dsp:sp>
    <dsp:sp modelId="{021AFCA9-A7F9-4C81-913E-498DC9845FC0}">
      <dsp:nvSpPr>
        <dsp:cNvPr id="0" name=""/>
        <dsp:cNvSpPr/>
      </dsp:nvSpPr>
      <dsp:spPr>
        <a:xfrm>
          <a:off x="0" y="1868296"/>
          <a:ext cx="5906181" cy="1494125"/>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E8A251-5940-4C39-A8F0-8ED2B5D830C8}">
      <dsp:nvSpPr>
        <dsp:cNvPr id="0" name=""/>
        <dsp:cNvSpPr/>
      </dsp:nvSpPr>
      <dsp:spPr>
        <a:xfrm>
          <a:off x="451973" y="2204474"/>
          <a:ext cx="821769" cy="82176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2EF1764-359F-499D-AF77-0414E11FC5CB}">
      <dsp:nvSpPr>
        <dsp:cNvPr id="0" name=""/>
        <dsp:cNvSpPr/>
      </dsp:nvSpPr>
      <dsp:spPr>
        <a:xfrm>
          <a:off x="1725715" y="1868296"/>
          <a:ext cx="4180465" cy="1494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128" tIns="158128" rIns="158128" bIns="158128" numCol="1" spcCol="1270" anchor="ctr" anchorCtr="0">
          <a:noAutofit/>
        </a:bodyPr>
        <a:lstStyle/>
        <a:p>
          <a:pPr marL="0" lvl="0" indent="0" algn="l" defTabSz="711200">
            <a:lnSpc>
              <a:spcPct val="90000"/>
            </a:lnSpc>
            <a:spcBef>
              <a:spcPct val="0"/>
            </a:spcBef>
            <a:spcAft>
              <a:spcPct val="35000"/>
            </a:spcAft>
            <a:buNone/>
          </a:pPr>
          <a:r>
            <a:rPr lang="en-US" sz="1600" kern="1200"/>
            <a:t>Product formularies: Quick and easy for staff to select product they need. Can result in cost savings</a:t>
          </a:r>
        </a:p>
      </dsp:txBody>
      <dsp:txXfrm>
        <a:off x="1725715" y="1868296"/>
        <a:ext cx="4180465" cy="1494125"/>
      </dsp:txXfrm>
    </dsp:sp>
    <dsp:sp modelId="{024217E4-8890-4887-BB5D-2FA3DD00B5D5}">
      <dsp:nvSpPr>
        <dsp:cNvPr id="0" name=""/>
        <dsp:cNvSpPr/>
      </dsp:nvSpPr>
      <dsp:spPr>
        <a:xfrm>
          <a:off x="0" y="3735953"/>
          <a:ext cx="5906181" cy="1494125"/>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2D6469E-3210-4104-BDF5-1D80F2F7A3B0}">
      <dsp:nvSpPr>
        <dsp:cNvPr id="0" name=""/>
        <dsp:cNvSpPr/>
      </dsp:nvSpPr>
      <dsp:spPr>
        <a:xfrm>
          <a:off x="451973" y="4072131"/>
          <a:ext cx="821769" cy="82176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41F1784-0069-4FAF-811E-7F565065658C}">
      <dsp:nvSpPr>
        <dsp:cNvPr id="0" name=""/>
        <dsp:cNvSpPr/>
      </dsp:nvSpPr>
      <dsp:spPr>
        <a:xfrm>
          <a:off x="1725715" y="3735953"/>
          <a:ext cx="4180465" cy="1494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128" tIns="158128" rIns="158128" bIns="158128" numCol="1" spcCol="1270" anchor="ctr" anchorCtr="0">
          <a:noAutofit/>
        </a:bodyPr>
        <a:lstStyle/>
        <a:p>
          <a:pPr marL="0" lvl="0" indent="0" algn="l" defTabSz="711200">
            <a:lnSpc>
              <a:spcPct val="90000"/>
            </a:lnSpc>
            <a:spcBef>
              <a:spcPct val="0"/>
            </a:spcBef>
            <a:spcAft>
              <a:spcPct val="35000"/>
            </a:spcAft>
            <a:buNone/>
          </a:pPr>
          <a:r>
            <a:rPr lang="en-US" sz="1600" kern="1200"/>
            <a:t>Journal subscriptions: Important for a WOCN to stay up to date on current research and education. </a:t>
          </a:r>
        </a:p>
      </dsp:txBody>
      <dsp:txXfrm>
        <a:off x="1725715" y="3735953"/>
        <a:ext cx="4180465" cy="14941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1443C6-F976-4563-BCEB-58FEF58AA607}">
      <dsp:nvSpPr>
        <dsp:cNvPr id="0" name=""/>
        <dsp:cNvSpPr/>
      </dsp:nvSpPr>
      <dsp:spPr>
        <a:xfrm>
          <a:off x="0" y="638"/>
          <a:ext cx="5906181" cy="149412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510F76-B901-460E-AE70-3460ECA1E6DA}">
      <dsp:nvSpPr>
        <dsp:cNvPr id="0" name=""/>
        <dsp:cNvSpPr/>
      </dsp:nvSpPr>
      <dsp:spPr>
        <a:xfrm>
          <a:off x="451973" y="336816"/>
          <a:ext cx="821769" cy="82176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CA46EAA-599B-4F15-ADFD-211FCA325AA8}">
      <dsp:nvSpPr>
        <dsp:cNvPr id="0" name=""/>
        <dsp:cNvSpPr/>
      </dsp:nvSpPr>
      <dsp:spPr>
        <a:xfrm>
          <a:off x="1725715" y="638"/>
          <a:ext cx="4180465" cy="1494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128" tIns="158128" rIns="158128" bIns="158128" numCol="1" spcCol="1270" anchor="ctr" anchorCtr="0">
          <a:noAutofit/>
        </a:bodyPr>
        <a:lstStyle/>
        <a:p>
          <a:pPr marL="0" lvl="0" indent="0" algn="l" defTabSz="1111250">
            <a:lnSpc>
              <a:spcPct val="90000"/>
            </a:lnSpc>
            <a:spcBef>
              <a:spcPct val="0"/>
            </a:spcBef>
            <a:spcAft>
              <a:spcPct val="35000"/>
            </a:spcAft>
            <a:buNone/>
          </a:pPr>
          <a:r>
            <a:rPr lang="en-US" sz="2500" kern="1200"/>
            <a:t>Cost reduction for both patients and organizations. </a:t>
          </a:r>
        </a:p>
      </dsp:txBody>
      <dsp:txXfrm>
        <a:off x="1725715" y="638"/>
        <a:ext cx="4180465" cy="1494125"/>
      </dsp:txXfrm>
    </dsp:sp>
    <dsp:sp modelId="{24B8E3F4-652D-4DBF-9B1C-9C843CED1F41}">
      <dsp:nvSpPr>
        <dsp:cNvPr id="0" name=""/>
        <dsp:cNvSpPr/>
      </dsp:nvSpPr>
      <dsp:spPr>
        <a:xfrm>
          <a:off x="0" y="1868296"/>
          <a:ext cx="5906181" cy="149412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159AE57-DF0A-414A-B5E7-0C7489FDCDA2}">
      <dsp:nvSpPr>
        <dsp:cNvPr id="0" name=""/>
        <dsp:cNvSpPr/>
      </dsp:nvSpPr>
      <dsp:spPr>
        <a:xfrm>
          <a:off x="451973" y="2204474"/>
          <a:ext cx="821769" cy="82176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FB7DC64-F277-45A8-959F-059B5498C8F8}">
      <dsp:nvSpPr>
        <dsp:cNvPr id="0" name=""/>
        <dsp:cNvSpPr/>
      </dsp:nvSpPr>
      <dsp:spPr>
        <a:xfrm>
          <a:off x="1725715" y="1868296"/>
          <a:ext cx="4180465" cy="1494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128" tIns="158128" rIns="158128" bIns="158128" numCol="1" spcCol="1270" anchor="ctr" anchorCtr="0">
          <a:noAutofit/>
        </a:bodyPr>
        <a:lstStyle/>
        <a:p>
          <a:pPr marL="0" lvl="0" indent="0" algn="l" defTabSz="1111250">
            <a:lnSpc>
              <a:spcPct val="90000"/>
            </a:lnSpc>
            <a:spcBef>
              <a:spcPct val="0"/>
            </a:spcBef>
            <a:spcAft>
              <a:spcPct val="35000"/>
            </a:spcAft>
            <a:buNone/>
          </a:pPr>
          <a:r>
            <a:rPr lang="en-US" sz="2500" kern="1200"/>
            <a:t>Lower visit frequency, lower healing time</a:t>
          </a:r>
        </a:p>
      </dsp:txBody>
      <dsp:txXfrm>
        <a:off x="1725715" y="1868296"/>
        <a:ext cx="4180465" cy="1494125"/>
      </dsp:txXfrm>
    </dsp:sp>
    <dsp:sp modelId="{D8B641F8-90EB-4B3B-B87C-86DB90DD94BF}">
      <dsp:nvSpPr>
        <dsp:cNvPr id="0" name=""/>
        <dsp:cNvSpPr/>
      </dsp:nvSpPr>
      <dsp:spPr>
        <a:xfrm>
          <a:off x="0" y="3735953"/>
          <a:ext cx="5906181" cy="149412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EF0F1E9-84E1-4508-B3EA-056F8F4EEA53}">
      <dsp:nvSpPr>
        <dsp:cNvPr id="0" name=""/>
        <dsp:cNvSpPr/>
      </dsp:nvSpPr>
      <dsp:spPr>
        <a:xfrm>
          <a:off x="451973" y="4072131"/>
          <a:ext cx="821769" cy="82176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2FE978D-8D32-42CF-92D6-F7A80645F0FF}">
      <dsp:nvSpPr>
        <dsp:cNvPr id="0" name=""/>
        <dsp:cNvSpPr/>
      </dsp:nvSpPr>
      <dsp:spPr>
        <a:xfrm>
          <a:off x="1725715" y="3735953"/>
          <a:ext cx="4180465" cy="1494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128" tIns="158128" rIns="158128" bIns="158128" numCol="1" spcCol="1270" anchor="ctr" anchorCtr="0">
          <a:noAutofit/>
        </a:bodyPr>
        <a:lstStyle/>
        <a:p>
          <a:pPr marL="0" lvl="0" indent="0" algn="l" defTabSz="1111250">
            <a:lnSpc>
              <a:spcPct val="90000"/>
            </a:lnSpc>
            <a:spcBef>
              <a:spcPct val="0"/>
            </a:spcBef>
            <a:spcAft>
              <a:spcPct val="35000"/>
            </a:spcAft>
            <a:buNone/>
          </a:pPr>
          <a:r>
            <a:rPr lang="en-US" sz="2500" kern="1200"/>
            <a:t>Education for the rest of staff involved in patient care</a:t>
          </a:r>
        </a:p>
      </dsp:txBody>
      <dsp:txXfrm>
        <a:off x="1725715" y="3735953"/>
        <a:ext cx="4180465" cy="149412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B68B13-85F1-4262-B499-683CEB0D3CC5}" type="datetimeFigureOut">
              <a:rPr lang="en-US" smtClean="0"/>
              <a:t>5/10/2024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5B66A1-DEC8-4B8E-81A5-7DD67BD83EB7}" type="slidenum">
              <a:rPr lang="en-US" smtClean="0"/>
              <a:t>‹#›</a:t>
            </a:fld>
            <a:endParaRPr lang="en-US"/>
          </a:p>
        </p:txBody>
      </p:sp>
    </p:spTree>
    <p:extLst>
      <p:ext uri="{BB962C8B-B14F-4D97-AF65-F5344CB8AC3E}">
        <p14:creationId xmlns:p14="http://schemas.microsoft.com/office/powerpoint/2010/main" val="1481296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5B66A1-DEC8-4B8E-81A5-7DD67BD83EB7}" type="slidenum">
              <a:rPr lang="en-US" smtClean="0"/>
              <a:t>1</a:t>
            </a:fld>
            <a:endParaRPr lang="en-US"/>
          </a:p>
        </p:txBody>
      </p:sp>
    </p:spTree>
    <p:extLst>
      <p:ext uri="{BB962C8B-B14F-4D97-AF65-F5344CB8AC3E}">
        <p14:creationId xmlns:p14="http://schemas.microsoft.com/office/powerpoint/2010/main" val="14414184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Now that the need for this equipment has been identified, the nursing manager will need to be informed. After having this discussion, he or she will be responsible for alerting the higher authorities of our organization, that being the Chief Nursing Officer (CNO) and the CEO. Once the proper paperwork has been completed and the team responsible for making the purchase decisions, namely the COO and the CFO, the purchase plan will be either approved or disapproved.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Once it is approved, the plan will then be transferred to the parent organization’s procurement team. They will be responsible for quoting various vendors to find the right price and model our staff needs to properly assess our patients. Once enough quotes have been compared, they will then reach out to that vendor and negotiate the contract needed to purchase the bladder scanner. Once it arrives to our facility, our management team will be responsible to inspecting the bladder scanner for any damage or inconsistencies with the contract, which will be reported to the procurement team. All records will be kept on file for later auditing (VOC Associates, 2021).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A45B66A1-DEC8-4B8E-81A5-7DD67BD83EB7}" type="slidenum">
              <a:rPr lang="en-US" smtClean="0"/>
              <a:t>10</a:t>
            </a:fld>
            <a:endParaRPr lang="en-US"/>
          </a:p>
        </p:txBody>
      </p:sp>
    </p:spTree>
    <p:extLst>
      <p:ext uri="{BB962C8B-B14F-4D97-AF65-F5344CB8AC3E}">
        <p14:creationId xmlns:p14="http://schemas.microsoft.com/office/powerpoint/2010/main" val="236291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facility would benefit from a bladder scanner because nursing staff would be able to better care for SCI and POUR patients. We would be able to reduce the risk of neurogenic shock and UTIs respectfully for these at-risk groups. To quickly review the differences between capital and operating costs, a capital expense is a one-time purchase of equipment that would be available to use for longer than one year. Operating expenses are recurring costs that are subject to change and needed to keep the facility running daily. Considerations for the operating budget include advertising, our product formulary, and journal subscriptions. The value WOCNs bring to their facility range from cost savings for both the patient and the facility to providing education to staff.</a:t>
            </a:r>
          </a:p>
          <a:p>
            <a:endParaRPr lang="en-US" dirty="0"/>
          </a:p>
          <a:p>
            <a:r>
              <a:rPr lang="en-US" dirty="0"/>
              <a:t>The process involved in purchasing a product is multi-level and involves communication between various members of the organization. It is the responsibility of staff to detect a need for equipment and to alert their manager to this need. From there a team typically consisting of the CEO, CNO, CFO, and COO are assembled to evaluate approval. Once approved, the parent organization develops a procurement team who will receive quotes from different vendors selling this product until they find one that fits their budget and equipment needs. A contract is negotiated, and the equipment is purchased. Once it arrives, the equipment is evaluated, and all paperwork is filed. </a:t>
            </a:r>
          </a:p>
        </p:txBody>
      </p:sp>
      <p:sp>
        <p:nvSpPr>
          <p:cNvPr id="4" name="Slide Number Placeholder 3"/>
          <p:cNvSpPr>
            <a:spLocks noGrp="1"/>
          </p:cNvSpPr>
          <p:nvPr>
            <p:ph type="sldNum" sz="quarter" idx="10"/>
          </p:nvPr>
        </p:nvSpPr>
        <p:spPr/>
        <p:txBody>
          <a:bodyPr/>
          <a:lstStyle/>
          <a:p>
            <a:fld id="{A45B66A1-DEC8-4B8E-81A5-7DD67BD83EB7}" type="slidenum">
              <a:rPr lang="en-US" smtClean="0"/>
              <a:t>11</a:t>
            </a:fld>
            <a:endParaRPr lang="en-US"/>
          </a:p>
        </p:txBody>
      </p:sp>
    </p:spTree>
    <p:extLst>
      <p:ext uri="{BB962C8B-B14F-4D97-AF65-F5344CB8AC3E}">
        <p14:creationId xmlns:p14="http://schemas.microsoft.com/office/powerpoint/2010/main" val="1705978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CFI Team. (2023, November 6). Operating expenses. Corporate Finance Institute. https://corporatefinanceinstitute.com/resources/accounting/operating-expenses/ </a:t>
            </a:r>
          </a:p>
          <a:p>
            <a:endParaRPr lang="en-US" dirty="0"/>
          </a:p>
          <a:p>
            <a:r>
              <a:rPr lang="en-US" dirty="0"/>
              <a:t>Heerschap, C. &amp; Duff, V. (2021). The Value of Nurses Specialized in Wound, Ostomy, and Continence: A Systematic Review. Advances in Skin &amp; Wound Care, 34 (10), 551-559. </a:t>
            </a:r>
            <a:r>
              <a:rPr lang="en-US" dirty="0" err="1"/>
              <a:t>doi</a:t>
            </a:r>
            <a:r>
              <a:rPr lang="en-US" dirty="0"/>
              <a:t>: 10.1097/01.ASW.0000790468.10881.90.</a:t>
            </a:r>
          </a:p>
          <a:p>
            <a:endParaRPr lang="en-US" dirty="0"/>
          </a:p>
          <a:p>
            <a:r>
              <a:rPr lang="en-US" dirty="0"/>
              <a:t>King, F., &amp; Radhakrishnan, R. (2023, October 17). Operating expenses: The Complete Guide for Businesses. Intelligent Expense Management Software. https://www.fylehq.com/blog/operating-expenses </a:t>
            </a:r>
          </a:p>
          <a:p>
            <a:endParaRPr lang="en-US" dirty="0"/>
          </a:p>
          <a:p>
            <a:r>
              <a:rPr lang="en-US" dirty="0"/>
              <a:t>Milne, C., Smith, A., &amp; Song, E. H. (2022, August 18). How to set up and Optimize your wound care formulary. How to set up and optimize your wound care formulary. https://woundreference.com/blog?id=setting-up-and-optimizing-your-formulary-with-woundreference </a:t>
            </a:r>
          </a:p>
          <a:p>
            <a:r>
              <a:rPr lang="en-US" dirty="0"/>
              <a:t>Ostomy, and Continence: A Systematic Review. Advances in Skin &amp; Wound Care, 34 (10), 551-559. </a:t>
            </a:r>
            <a:r>
              <a:rPr lang="en-US" dirty="0" err="1"/>
              <a:t>doi</a:t>
            </a:r>
            <a:r>
              <a:rPr lang="en-US" dirty="0"/>
              <a:t>: 10.1097/01.ASW.0000790468.10881.90.</a:t>
            </a:r>
          </a:p>
          <a:p>
            <a:r>
              <a:rPr lang="en-US" dirty="0"/>
              <a:t>https://www.ncbi.nlm.nih.gov/pmc/articles/PMC4138006/</a:t>
            </a:r>
          </a:p>
          <a:p>
            <a:endParaRPr lang="en-US" dirty="0"/>
          </a:p>
          <a:p>
            <a:r>
              <a:rPr lang="en-US" dirty="0"/>
              <a:t>Rodeck, D. (2023, November 9). What are capital expenditures for small businesses?. The Bottom Line by National Funding. https://www.nationalfunding.com/blog/what-are-capital-expenditures-for-small-businesses/#how-do-capital-expenditures-affect-your-finances-</a:t>
            </a:r>
          </a:p>
          <a:p>
            <a:endParaRPr lang="en-US" dirty="0"/>
          </a:p>
          <a:p>
            <a:r>
              <a:rPr lang="en-US" dirty="0"/>
              <a:t>Simoncelli, M. (n.d.). About the journal. Journal of Wound Ostomy &amp; Continence Nursing. https://journals.lww.com/jwocnonline/Pages/aboutthejournal.aspx </a:t>
            </a:r>
          </a:p>
          <a:p>
            <a:endParaRPr lang="en-US" dirty="0"/>
          </a:p>
          <a:p>
            <a:r>
              <a:rPr lang="en-US" dirty="0"/>
              <a:t>Vipond, T. (2023, December 12). Capital expenditure (CAPEX). Corporate Finance Institute. https://corporatefinanceinstitute.com/resources/accounting/capital-expenditure-capex/#types-of-capital-expenditures </a:t>
            </a:r>
          </a:p>
          <a:p>
            <a:r>
              <a:rPr lang="en-US" dirty="0"/>
              <a:t>Heerschap, C. &amp; Duff, V. (2021). The Value of Nurses Specialized in Wound, </a:t>
            </a:r>
          </a:p>
          <a:p>
            <a:endParaRPr lang="en-US" dirty="0"/>
          </a:p>
          <a:p>
            <a:r>
              <a:rPr lang="en-US" dirty="0"/>
              <a:t>VOC Associates. (2021, April 9). The Medical Equipment Procurement Process Step by step. https://vocassociates.com/the-medical-equipment-procurement-process-step-by-step/ </a:t>
            </a:r>
          </a:p>
          <a:p>
            <a:endParaRPr lang="en-US" dirty="0"/>
          </a:p>
          <a:p>
            <a:r>
              <a:rPr lang="en-US" dirty="0"/>
              <a:t>WOCN. (2023, October 23). Advertising: WOCN society. https://www.wocn.org/advertising/ </a:t>
            </a:r>
          </a:p>
          <a:p>
            <a:endParaRPr lang="en-US" dirty="0"/>
          </a:p>
        </p:txBody>
      </p:sp>
      <p:sp>
        <p:nvSpPr>
          <p:cNvPr id="4" name="Slide Number Placeholder 3"/>
          <p:cNvSpPr>
            <a:spLocks noGrp="1"/>
          </p:cNvSpPr>
          <p:nvPr>
            <p:ph type="sldNum" sz="quarter" idx="5"/>
          </p:nvPr>
        </p:nvSpPr>
        <p:spPr/>
        <p:txBody>
          <a:bodyPr/>
          <a:lstStyle/>
          <a:p>
            <a:fld id="{A45B66A1-DEC8-4B8E-81A5-7DD67BD83EB7}" type="slidenum">
              <a:rPr lang="en-US" smtClean="0"/>
              <a:t>12</a:t>
            </a:fld>
            <a:endParaRPr lang="en-US"/>
          </a:p>
        </p:txBody>
      </p:sp>
    </p:spTree>
    <p:extLst>
      <p:ext uri="{BB962C8B-B14F-4D97-AF65-F5344CB8AC3E}">
        <p14:creationId xmlns:p14="http://schemas.microsoft.com/office/powerpoint/2010/main" val="272196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As an acute physical rehabilitation hospital, we receive many patients with urinary bladder conditions. These conditions include, but are not limited to, urinary retention following new onset paraplegia and quadriplegia, as well as post operative urinary retention (POUR) following discontinuation of a urinary catheter. To provide high quality care and prevent complications such as neurogenic shock or urinary tract infections (UTI), our facility would benefit from purchasing a bladder scanner. With a bladder scanner, nursing staff would be able to assess the bladder volume of at-risk patients and administer clean intermittent catheterizations as needed to prevent complications and provide bladder training. Assessing bladder volume should be considered an extension of the physical assessment in a post-operative setting like our own (</a:t>
            </a:r>
            <a:r>
              <a:rPr lang="pl-PL" baseline="0" dirty="0"/>
              <a:t>Pomajzl &amp; Siref</a:t>
            </a:r>
            <a:r>
              <a:rPr lang="en-US" baseline="0" dirty="0"/>
              <a:t>, </a:t>
            </a:r>
            <a:r>
              <a:rPr lang="pl-PL" baseline="0" dirty="0"/>
              <a:t>2023</a:t>
            </a:r>
            <a:r>
              <a:rPr lang="en-US" baseline="0" dirty="0"/>
              <a:t>).</a:t>
            </a:r>
          </a:p>
        </p:txBody>
      </p:sp>
      <p:sp>
        <p:nvSpPr>
          <p:cNvPr id="4" name="Slide Number Placeholder 3"/>
          <p:cNvSpPr>
            <a:spLocks noGrp="1"/>
          </p:cNvSpPr>
          <p:nvPr>
            <p:ph type="sldNum" sz="quarter" idx="10"/>
          </p:nvPr>
        </p:nvSpPr>
        <p:spPr/>
        <p:txBody>
          <a:bodyPr/>
          <a:lstStyle/>
          <a:p>
            <a:fld id="{A45B66A1-DEC8-4B8E-81A5-7DD67BD83EB7}" type="slidenum">
              <a:rPr lang="en-US" smtClean="0"/>
              <a:t>2</a:t>
            </a:fld>
            <a:endParaRPr lang="en-US"/>
          </a:p>
        </p:txBody>
      </p:sp>
    </p:spTree>
    <p:extLst>
      <p:ext uri="{BB962C8B-B14F-4D97-AF65-F5344CB8AC3E}">
        <p14:creationId xmlns:p14="http://schemas.microsoft.com/office/powerpoint/2010/main" val="3391043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 capital expense is considered an investment. The equipment being purchased is expected to be operational for longer than one year. Capital expenses do not appear on income statements, however investors in the organization will be sure to monitor any capital expenses as they can influence cash flow (Rodeck, 2023). In nursing, this often takes the form of equipment such as a Pyxis or Omnicell, glucometers, bladder scanners, etc.</a:t>
            </a:r>
          </a:p>
          <a:p>
            <a:endParaRPr lang="en-US" baseline="0" dirty="0"/>
          </a:p>
          <a:p>
            <a:r>
              <a:rPr lang="en-US" baseline="0" dirty="0"/>
              <a:t>Standard operating expenses are recuring expenses needed to run a business. Most of a business’s income is generated by operating expenses. This is also where the most revenue-producing activities in the company can be detected. A wide range of expenses can be considered operating expenses, including supplies, advertising fees, rent, and utility (CFI Team, 2023). In nursing these can include gloves, wound care supplies, and any other single use materials. </a:t>
            </a:r>
          </a:p>
          <a:p>
            <a:endParaRPr lang="en-US" baseline="0" dirty="0"/>
          </a:p>
          <a:p>
            <a:r>
              <a:rPr lang="en-US" baseline="0" dirty="0"/>
              <a:t>There can be overlap concerning capital and operating expenses in terms of the physical purchase itself. To use the topic of this presentation as an example, the bladder scanner itself is considered a capital expense, but any maintenance or repairs needed would be considered operational expenditure (Rodeck, 2023).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A45B66A1-DEC8-4B8E-81A5-7DD67BD83EB7}" type="slidenum">
              <a:rPr lang="en-US" smtClean="0"/>
              <a:t>3</a:t>
            </a:fld>
            <a:endParaRPr lang="en-US"/>
          </a:p>
        </p:txBody>
      </p:sp>
    </p:spTree>
    <p:extLst>
      <p:ext uri="{BB962C8B-B14F-4D97-AF65-F5344CB8AC3E}">
        <p14:creationId xmlns:p14="http://schemas.microsoft.com/office/powerpoint/2010/main" val="3197533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Capital expenses can increase the productivity of staff by providing them with the tools they need to do their job correctly and efficiently. This not only helps to ensure safe and high-quality patient care but, in some cases, can help staff optimize their time. An example of this would be a rolling </a:t>
            </a:r>
            <a:r>
              <a:rPr lang="en-US" baseline="0" dirty="0" err="1"/>
              <a:t>medcation</a:t>
            </a:r>
            <a:r>
              <a:rPr lang="en-US" baseline="0" dirty="0"/>
              <a:t> cart and computer on wheels for staff to better organize the patients’ medications and streamline the process of moving from room to room (Rodeck, 2023). </a:t>
            </a:r>
          </a:p>
          <a:p>
            <a:endParaRPr lang="en-US" baseline="0" dirty="0"/>
          </a:p>
          <a:p>
            <a:r>
              <a:rPr lang="en-US" baseline="0" dirty="0"/>
              <a:t>However, capital expenses also tend to be costly. They tend to require an upfront payment in full, and if this is not possible at the time the equipment is needed, a loan may need to be obtained. Maintenance needs to be factored into the long-term cost of a piece of capital equipment (Rodeck, 2023). </a:t>
            </a:r>
          </a:p>
          <a:p>
            <a:endParaRPr lang="en-US" baseline="0" dirty="0"/>
          </a:p>
          <a:p>
            <a:r>
              <a:rPr lang="en-US" baseline="0" dirty="0"/>
              <a:t>Operating cost expenses come in two forms: fixed costs and variable costs. Fixed costs come in the form of rent, payroll, and the natural depreciation of equipment over time. This is another way that capital and operating expenses overlap; equipment considered capital will often lose value due to wear and tear (King &amp; Radhakrishnan, 2023). </a:t>
            </a:r>
          </a:p>
          <a:p>
            <a:endParaRPr lang="en-US" baseline="0" dirty="0"/>
          </a:p>
          <a:p>
            <a:r>
              <a:rPr lang="en-US" baseline="0" dirty="0"/>
              <a:t>Variable costs can include shipping charges for supplies and advertising. These fluctuate based on the market and the location of the business relative to the warehouse supplies are coming from (King &amp; Radhakrishnan, 2023).</a:t>
            </a:r>
          </a:p>
        </p:txBody>
      </p:sp>
      <p:sp>
        <p:nvSpPr>
          <p:cNvPr id="4" name="Slide Number Placeholder 3"/>
          <p:cNvSpPr>
            <a:spLocks noGrp="1"/>
          </p:cNvSpPr>
          <p:nvPr>
            <p:ph type="sldNum" sz="quarter" idx="10"/>
          </p:nvPr>
        </p:nvSpPr>
        <p:spPr/>
        <p:txBody>
          <a:bodyPr/>
          <a:lstStyle/>
          <a:p>
            <a:fld id="{A45B66A1-DEC8-4B8E-81A5-7DD67BD83EB7}" type="slidenum">
              <a:rPr lang="en-US" smtClean="0"/>
              <a:t>4</a:t>
            </a:fld>
            <a:endParaRPr lang="en-US"/>
          </a:p>
        </p:txBody>
      </p:sp>
    </p:spTree>
    <p:extLst>
      <p:ext uri="{BB962C8B-B14F-4D97-AF65-F5344CB8AC3E}">
        <p14:creationId xmlns:p14="http://schemas.microsoft.com/office/powerpoint/2010/main" val="3111541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Advertising costs can vary depending on the current state of the market and what kind of advertising the organization wants. Obtaining a website and establishing a presence on social media is a cheap and relatively easy way to advertise a business. This also provides potential patients access to learn what services you provide and basic information such as contact information and business hours.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Brochures and flyers are also great ways to advertise a WOC nursing practice. A brochure can be made online cheaply, or a professional designer can be hired, the cost of which is factored under an operating budget expense.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product formulary is required to effectively operate not only as a WOCN but as an RN at any level of training at any facility where wound care may be expected. A product formulary provides all staff with a quick and easy system to obtain the supplies they need. Developing a product formulary has been found to result in at least 38% savings in inventory costs by reducing unnecessary purchase of products, which can result in products going unused and expiring (Milne et al., 2022).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Subscriptions to journals, such as the Journal of Wound, Ostomy and Continence Nursing (JWOCN) is an important method of keeping up to date on current research in the field as well as education regarding practice. This type of operating cost is not likely to change often, however for JWOCN the website does state that prices are subject to change. There are currently three prices points for the journal with the least expensive being a one-year subscription at $173 (Simoncelli, 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A45B66A1-DEC8-4B8E-81A5-7DD67BD83EB7}" type="slidenum">
              <a:rPr lang="en-US" smtClean="0"/>
              <a:t>5</a:t>
            </a:fld>
            <a:endParaRPr lang="en-US"/>
          </a:p>
        </p:txBody>
      </p:sp>
    </p:spTree>
    <p:extLst>
      <p:ext uri="{BB962C8B-B14F-4D97-AF65-F5344CB8AC3E}">
        <p14:creationId xmlns:p14="http://schemas.microsoft.com/office/powerpoint/2010/main" val="726507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WOC nurses have been found to reduce costs for both patients and organizations. A systematic review found that patients who see an in-clinic WOCN receive more cost-effective treatment. Factoring in the higher education and treatment they receive, patients are also in less need of frequent visits by a WOCN or other specialist. Their treatment also results in reduced healing time, decreasing the time needed to be seen by the WOCN and the usage of supplies. WOC nurses have also been found to consider the cost of supplies when recommending products (</a:t>
            </a:r>
            <a:r>
              <a:rPr lang="nl-NL" dirty="0"/>
              <a:t>Heerschap &amp; Duff, 2021)</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WOC nurses have been found to take a more holistic approach to providing patient care. The WOCN considers the patients living situation, ability to care for him/herself, and availability of caregivers. Living situations that can complicate wound healing include access to clean water, distance from clinic, finances needed to purchase supplies, and availability of supplies relative to the patient. If the patient is unable to care for themselves the WOCN must consider the need for home health, and if a caregiver is present, the need to provide additional education (Heerschap &amp; Duff, 2021).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WOCN also serves as a mentor and teacher for their fellow staff. They can provide education and guidance for best quality care of patients. Complicated wounds or wounds that are novel to staff can be better researched and cared for by the expertise of a WOCN and this knowledge can be disseminated through the rest of the staff (Heerschap &amp; Duff, 2021).</a:t>
            </a:r>
          </a:p>
        </p:txBody>
      </p:sp>
      <p:sp>
        <p:nvSpPr>
          <p:cNvPr id="4" name="Slide Number Placeholder 3"/>
          <p:cNvSpPr>
            <a:spLocks noGrp="1"/>
          </p:cNvSpPr>
          <p:nvPr>
            <p:ph type="sldNum" sz="quarter" idx="10"/>
          </p:nvPr>
        </p:nvSpPr>
        <p:spPr/>
        <p:txBody>
          <a:bodyPr/>
          <a:lstStyle/>
          <a:p>
            <a:fld id="{A45B66A1-DEC8-4B8E-81A5-7DD67BD83EB7}" type="slidenum">
              <a:rPr lang="en-US" smtClean="0"/>
              <a:t>6</a:t>
            </a:fld>
            <a:endParaRPr lang="en-US"/>
          </a:p>
        </p:txBody>
      </p:sp>
    </p:spTree>
    <p:extLst>
      <p:ext uri="{BB962C8B-B14F-4D97-AF65-F5344CB8AC3E}">
        <p14:creationId xmlns:p14="http://schemas.microsoft.com/office/powerpoint/2010/main" val="3658932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WOCN Society offers a year-round marketing and advertising service in which WOCNs can pay an annual fee to receive promotions on their website, postings in career centers, as well as boosts on social media posts and targeted advertising online (WOCN, 2023). A resource like this would be helpful because it is already a well-established and trusted organization with advertising professionals helping nurses. The annual cost would be considered an operating expense due to the nature of advertising and the chance of the annual fee changing.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stated earlier in the presentation, brochures are a great way to reach an audience. The portable nature of a brochure also allows interested parties to take a copy with them and potentially show them to people who may benefit from the services a WOCN offers.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Designing a poster presentation that may be shown in various clinical settings can help potential patients learn about the resources available to them and how to contact the WOC nurse’s practice. An ideal place for these posters would be in waiting rooms or consultation offices.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  </a:t>
            </a:r>
            <a:endParaRPr lang="en-US" dirty="0"/>
          </a:p>
          <a:p>
            <a:endParaRPr lang="en-US" dirty="0"/>
          </a:p>
        </p:txBody>
      </p:sp>
      <p:sp>
        <p:nvSpPr>
          <p:cNvPr id="4" name="Slide Number Placeholder 3"/>
          <p:cNvSpPr>
            <a:spLocks noGrp="1"/>
          </p:cNvSpPr>
          <p:nvPr>
            <p:ph type="sldNum" sz="quarter" idx="10"/>
          </p:nvPr>
        </p:nvSpPr>
        <p:spPr/>
        <p:txBody>
          <a:bodyPr/>
          <a:lstStyle/>
          <a:p>
            <a:fld id="{A45B66A1-DEC8-4B8E-81A5-7DD67BD83EB7}" type="slidenum">
              <a:rPr lang="en-US" smtClean="0"/>
              <a:t>7</a:t>
            </a:fld>
            <a:endParaRPr lang="en-US"/>
          </a:p>
        </p:txBody>
      </p:sp>
    </p:spTree>
    <p:extLst>
      <p:ext uri="{BB962C8B-B14F-4D97-AF65-F5344CB8AC3E}">
        <p14:creationId xmlns:p14="http://schemas.microsoft.com/office/powerpoint/2010/main" val="843771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basic purchase plan would be like the following: First, the need for the equipment is identified, typically by a staff member who would benefit from the equipment. The staff member is responsible for reporting this need to the proper authority, typically a manager. Then, paperwork would need to be completed detailing the equipment needs and resources to obtain it. This form is given to a team to review, typically consisting of the CEO, Chief Financial Officer, and the Chief Operating Expert, as well as any other relevant figures. This team is tasked with either approving or disapproving the purchase. If it is approved, the next step is to create a plan detailing how to obtain the piece of equipment depending on the type of equipment it is and how difficult it is to obtain. Quotes from different vendors offering the equipment are also obtained. This step is run by the procurement team of the organization. Once quotes and vendors have been received, they are evaluated and the best fit for the organization is selected for contract negotiations. Once the vendor delivers the equipment it is evaluated to ensure its quality. Any discrepancies in the contract or equipment are immediately reported to be resolved as soon as possible. Finally, all records are filed for auditing. (VOC Associates, 2021)</a:t>
            </a:r>
          </a:p>
        </p:txBody>
      </p:sp>
      <p:sp>
        <p:nvSpPr>
          <p:cNvPr id="4" name="Slide Number Placeholder 3"/>
          <p:cNvSpPr>
            <a:spLocks noGrp="1"/>
          </p:cNvSpPr>
          <p:nvPr>
            <p:ph type="sldNum" sz="quarter" idx="10"/>
          </p:nvPr>
        </p:nvSpPr>
        <p:spPr/>
        <p:txBody>
          <a:bodyPr/>
          <a:lstStyle/>
          <a:p>
            <a:fld id="{A45B66A1-DEC8-4B8E-81A5-7DD67BD83EB7}" type="slidenum">
              <a:rPr lang="en-US" smtClean="0"/>
              <a:t>8</a:t>
            </a:fld>
            <a:endParaRPr lang="en-US"/>
          </a:p>
        </p:txBody>
      </p:sp>
    </p:spTree>
    <p:extLst>
      <p:ext uri="{BB962C8B-B14F-4D97-AF65-F5344CB8AC3E}">
        <p14:creationId xmlns:p14="http://schemas.microsoft.com/office/powerpoint/2010/main" val="25183612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our own organization, a need for a bladder scanner has been identified. We see a higher volume of patients with urinary retention related to spinal cord injuries (SCI) or POUR. A bladder scanner is needed to properly care for these patients by ensuring their bladders are emptying at an appropriate rate and volume. Without the means to quantify bladder retention and emptying, we run the risk of SCI patients developing neurogenic shock due to an over full bladder, which could result in patient harm. The risk of UTIs is also elevated in our POUR patients. A bladder scanner would give staff, nurses, and physicians alike, the numerical value of knowing who needs CIC and when they need it. By preventing incidences such as UTIs we as an organization could see cost savings from decreased purchasing of antibiotics to treat hospital acquired UTIs as well as reduce patient costs. We would also be preventing unnecessary pain, fear, and costs to SCI patients at risk for neurogenic shock.</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A45B66A1-DEC8-4B8E-81A5-7DD67BD83EB7}" type="slidenum">
              <a:rPr lang="en-US" smtClean="0"/>
              <a:t>9</a:t>
            </a:fld>
            <a:endParaRPr lang="en-US"/>
          </a:p>
        </p:txBody>
      </p:sp>
    </p:spTree>
    <p:extLst>
      <p:ext uri="{BB962C8B-B14F-4D97-AF65-F5344CB8AC3E}">
        <p14:creationId xmlns:p14="http://schemas.microsoft.com/office/powerpoint/2010/main" val="16159721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CCF3DFF8-0A8F-4878-B58C-236AF01210BA}" type="datetimeFigureOut">
              <a:rPr lang="en-US" smtClean="0"/>
              <a:t>5/10/2024</a:t>
            </a:fld>
            <a:endParaRPr lang="en-US"/>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D6926F0B-8281-433E-838A-ACD03CCE7E49}" type="slidenum">
              <a:rPr lang="en-US" smtClean="0"/>
              <a:t>‹#›</a:t>
            </a:fld>
            <a:endParaRPr lang="en-US"/>
          </a:p>
        </p:txBody>
      </p:sp>
    </p:spTree>
    <p:extLst>
      <p:ext uri="{BB962C8B-B14F-4D97-AF65-F5344CB8AC3E}">
        <p14:creationId xmlns:p14="http://schemas.microsoft.com/office/powerpoint/2010/main" val="2756901927"/>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CF3DFF8-0A8F-4878-B58C-236AF01210BA}" type="datetimeFigureOut">
              <a:rPr lang="en-US" smtClean="0"/>
              <a:t>5/10/2024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926F0B-8281-433E-838A-ACD03CCE7E49}" type="slidenum">
              <a:rPr lang="en-US" smtClean="0"/>
              <a:t>‹#›</a:t>
            </a:fld>
            <a:endParaRPr lang="en-US"/>
          </a:p>
        </p:txBody>
      </p:sp>
    </p:spTree>
    <p:extLst>
      <p:ext uri="{BB962C8B-B14F-4D97-AF65-F5344CB8AC3E}">
        <p14:creationId xmlns:p14="http://schemas.microsoft.com/office/powerpoint/2010/main" val="1693873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CF3DFF8-0A8F-4878-B58C-236AF01210BA}" type="datetimeFigureOut">
              <a:rPr lang="en-US" smtClean="0"/>
              <a:t>5/10/2024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926F0B-8281-433E-838A-ACD03CCE7E49}" type="slidenum">
              <a:rPr lang="en-US" smtClean="0"/>
              <a:t>‹#›</a:t>
            </a:fld>
            <a:endParaRPr lang="en-US"/>
          </a:p>
        </p:txBody>
      </p:sp>
    </p:spTree>
    <p:extLst>
      <p:ext uri="{BB962C8B-B14F-4D97-AF65-F5344CB8AC3E}">
        <p14:creationId xmlns:p14="http://schemas.microsoft.com/office/powerpoint/2010/main" val="31968032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CF3DFF8-0A8F-4878-B58C-236AF01210BA}" type="datetimeFigureOut">
              <a:rPr lang="en-US" smtClean="0"/>
              <a:t>5/10/2024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926F0B-8281-433E-838A-ACD03CCE7E49}" type="slidenum">
              <a:rPr lang="en-US" smtClean="0"/>
              <a:t>‹#›</a:t>
            </a:fld>
            <a:endParaRPr lang="en-US"/>
          </a:p>
        </p:txBody>
      </p:sp>
    </p:spTree>
    <p:extLst>
      <p:ext uri="{BB962C8B-B14F-4D97-AF65-F5344CB8AC3E}">
        <p14:creationId xmlns:p14="http://schemas.microsoft.com/office/powerpoint/2010/main" val="3716193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CCF3DFF8-0A8F-4878-B58C-236AF01210BA}" type="datetimeFigureOut">
              <a:rPr lang="en-US" smtClean="0"/>
              <a:t>5/10/2024</a:t>
            </a:fld>
            <a:endParaRPr lang="en-US"/>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a:p>
        </p:txBody>
      </p:sp>
      <p:sp>
        <p:nvSpPr>
          <p:cNvPr id="6" name="Slide Number Placeholder 5"/>
          <p:cNvSpPr>
            <a:spLocks noGrp="1"/>
          </p:cNvSpPr>
          <p:nvPr>
            <p:ph type="sldNum" sz="quarter" idx="12"/>
          </p:nvPr>
        </p:nvSpPr>
        <p:spPr>
          <a:xfrm>
            <a:off x="8604504" y="5211060"/>
            <a:ext cx="2112264" cy="228600"/>
          </a:xfrm>
        </p:spPr>
        <p:txBody>
          <a:bodyPr/>
          <a:lstStyle/>
          <a:p>
            <a:fld id="{D6926F0B-8281-433E-838A-ACD03CCE7E49}" type="slidenum">
              <a:rPr lang="en-US" smtClean="0"/>
              <a:t>‹#›</a:t>
            </a:fld>
            <a:endParaRPr lang="en-US"/>
          </a:p>
        </p:txBody>
      </p:sp>
    </p:spTree>
    <p:extLst>
      <p:ext uri="{BB962C8B-B14F-4D97-AF65-F5344CB8AC3E}">
        <p14:creationId xmlns:p14="http://schemas.microsoft.com/office/powerpoint/2010/main" val="141888005"/>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CF3DFF8-0A8F-4878-B58C-236AF01210BA}" type="datetimeFigureOut">
              <a:rPr lang="en-US" smtClean="0"/>
              <a:t>5/10/2024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926F0B-8281-433E-838A-ACD03CCE7E49}" type="slidenum">
              <a:rPr lang="en-US" smtClean="0"/>
              <a:t>‹#›</a:t>
            </a:fld>
            <a:endParaRPr lang="en-US"/>
          </a:p>
        </p:txBody>
      </p:sp>
    </p:spTree>
    <p:extLst>
      <p:ext uri="{BB962C8B-B14F-4D97-AF65-F5344CB8AC3E}">
        <p14:creationId xmlns:p14="http://schemas.microsoft.com/office/powerpoint/2010/main" val="2458632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CF3DFF8-0A8F-4878-B58C-236AF01210BA}" type="datetimeFigureOut">
              <a:rPr lang="en-US" smtClean="0"/>
              <a:t>5/10/2024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926F0B-8281-433E-838A-ACD03CCE7E49}" type="slidenum">
              <a:rPr lang="en-US" smtClean="0"/>
              <a:t>‹#›</a:t>
            </a:fld>
            <a:endParaRPr lang="en-US"/>
          </a:p>
        </p:txBody>
      </p:sp>
    </p:spTree>
    <p:extLst>
      <p:ext uri="{BB962C8B-B14F-4D97-AF65-F5344CB8AC3E}">
        <p14:creationId xmlns:p14="http://schemas.microsoft.com/office/powerpoint/2010/main" val="2764109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CF3DFF8-0A8F-4878-B58C-236AF01210BA}" type="datetimeFigureOut">
              <a:rPr lang="en-US" smtClean="0"/>
              <a:t>5/10/2024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6926F0B-8281-433E-838A-ACD03CCE7E49}" type="slidenum">
              <a:rPr lang="en-US" smtClean="0"/>
              <a:t>‹#›</a:t>
            </a:fld>
            <a:endParaRPr lang="en-US"/>
          </a:p>
        </p:txBody>
      </p:sp>
    </p:spTree>
    <p:extLst>
      <p:ext uri="{BB962C8B-B14F-4D97-AF65-F5344CB8AC3E}">
        <p14:creationId xmlns:p14="http://schemas.microsoft.com/office/powerpoint/2010/main" val="34530094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F3DFF8-0A8F-4878-B58C-236AF01210BA}" type="datetimeFigureOut">
              <a:rPr lang="en-US" smtClean="0"/>
              <a:t>5/10/2024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6926F0B-8281-433E-838A-ACD03CCE7E49}" type="slidenum">
              <a:rPr lang="en-US" smtClean="0"/>
              <a:t>‹#›</a:t>
            </a:fld>
            <a:endParaRPr lang="en-US"/>
          </a:p>
        </p:txBody>
      </p:sp>
    </p:spTree>
    <p:extLst>
      <p:ext uri="{BB962C8B-B14F-4D97-AF65-F5344CB8AC3E}">
        <p14:creationId xmlns:p14="http://schemas.microsoft.com/office/powerpoint/2010/main" val="16069703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CCF3DFF8-0A8F-4878-B58C-236AF01210BA}" type="datetimeFigureOut">
              <a:rPr lang="en-US" smtClean="0"/>
              <a:t>5/10/2024</a:t>
            </a:fld>
            <a:endParaRPr lang="en-US"/>
          </a:p>
        </p:txBody>
      </p:sp>
      <p:sp>
        <p:nvSpPr>
          <p:cNvPr id="9" name="Footer Placeholder 8"/>
          <p:cNvSpPr>
            <a:spLocks noGrp="1"/>
          </p:cNvSpPr>
          <p:nvPr>
            <p:ph type="ftr" sz="quarter" idx="11"/>
          </p:nvPr>
        </p:nvSpPr>
        <p:spPr/>
        <p:txBody>
          <a:bodyPr/>
          <a:lstStyle>
            <a:lvl1pPr algn="r">
              <a:defRPr/>
            </a:lvl1pPr>
          </a:lstStyle>
          <a:p>
            <a:endParaRPr lang="en-US"/>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D6926F0B-8281-433E-838A-ACD03CCE7E49}" type="slidenum">
              <a:rPr lang="en-US" smtClean="0"/>
              <a:t>‹#›</a:t>
            </a:fld>
            <a:endParaRPr lang="en-US"/>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57884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CCF3DFF8-0A8F-4878-B58C-236AF01210BA}" type="datetimeFigureOut">
              <a:rPr lang="en-US" smtClean="0"/>
              <a:t>5/10/2024</a:t>
            </a:fld>
            <a:endParaRPr lang="en-US"/>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D6926F0B-8281-433E-838A-ACD03CCE7E49}" type="slidenum">
              <a:rPr lang="en-US" smtClean="0"/>
              <a:t>‹#›</a:t>
            </a:fld>
            <a:endParaRPr lang="en-US"/>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9662001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CCF3DFF8-0A8F-4878-B58C-236AF01210BA}" type="datetimeFigureOut">
              <a:rPr lang="en-US" smtClean="0"/>
              <a:t>5/10/2024</a:t>
            </a:fld>
            <a:endParaRPr lang="en-US"/>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D6926F0B-8281-433E-838A-ACD03CCE7E49}" type="slidenum">
              <a:rPr lang="en-US" smtClean="0"/>
              <a:t>‹#›</a:t>
            </a:fld>
            <a:endParaRPr lang="en-US"/>
          </a:p>
        </p:txBody>
      </p:sp>
    </p:spTree>
    <p:extLst>
      <p:ext uri="{BB962C8B-B14F-4D97-AF65-F5344CB8AC3E}">
        <p14:creationId xmlns:p14="http://schemas.microsoft.com/office/powerpoint/2010/main" val="843964753"/>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s://creativecommons.org/licenses/by-nc/3.0/" TargetMode="External"/><Relationship Id="rId4" Type="http://schemas.openxmlformats.org/officeDocument/2006/relationships/hyperlink" Target="https://www.pngall.com/team-work-pn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creativecommons.org/licenses/by-nd/3.0/" TargetMode="External"/><Relationship Id="rId5" Type="http://schemas.openxmlformats.org/officeDocument/2006/relationships/hyperlink" Target="https://calaborlawnews.com/legal-news/wage-hour-lawsuit-overtime-pay-21798.php" TargetMode="External"/><Relationship Id="rId4" Type="http://schemas.openxmlformats.org/officeDocument/2006/relationships/image" Target="../media/image25.jp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hyperlink" Target="https://maken.wikiwijs.nl/65691/katheteriseren" TargetMode="External"/><Relationship Id="rId4" Type="http://schemas.openxmlformats.org/officeDocument/2006/relationships/diagramData" Target="../diagrams/data1.xml"/><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hyperlink" Target="https://pixnio.com/science/medical-science/pair-of-green-latex-gloves" TargetMode="External"/><Relationship Id="rId5" Type="http://schemas.openxmlformats.org/officeDocument/2006/relationships/image" Target="../media/image5.jpeg"/><Relationship Id="rId4" Type="http://schemas.openxmlformats.org/officeDocument/2006/relationships/hyperlink" Target="https://www.flickr.com/photos/46167838@N07/46695478775"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hyperlink" Target="https://www.flickr.com/photos/ervins_strauhmanis/9544847065/" TargetMode="Externa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courses.lumenlearning.com/wm-organizationalbehavior/chapter/types-of-team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hyperlink" Target="https://creativecommons.org/licenses/by/3.0/" TargetMode="External"/><Relationship Id="rId4" Type="http://schemas.openxmlformats.org/officeDocument/2006/relationships/hyperlink" Target="https://wtcs.pressbooks.pub/nursingfundamentals/chapter/4-3-assessmen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Basic Business Concepts for the WOC Nurse</a:t>
            </a:r>
          </a:p>
        </p:txBody>
      </p:sp>
      <p:sp>
        <p:nvSpPr>
          <p:cNvPr id="3" name="Subtitle 2"/>
          <p:cNvSpPr>
            <a:spLocks noGrp="1"/>
          </p:cNvSpPr>
          <p:nvPr>
            <p:ph type="subTitle" idx="1"/>
          </p:nvPr>
        </p:nvSpPr>
        <p:spPr/>
        <p:txBody>
          <a:bodyPr>
            <a:normAutofit fontScale="92500" lnSpcReduction="10000"/>
          </a:bodyPr>
          <a:lstStyle/>
          <a:p>
            <a:r>
              <a:rPr lang="en-US" sz="2800" dirty="0"/>
              <a:t>Morgan Mandia</a:t>
            </a:r>
          </a:p>
        </p:txBody>
      </p:sp>
    </p:spTree>
    <p:extLst>
      <p:ext uri="{BB962C8B-B14F-4D97-AF65-F5344CB8AC3E}">
        <p14:creationId xmlns:p14="http://schemas.microsoft.com/office/powerpoint/2010/main" val="1844439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642594"/>
            <a:ext cx="10058400" cy="1371600"/>
          </a:xfrm>
        </p:spPr>
        <p:txBody>
          <a:bodyPr>
            <a:normAutofit/>
          </a:bodyPr>
          <a:lstStyle/>
          <a:p>
            <a:r>
              <a:rPr lang="en-US" dirty="0"/>
              <a:t>Product Purchase Business Plan</a:t>
            </a:r>
          </a:p>
        </p:txBody>
      </p:sp>
      <p:sp>
        <p:nvSpPr>
          <p:cNvPr id="13" name="Content Placeholder 2"/>
          <p:cNvSpPr>
            <a:spLocks noGrp="1"/>
          </p:cNvSpPr>
          <p:nvPr>
            <p:ph idx="1"/>
          </p:nvPr>
        </p:nvSpPr>
        <p:spPr>
          <a:xfrm>
            <a:off x="1066800" y="2103120"/>
            <a:ext cx="6485467" cy="3931920"/>
          </a:xfrm>
        </p:spPr>
        <p:txBody>
          <a:bodyPr>
            <a:normAutofit/>
          </a:bodyPr>
          <a:lstStyle/>
          <a:p>
            <a:pPr>
              <a:lnSpc>
                <a:spcPct val="90000"/>
              </a:lnSpc>
            </a:pPr>
            <a:r>
              <a:rPr lang="en-US"/>
              <a:t>Inform manager of need and complete necessary paperwork</a:t>
            </a:r>
          </a:p>
          <a:p>
            <a:pPr>
              <a:lnSpc>
                <a:spcPct val="90000"/>
              </a:lnSpc>
            </a:pPr>
            <a:r>
              <a:rPr lang="en-US"/>
              <a:t>Administration team of CEO, CFO, COO, CNO reviews paperwork and approves or disapproves plan. When approved, plan is sent to parent organization</a:t>
            </a:r>
          </a:p>
          <a:p>
            <a:pPr>
              <a:lnSpc>
                <a:spcPct val="90000"/>
              </a:lnSpc>
            </a:pPr>
            <a:r>
              <a:rPr lang="en-US"/>
              <a:t>Procurement team searches for vendors offering product meeting criteria and budget</a:t>
            </a:r>
          </a:p>
          <a:p>
            <a:pPr>
              <a:lnSpc>
                <a:spcPct val="90000"/>
              </a:lnSpc>
            </a:pPr>
            <a:r>
              <a:rPr lang="en-US"/>
              <a:t>Parent organization purchasing equipment</a:t>
            </a:r>
          </a:p>
          <a:p>
            <a:pPr>
              <a:lnSpc>
                <a:spcPct val="90000"/>
              </a:lnSpc>
            </a:pPr>
            <a:r>
              <a:rPr lang="en-US"/>
              <a:t>Facility evaluates equipment upon arrival, reporting any damage or discrepancies</a:t>
            </a:r>
          </a:p>
          <a:p>
            <a:pPr>
              <a:lnSpc>
                <a:spcPct val="90000"/>
              </a:lnSpc>
            </a:pPr>
            <a:r>
              <a:rPr lang="en-US"/>
              <a:t>Facility, parent organization, and procurement team keep records for auditing</a:t>
            </a:r>
          </a:p>
        </p:txBody>
      </p:sp>
      <p:pic>
        <p:nvPicPr>
          <p:cNvPr id="6" name="Picture 5" descr="A group of people standing around a puzzle&#10;&#10;Description automatically generated">
            <a:extLst>
              <a:ext uri="{FF2B5EF4-FFF2-40B4-BE49-F238E27FC236}">
                <a16:creationId xmlns:a16="http://schemas.microsoft.com/office/drawing/2014/main" id="{5F3252EC-07EB-8B9F-E5D1-EF0E3626B3AD}"/>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33376" r="124"/>
          <a:stretch/>
        </p:blipFill>
        <p:spPr>
          <a:xfrm>
            <a:off x="8020571" y="2161488"/>
            <a:ext cx="3019646" cy="3632643"/>
          </a:xfrm>
          <a:prstGeom prst="rect">
            <a:avLst/>
          </a:prstGeom>
        </p:spPr>
      </p:pic>
      <p:sp>
        <p:nvSpPr>
          <p:cNvPr id="9" name="TextBox 8">
            <a:extLst>
              <a:ext uri="{FF2B5EF4-FFF2-40B4-BE49-F238E27FC236}">
                <a16:creationId xmlns:a16="http://schemas.microsoft.com/office/drawing/2014/main" id="{1CE397D8-091D-6306-65BA-8B2EF85F96C0}"/>
              </a:ext>
            </a:extLst>
          </p:cNvPr>
          <p:cNvSpPr txBox="1"/>
          <p:nvPr/>
        </p:nvSpPr>
        <p:spPr>
          <a:xfrm>
            <a:off x="8330821" y="5594076"/>
            <a:ext cx="2709396"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4" tooltip="https://www.pngall.com/team-work-png/">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nc/3.0/">
                  <a:extLst>
                    <a:ext uri="{A12FA001-AC4F-418D-AE19-62706E023703}">
                      <ahyp:hlinkClr xmlns:ahyp="http://schemas.microsoft.com/office/drawing/2018/hyperlinkcolor" val="tx"/>
                    </a:ext>
                  </a:extLst>
                </a:hlinkClick>
              </a:rPr>
              <a:t>CC BY-NC</a:t>
            </a:r>
            <a:endParaRPr lang="en-US" sz="700">
              <a:solidFill>
                <a:srgbClr val="FFFFFF"/>
              </a:solidFill>
            </a:endParaRPr>
          </a:p>
        </p:txBody>
      </p:sp>
    </p:spTree>
    <p:extLst>
      <p:ext uri="{BB962C8B-B14F-4D97-AF65-F5344CB8AC3E}">
        <p14:creationId xmlns:p14="http://schemas.microsoft.com/office/powerpoint/2010/main" val="25125253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B1F2238-EA69-4D67-8CD6-BAE676F96F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Stock exchange numbers">
            <a:extLst>
              <a:ext uri="{FF2B5EF4-FFF2-40B4-BE49-F238E27FC236}">
                <a16:creationId xmlns:a16="http://schemas.microsoft.com/office/drawing/2014/main" id="{2BC6BF1B-F67A-E328-23FD-2489222A2754}"/>
              </a:ext>
            </a:extLst>
          </p:cNvPr>
          <p:cNvPicPr>
            <a:picLocks noChangeAspect="1"/>
          </p:cNvPicPr>
          <p:nvPr/>
        </p:nvPicPr>
        <p:blipFill rotWithShape="1">
          <a:blip r:embed="rId3">
            <a:duotone>
              <a:schemeClr val="accent1">
                <a:shade val="45000"/>
                <a:satMod val="135000"/>
              </a:schemeClr>
              <a:prstClr val="white"/>
            </a:duotone>
            <a:alphaModFix amt="75000"/>
          </a:blip>
          <a:srcRect t="6972" b="8759"/>
          <a:stretch/>
        </p:blipFill>
        <p:spPr>
          <a:xfrm>
            <a:off x="0" y="11"/>
            <a:ext cx="12191979" cy="6857989"/>
          </a:xfrm>
          <a:prstGeom prst="rect">
            <a:avLst/>
          </a:prstGeom>
        </p:spPr>
      </p:pic>
      <p:sp>
        <p:nvSpPr>
          <p:cNvPr id="11" name="Rectangle 10">
            <a:extLst>
              <a:ext uri="{FF2B5EF4-FFF2-40B4-BE49-F238E27FC236}">
                <a16:creationId xmlns:a16="http://schemas.microsoft.com/office/drawing/2014/main" id="{44ACE5D0-1439-4B33-9A21-D86EF78AFC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1">
              <a:alpha val="91000"/>
            </a:schemeClr>
          </a:solidFill>
          <a:ln w="6350" cap="flat" cmpd="sng" algn="ctr">
            <a:noFill/>
            <a:prstDash val="solid"/>
          </a:ln>
          <a:effectLst>
            <a:softEdge rad="0"/>
          </a:effectLst>
        </p:spPr>
        <p:txBody>
          <a:bodyPr/>
          <a:lstStyle/>
          <a:p>
            <a:endParaRPr lang="en-US"/>
          </a:p>
        </p:txBody>
      </p:sp>
      <p:sp>
        <p:nvSpPr>
          <p:cNvPr id="2" name="Title 1"/>
          <p:cNvSpPr>
            <a:spLocks noGrp="1"/>
          </p:cNvSpPr>
          <p:nvPr>
            <p:ph type="title"/>
          </p:nvPr>
        </p:nvSpPr>
        <p:spPr>
          <a:xfrm>
            <a:off x="1066800" y="642594"/>
            <a:ext cx="10058400" cy="1371600"/>
          </a:xfrm>
        </p:spPr>
        <p:txBody>
          <a:bodyPr>
            <a:normAutofit/>
          </a:bodyPr>
          <a:lstStyle/>
          <a:p>
            <a:r>
              <a:rPr lang="en-US" dirty="0"/>
              <a:t>Summary</a:t>
            </a:r>
          </a:p>
        </p:txBody>
      </p:sp>
      <p:sp>
        <p:nvSpPr>
          <p:cNvPr id="3" name="Content Placeholder 2"/>
          <p:cNvSpPr>
            <a:spLocks noGrp="1"/>
          </p:cNvSpPr>
          <p:nvPr>
            <p:ph idx="1"/>
          </p:nvPr>
        </p:nvSpPr>
        <p:spPr>
          <a:xfrm>
            <a:off x="1066778" y="1844675"/>
            <a:ext cx="10646016" cy="2560319"/>
          </a:xfrm>
        </p:spPr>
        <p:txBody>
          <a:bodyPr>
            <a:normAutofit/>
          </a:bodyPr>
          <a:lstStyle/>
          <a:p>
            <a:r>
              <a:rPr lang="en-US" dirty="0"/>
              <a:t>Our facility would benefit from a bladder scanner by reducing risk of neurogenic shock and UTIs</a:t>
            </a:r>
          </a:p>
          <a:p>
            <a:r>
              <a:rPr lang="en-US" dirty="0"/>
              <a:t>A capital expense is a one-time purchase of equipment that would be available to use for longer than one year. </a:t>
            </a:r>
          </a:p>
          <a:p>
            <a:r>
              <a:rPr lang="en-US" dirty="0"/>
              <a:t>Operating expenses are recurring costs that are subject to change and needed to keep the facility running daily.</a:t>
            </a:r>
          </a:p>
        </p:txBody>
      </p:sp>
      <p:pic>
        <p:nvPicPr>
          <p:cNvPr id="10" name="Picture 9" descr="A group of medical professionals posing for a photo&#10;&#10;Description automatically generated">
            <a:extLst>
              <a:ext uri="{FF2B5EF4-FFF2-40B4-BE49-F238E27FC236}">
                <a16:creationId xmlns:a16="http://schemas.microsoft.com/office/drawing/2014/main" id="{54AFACE0-D37E-31F9-43F2-5D062EBF79CF}"/>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7715239" y="4235474"/>
            <a:ext cx="3997577" cy="1979932"/>
          </a:xfrm>
          <a:prstGeom prst="rect">
            <a:avLst/>
          </a:prstGeom>
        </p:spPr>
      </p:pic>
      <p:sp>
        <p:nvSpPr>
          <p:cNvPr id="12" name="TextBox 11">
            <a:extLst>
              <a:ext uri="{FF2B5EF4-FFF2-40B4-BE49-F238E27FC236}">
                <a16:creationId xmlns:a16="http://schemas.microsoft.com/office/drawing/2014/main" id="{A9F395B4-1BF0-91E6-C0FC-97E9A4F4F5A4}"/>
              </a:ext>
            </a:extLst>
          </p:cNvPr>
          <p:cNvSpPr txBox="1"/>
          <p:nvPr/>
        </p:nvSpPr>
        <p:spPr>
          <a:xfrm>
            <a:off x="9372601" y="6020040"/>
            <a:ext cx="2584704" cy="369332"/>
          </a:xfrm>
          <a:prstGeom prst="rect">
            <a:avLst/>
          </a:prstGeom>
          <a:noFill/>
        </p:spPr>
        <p:txBody>
          <a:bodyPr wrap="square" rtlCol="0">
            <a:spAutoFit/>
          </a:bodyPr>
          <a:lstStyle/>
          <a:p>
            <a:r>
              <a:rPr lang="en-US" sz="900" dirty="0">
                <a:hlinkClick r:id="rId5" tooltip="https://calaborlawnews.com/legal-news/wage-hour-lawsuit-overtime-pay-21798.php"/>
              </a:rPr>
              <a:t>This Photo</a:t>
            </a:r>
            <a:r>
              <a:rPr lang="en-US" sz="900" dirty="0"/>
              <a:t> by Unknown Author is licensed under </a:t>
            </a:r>
            <a:r>
              <a:rPr lang="en-US" sz="900" dirty="0">
                <a:hlinkClick r:id="rId6" tooltip="https://creativecommons.org/licenses/by-nd/3.0/"/>
              </a:rPr>
              <a:t>CC BY-ND</a:t>
            </a:r>
            <a:endParaRPr lang="en-US" sz="900" dirty="0"/>
          </a:p>
        </p:txBody>
      </p:sp>
      <p:sp>
        <p:nvSpPr>
          <p:cNvPr id="14" name="TextBox 13">
            <a:extLst>
              <a:ext uri="{FF2B5EF4-FFF2-40B4-BE49-F238E27FC236}">
                <a16:creationId xmlns:a16="http://schemas.microsoft.com/office/drawing/2014/main" id="{578DE184-DCA4-3FB3-6B70-95483B80B01B}"/>
              </a:ext>
            </a:extLst>
          </p:cNvPr>
          <p:cNvSpPr txBox="1"/>
          <p:nvPr/>
        </p:nvSpPr>
        <p:spPr>
          <a:xfrm>
            <a:off x="1066756" y="3829959"/>
            <a:ext cx="6784707" cy="2532681"/>
          </a:xfrm>
          <a:prstGeom prst="rect">
            <a:avLst/>
          </a:prstGeom>
          <a:noFill/>
        </p:spPr>
        <p:txBody>
          <a:bodyPr wrap="square" rtlCol="0">
            <a:spAutoFit/>
          </a:bodyPr>
          <a:lstStyle/>
          <a:p>
            <a:pPr marL="285750" indent="-285750">
              <a:lnSpc>
                <a:spcPct val="150000"/>
              </a:lnSpc>
              <a:buFont typeface="Courier New" panose="02070309020205020404" pitchFamily="49" charset="0"/>
              <a:buChar char="o"/>
            </a:pPr>
            <a:r>
              <a:rPr lang="en-US" dirty="0"/>
              <a:t>Operating expenses are recurring costs that are subject to change and needed to keep the facility running daily. </a:t>
            </a:r>
          </a:p>
          <a:p>
            <a:pPr marL="285750" indent="-285750">
              <a:lnSpc>
                <a:spcPct val="150000"/>
              </a:lnSpc>
              <a:buFont typeface="Courier New" panose="02070309020205020404" pitchFamily="49" charset="0"/>
              <a:buChar char="o"/>
            </a:pPr>
            <a:r>
              <a:rPr lang="en-US" dirty="0"/>
              <a:t>The process involved in purchasing a product is multi-level and involves communication between various members of the organization. </a:t>
            </a:r>
          </a:p>
        </p:txBody>
      </p:sp>
    </p:spTree>
    <p:extLst>
      <p:ext uri="{BB962C8B-B14F-4D97-AF65-F5344CB8AC3E}">
        <p14:creationId xmlns:p14="http://schemas.microsoft.com/office/powerpoint/2010/main" val="4571171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Files in folders">
            <a:extLst>
              <a:ext uri="{FF2B5EF4-FFF2-40B4-BE49-F238E27FC236}">
                <a16:creationId xmlns:a16="http://schemas.microsoft.com/office/drawing/2014/main" id="{ED3B90D1-2176-8013-64A4-72F5E1397F9B}"/>
              </a:ext>
            </a:extLst>
          </p:cNvPr>
          <p:cNvPicPr>
            <a:picLocks noChangeAspect="1"/>
          </p:cNvPicPr>
          <p:nvPr/>
        </p:nvPicPr>
        <p:blipFill rotWithShape="1">
          <a:blip r:embed="rId3">
            <a:duotone>
              <a:schemeClr val="bg2">
                <a:shade val="45000"/>
                <a:satMod val="135000"/>
              </a:schemeClr>
              <a:prstClr val="white"/>
            </a:duotone>
            <a:alphaModFix amt="25000"/>
          </a:blip>
          <a:srcRect t="1753" b="13978"/>
          <a:stretch/>
        </p:blipFill>
        <p:spPr>
          <a:xfrm>
            <a:off x="20" y="10"/>
            <a:ext cx="12191979" cy="6857990"/>
          </a:xfrm>
          <a:prstGeom prst="rect">
            <a:avLst/>
          </a:prstGeom>
        </p:spPr>
      </p:pic>
      <p:sp>
        <p:nvSpPr>
          <p:cNvPr id="2" name="Title 1"/>
          <p:cNvSpPr>
            <a:spLocks noGrp="1"/>
          </p:cNvSpPr>
          <p:nvPr>
            <p:ph type="title"/>
          </p:nvPr>
        </p:nvSpPr>
        <p:spPr>
          <a:xfrm>
            <a:off x="1066800" y="642594"/>
            <a:ext cx="10058400" cy="1371600"/>
          </a:xfrm>
        </p:spPr>
        <p:txBody>
          <a:bodyPr>
            <a:normAutofit/>
          </a:bodyPr>
          <a:lstStyle/>
          <a:p>
            <a:r>
              <a:rPr lang="en-US" dirty="0"/>
              <a:t>References </a:t>
            </a:r>
          </a:p>
        </p:txBody>
      </p:sp>
      <p:sp>
        <p:nvSpPr>
          <p:cNvPr id="3" name="Content Placeholder 2"/>
          <p:cNvSpPr>
            <a:spLocks noGrp="1"/>
          </p:cNvSpPr>
          <p:nvPr>
            <p:ph idx="1"/>
          </p:nvPr>
        </p:nvSpPr>
        <p:spPr>
          <a:xfrm>
            <a:off x="251460" y="1826941"/>
            <a:ext cx="11544300" cy="4665300"/>
          </a:xfrm>
        </p:spPr>
        <p:txBody>
          <a:bodyPr>
            <a:normAutofit lnSpcReduction="10000"/>
          </a:bodyPr>
          <a:lstStyle/>
          <a:p>
            <a:pPr marL="0" indent="0">
              <a:buNone/>
            </a:pPr>
            <a:r>
              <a:rPr lang="en-US" sz="1200" dirty="0"/>
              <a:t>CFI Team. (2023, November 6). Operating expenses. Corporate Finance Institute. https://corporatefinanceinstitute.com/resources/accounting/operating-expenses/ </a:t>
            </a:r>
          </a:p>
          <a:p>
            <a:pPr marL="0" indent="0">
              <a:buNone/>
            </a:pPr>
            <a:r>
              <a:rPr lang="en-US" sz="1200" dirty="0"/>
              <a:t>Heerschap, C. &amp; Duff, V. (2021). The Value of Nurses Specialized in Wound, Ostomy, and Continence: A Systematic Review. Advances in Skin &amp; Wound Care, 34 (10), 551-559. </a:t>
            </a:r>
            <a:r>
              <a:rPr lang="en-US" sz="1200" dirty="0" err="1"/>
              <a:t>doi</a:t>
            </a:r>
            <a:r>
              <a:rPr lang="en-US" sz="1200" dirty="0"/>
              <a:t>: 10.1097/01.ASW.0000790468.10881.90.</a:t>
            </a:r>
          </a:p>
          <a:p>
            <a:pPr marL="0" indent="0">
              <a:buNone/>
            </a:pPr>
            <a:r>
              <a:rPr lang="en-US" sz="1200" dirty="0"/>
              <a:t>King, F., &amp; Radhakrishnan, R. (2023, October 17). Operating expenses: The Complete Guide for Businesses. Intelligent Expense Management Software. https://www.fylehq.com/blog/operating-expenses </a:t>
            </a:r>
          </a:p>
          <a:p>
            <a:pPr marL="0" indent="0">
              <a:buNone/>
            </a:pPr>
            <a:r>
              <a:rPr lang="en-US" sz="1200" dirty="0"/>
              <a:t>Milne, C., Smith, A., &amp; Song, E. H. (2022, August 18). How to set up and Optimize your wound care formulary. How to set up and optimize your wound care formulary. https://woundreference.com/blog?id=setting-up-and-optimizing-your-formulary-with-woundreference </a:t>
            </a:r>
          </a:p>
          <a:p>
            <a:pPr marL="0" indent="0">
              <a:buNone/>
            </a:pPr>
            <a:r>
              <a:rPr lang="en-US" sz="1200" dirty="0"/>
              <a:t>Ostomy, and Continence: A Systematic Review. Advances in Skin &amp; Wound Care, 34 (10), 551-559. </a:t>
            </a:r>
            <a:r>
              <a:rPr lang="en-US" sz="1200" dirty="0" err="1"/>
              <a:t>doi</a:t>
            </a:r>
            <a:r>
              <a:rPr lang="en-US" sz="1200" dirty="0"/>
              <a:t>: 10.1097/01.ASW.0000790468.10881.90.</a:t>
            </a:r>
          </a:p>
          <a:p>
            <a:pPr marL="0" indent="0">
              <a:buNone/>
            </a:pPr>
            <a:r>
              <a:rPr lang="en-US" sz="1200" dirty="0"/>
              <a:t>https://www.ncbi.nlm.nih.gov/pmc/articles/PMC4138006/</a:t>
            </a:r>
          </a:p>
          <a:p>
            <a:pPr marL="0" indent="0">
              <a:buNone/>
            </a:pPr>
            <a:r>
              <a:rPr lang="en-US" sz="1200" dirty="0"/>
              <a:t>Rodeck, D. (2023, November 9). What are capital expenditures for small businesses?. The Bottom Line by National Funding. https://www.nationalfunding.com/blog/what-are-capital-expenditures-for-small-businesses/#how-do-capital-expenditures-affect-your-finances-</a:t>
            </a:r>
          </a:p>
          <a:p>
            <a:pPr marL="0" indent="0">
              <a:buNone/>
            </a:pPr>
            <a:r>
              <a:rPr lang="en-US" sz="1200" dirty="0"/>
              <a:t>Simoncelli, M. (n.d.). About the journal. Journal of Wound Ostomy &amp; Continence Nursing. https://journals.lww.com/jwocnonline/Pages/aboutthejournal.aspx </a:t>
            </a:r>
          </a:p>
          <a:p>
            <a:pPr marL="0" indent="0">
              <a:buNone/>
            </a:pPr>
            <a:r>
              <a:rPr lang="en-US" sz="1200" dirty="0"/>
              <a:t>Vipond, T. (2023, December 12). Capital expenditure (CAPEX). Corporate Finance Institute. https://corporatefinanceinstitute.com/resources/accounting/capital-expenditure-capex/#types-of-capital-expenditures </a:t>
            </a:r>
          </a:p>
          <a:p>
            <a:pPr marL="0" indent="0">
              <a:buNone/>
            </a:pPr>
            <a:r>
              <a:rPr lang="en-US" sz="1200" dirty="0"/>
              <a:t>VOC Associates. (2021, April 9). The Medical Equipment Procurement Process Step by step. https://vocassociates.com/the-medical-equipment-procurement-process-step-by-step/ </a:t>
            </a:r>
          </a:p>
          <a:p>
            <a:pPr marL="0" indent="0">
              <a:buNone/>
            </a:pPr>
            <a:r>
              <a:rPr lang="en-US" sz="1200" dirty="0"/>
              <a:t>WOCN. (2023, October 23). Advertising: WOCN society. https://www.wocn.org/advertising/ </a:t>
            </a:r>
          </a:p>
          <a:p>
            <a:pPr marL="0" indent="0">
              <a:buNone/>
            </a:pPr>
            <a:endParaRPr lang="en-US" dirty="0"/>
          </a:p>
        </p:txBody>
      </p:sp>
    </p:spTree>
    <p:extLst>
      <p:ext uri="{BB962C8B-B14F-4D97-AF65-F5344CB8AC3E}">
        <p14:creationId xmlns:p14="http://schemas.microsoft.com/office/powerpoint/2010/main" val="16422176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3">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en-US"/>
          </a:p>
        </p:txBody>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txBody>
          <a:bodyPr/>
          <a:lstStyle/>
          <a:p>
            <a:endParaRPr lang="en-US"/>
          </a:p>
        </p:txBody>
      </p:sp>
      <p:sp>
        <p:nvSpPr>
          <p:cNvPr id="2" name="Title 1"/>
          <p:cNvSpPr>
            <a:spLocks noGrp="1"/>
          </p:cNvSpPr>
          <p:nvPr>
            <p:ph type="title"/>
          </p:nvPr>
        </p:nvSpPr>
        <p:spPr>
          <a:xfrm>
            <a:off x="3844616" y="881210"/>
            <a:ext cx="7417925" cy="1517035"/>
          </a:xfrm>
        </p:spPr>
        <p:txBody>
          <a:bodyPr>
            <a:normAutofit/>
          </a:bodyPr>
          <a:lstStyle/>
          <a:p>
            <a:r>
              <a:rPr lang="en-US">
                <a:solidFill>
                  <a:schemeClr val="tx1">
                    <a:lumMod val="75000"/>
                    <a:lumOff val="25000"/>
                  </a:schemeClr>
                </a:solidFill>
              </a:rPr>
              <a:t>Introduction</a:t>
            </a:r>
          </a:p>
        </p:txBody>
      </p:sp>
      <p:graphicFrame>
        <p:nvGraphicFramePr>
          <p:cNvPr id="16" name="Content Placeholder 2">
            <a:extLst>
              <a:ext uri="{FF2B5EF4-FFF2-40B4-BE49-F238E27FC236}">
                <a16:creationId xmlns:a16="http://schemas.microsoft.com/office/drawing/2014/main" id="{DB8D5A7E-D696-8F43-E9B2-47C0F797C25F}"/>
              </a:ext>
            </a:extLst>
          </p:cNvPr>
          <p:cNvGraphicFramePr>
            <a:graphicFrameLocks noGrp="1"/>
          </p:cNvGraphicFramePr>
          <p:nvPr>
            <p:ph idx="1"/>
          </p:nvPr>
        </p:nvGraphicFramePr>
        <p:xfrm>
          <a:off x="3844616" y="2626840"/>
          <a:ext cx="7245103" cy="31317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Picture 4" descr="X-ray of a person's chest with a medical device&#10;&#10;Description automatically generated">
            <a:extLst>
              <a:ext uri="{FF2B5EF4-FFF2-40B4-BE49-F238E27FC236}">
                <a16:creationId xmlns:a16="http://schemas.microsoft.com/office/drawing/2014/main" id="{3887A9ED-3750-00D6-C779-25209DB3F767}"/>
              </a:ext>
            </a:extLst>
          </p:cNvPr>
          <p:cNvPicPr>
            <a:picLocks noChangeAspect="1"/>
          </p:cNvPicPr>
          <p:nvPr/>
        </p:nvPicPr>
        <p:blipFill>
          <a:blip r:embed="rId9" cstate="print">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8220577" y="766912"/>
            <a:ext cx="2445715" cy="1745630"/>
          </a:xfrm>
          <a:prstGeom prst="rect">
            <a:avLst/>
          </a:prstGeom>
        </p:spPr>
      </p:pic>
    </p:spTree>
    <p:extLst>
      <p:ext uri="{BB962C8B-B14F-4D97-AF65-F5344CB8AC3E}">
        <p14:creationId xmlns:p14="http://schemas.microsoft.com/office/powerpoint/2010/main" val="24994727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2C9F0CC-9F30-4B99-AC35-5A6C416A0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2"/>
          </a:solidFill>
          <a:ln w="6350" cap="flat" cmpd="sng" algn="ctr">
            <a:noFill/>
            <a:prstDash val="solid"/>
          </a:ln>
          <a:effectLst>
            <a:softEdge rad="0"/>
          </a:effectLst>
        </p:spPr>
        <p:txBody>
          <a:bodyPr/>
          <a:lstStyle/>
          <a:p>
            <a:endParaRPr lang="en-US"/>
          </a:p>
        </p:txBody>
      </p:sp>
      <p:sp useBgFill="1">
        <p:nvSpPr>
          <p:cNvPr id="12" name="Rectangle 11">
            <a:extLst>
              <a:ext uri="{FF2B5EF4-FFF2-40B4-BE49-F238E27FC236}">
                <a16:creationId xmlns:a16="http://schemas.microsoft.com/office/drawing/2014/main" id="{7455F7F3-3A58-4BBB-95C7-CF706F9FFA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AE3D314-6F93-4D91-8C0F-E92657F465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4419599" cy="6382512"/>
          </a:xfrm>
          <a:prstGeom prst="rect">
            <a:avLst/>
          </a:prstGeom>
          <a:solidFill>
            <a:schemeClr val="bg2"/>
          </a:solidFill>
          <a:ln w="6350" cap="flat" cmpd="sng" algn="ctr">
            <a:noFill/>
            <a:prstDash val="solid"/>
          </a:ln>
          <a:effectLst>
            <a:softEdge rad="0"/>
          </a:effectLst>
        </p:spPr>
        <p:txBody>
          <a:bodyPr/>
          <a:lstStyle/>
          <a:p>
            <a:endParaRPr lang="en-US"/>
          </a:p>
        </p:txBody>
      </p:sp>
      <p:sp>
        <p:nvSpPr>
          <p:cNvPr id="2" name="Title 1"/>
          <p:cNvSpPr>
            <a:spLocks noGrp="1"/>
          </p:cNvSpPr>
          <p:nvPr>
            <p:ph type="title"/>
          </p:nvPr>
        </p:nvSpPr>
        <p:spPr>
          <a:xfrm>
            <a:off x="573409" y="559477"/>
            <a:ext cx="3765200" cy="5709931"/>
          </a:xfrm>
        </p:spPr>
        <p:txBody>
          <a:bodyPr vert="horz" lIns="91440" tIns="45720" rIns="91440" bIns="45720" rtlCol="0" anchor="ctr">
            <a:normAutofit/>
          </a:bodyPr>
          <a:lstStyle/>
          <a:p>
            <a:pPr algn="ctr"/>
            <a:r>
              <a:rPr lang="en-US" dirty="0"/>
              <a:t>Capital vs. Standard Operating Expenses</a:t>
            </a:r>
            <a:endParaRPr lang="en-US"/>
          </a:p>
        </p:txBody>
      </p:sp>
      <p:sp>
        <p:nvSpPr>
          <p:cNvPr id="3" name="Content Placeholder 2"/>
          <p:cNvSpPr>
            <a:spLocks/>
          </p:cNvSpPr>
          <p:nvPr/>
        </p:nvSpPr>
        <p:spPr>
          <a:xfrm>
            <a:off x="5381871" y="1213047"/>
            <a:ext cx="2792013" cy="2201395"/>
          </a:xfrm>
          <a:prstGeom prst="rect">
            <a:avLst/>
          </a:prstGeom>
        </p:spPr>
        <p:txBody>
          <a:bodyPr>
            <a:noAutofit/>
          </a:bodyPr>
          <a:lstStyle/>
          <a:p>
            <a:pPr defTabSz="265176">
              <a:lnSpc>
                <a:spcPct val="150000"/>
              </a:lnSpc>
              <a:spcAft>
                <a:spcPts val="600"/>
              </a:spcAft>
            </a:pPr>
            <a:r>
              <a:rPr lang="en-US" kern="1200" dirty="0">
                <a:solidFill>
                  <a:schemeClr val="tx1"/>
                </a:solidFill>
                <a:latin typeface="+mn-lt"/>
                <a:ea typeface="+mn-ea"/>
                <a:cs typeface="+mn-cs"/>
              </a:rPr>
              <a:t>Capital expenses are the cost needed to purchase an asset that will be used long-term</a:t>
            </a:r>
          </a:p>
          <a:p>
            <a:pPr defTabSz="265176">
              <a:lnSpc>
                <a:spcPct val="150000"/>
              </a:lnSpc>
              <a:spcAft>
                <a:spcPts val="600"/>
              </a:spcAft>
            </a:pPr>
            <a:r>
              <a:rPr lang="en-US" kern="1200" dirty="0">
                <a:solidFill>
                  <a:schemeClr val="tx1"/>
                </a:solidFill>
                <a:latin typeface="+mn-lt"/>
                <a:ea typeface="+mn-ea"/>
                <a:cs typeface="+mn-cs"/>
              </a:rPr>
              <a:t>Considered an investment</a:t>
            </a:r>
          </a:p>
          <a:p>
            <a:pPr defTabSz="265176">
              <a:lnSpc>
                <a:spcPct val="150000"/>
              </a:lnSpc>
              <a:spcAft>
                <a:spcPts val="600"/>
              </a:spcAft>
            </a:pPr>
            <a:r>
              <a:rPr lang="en-US" kern="1200" dirty="0">
                <a:solidFill>
                  <a:schemeClr val="tx1"/>
                </a:solidFill>
                <a:latin typeface="+mn-lt"/>
                <a:ea typeface="+mn-ea"/>
                <a:cs typeface="+mn-cs"/>
              </a:rPr>
              <a:t>Beds, Pyxis, vitals cart, computers</a:t>
            </a:r>
            <a:endParaRPr lang="en-US" dirty="0"/>
          </a:p>
        </p:txBody>
      </p:sp>
      <p:sp>
        <p:nvSpPr>
          <p:cNvPr id="4" name="Content Placeholder 3">
            <a:extLst>
              <a:ext uri="{FF2B5EF4-FFF2-40B4-BE49-F238E27FC236}">
                <a16:creationId xmlns:a16="http://schemas.microsoft.com/office/drawing/2014/main" id="{04982C89-1D14-80C9-DF38-445F3ADA20F3}"/>
              </a:ext>
            </a:extLst>
          </p:cNvPr>
          <p:cNvSpPr>
            <a:spLocks/>
          </p:cNvSpPr>
          <p:nvPr/>
        </p:nvSpPr>
        <p:spPr>
          <a:xfrm>
            <a:off x="8580261" y="1231286"/>
            <a:ext cx="2792013" cy="2201395"/>
          </a:xfrm>
          <a:prstGeom prst="rect">
            <a:avLst/>
          </a:prstGeom>
        </p:spPr>
        <p:txBody>
          <a:bodyPr>
            <a:noAutofit/>
          </a:bodyPr>
          <a:lstStyle/>
          <a:p>
            <a:pPr defTabSz="265176">
              <a:lnSpc>
                <a:spcPct val="150000"/>
              </a:lnSpc>
              <a:spcAft>
                <a:spcPts val="600"/>
              </a:spcAft>
            </a:pPr>
            <a:r>
              <a:rPr lang="en-US" kern="1200" dirty="0">
                <a:solidFill>
                  <a:schemeClr val="tx1"/>
                </a:solidFill>
                <a:latin typeface="+mn-lt"/>
                <a:ea typeface="+mn-ea"/>
                <a:cs typeface="+mn-cs"/>
              </a:rPr>
              <a:t>Standard Operating expenses are the cost of necessary supplies or personnel needed to keep the facility running daily</a:t>
            </a:r>
          </a:p>
          <a:p>
            <a:pPr defTabSz="265176">
              <a:lnSpc>
                <a:spcPct val="150000"/>
              </a:lnSpc>
              <a:spcAft>
                <a:spcPts val="600"/>
              </a:spcAft>
            </a:pPr>
            <a:r>
              <a:rPr lang="en-US" kern="1200" dirty="0">
                <a:solidFill>
                  <a:schemeClr val="tx1"/>
                </a:solidFill>
                <a:latin typeface="+mn-lt"/>
                <a:ea typeface="+mn-ea"/>
                <a:cs typeface="+mn-cs"/>
              </a:rPr>
              <a:t>Indicates income and expenses</a:t>
            </a:r>
          </a:p>
          <a:p>
            <a:pPr defTabSz="265176">
              <a:lnSpc>
                <a:spcPct val="150000"/>
              </a:lnSpc>
              <a:spcAft>
                <a:spcPts val="600"/>
              </a:spcAft>
            </a:pPr>
            <a:r>
              <a:rPr lang="en-US" kern="1200" dirty="0">
                <a:solidFill>
                  <a:schemeClr val="tx1"/>
                </a:solidFill>
                <a:latin typeface="+mn-lt"/>
                <a:ea typeface="+mn-ea"/>
                <a:cs typeface="+mn-cs"/>
              </a:rPr>
              <a:t>Wound care supplies, catheters, gloves</a:t>
            </a:r>
            <a:endParaRPr lang="en-US" dirty="0"/>
          </a:p>
        </p:txBody>
      </p:sp>
      <p:pic>
        <p:nvPicPr>
          <p:cNvPr id="7" name="Picture 6" descr="A hospital bed with a metal rail&#10;&#10;Description automatically generated">
            <a:extLst>
              <a:ext uri="{FF2B5EF4-FFF2-40B4-BE49-F238E27FC236}">
                <a16:creationId xmlns:a16="http://schemas.microsoft.com/office/drawing/2014/main" id="{6CB44D40-075B-9DCC-C00C-191810C7F1D7}"/>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846945" y="4689494"/>
            <a:ext cx="1641475" cy="2058030"/>
          </a:xfrm>
          <a:prstGeom prst="rect">
            <a:avLst/>
          </a:prstGeom>
        </p:spPr>
      </p:pic>
      <p:pic>
        <p:nvPicPr>
          <p:cNvPr id="11" name="Picture 10" descr="A doctor putting on gloves&#10;&#10;Description automatically generated">
            <a:extLst>
              <a:ext uri="{FF2B5EF4-FFF2-40B4-BE49-F238E27FC236}">
                <a16:creationId xmlns:a16="http://schemas.microsoft.com/office/drawing/2014/main" id="{9C312F4C-CC6B-EB34-5320-232871179099}"/>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7274560" y="4689494"/>
            <a:ext cx="1177465" cy="1772104"/>
          </a:xfrm>
          <a:prstGeom prst="rect">
            <a:avLst/>
          </a:prstGeom>
        </p:spPr>
      </p:pic>
    </p:spTree>
    <p:extLst>
      <p:ext uri="{BB962C8B-B14F-4D97-AF65-F5344CB8AC3E}">
        <p14:creationId xmlns:p14="http://schemas.microsoft.com/office/powerpoint/2010/main" val="1812472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2C9F0CC-9F30-4B99-AC35-5A6C416A0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2"/>
          </a:solidFill>
          <a:ln w="6350" cap="flat" cmpd="sng" algn="ctr">
            <a:noFill/>
            <a:prstDash val="solid"/>
          </a:ln>
          <a:effectLst>
            <a:softEdge rad="0"/>
          </a:effectLst>
        </p:spPr>
        <p:txBody>
          <a:bodyPr/>
          <a:lstStyle/>
          <a:p>
            <a:endParaRPr lang="en-US"/>
          </a:p>
        </p:txBody>
      </p:sp>
      <p:sp useBgFill="1">
        <p:nvSpPr>
          <p:cNvPr id="12" name="Rectangle 11">
            <a:extLst>
              <a:ext uri="{FF2B5EF4-FFF2-40B4-BE49-F238E27FC236}">
                <a16:creationId xmlns:a16="http://schemas.microsoft.com/office/drawing/2014/main" id="{7455F7F3-3A58-4BBB-95C7-CF706F9FFA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AE3D314-6F93-4D91-8C0F-E92657F465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4419599" cy="6382512"/>
          </a:xfrm>
          <a:prstGeom prst="rect">
            <a:avLst/>
          </a:prstGeom>
          <a:solidFill>
            <a:schemeClr val="bg2"/>
          </a:solidFill>
          <a:ln w="6350" cap="flat" cmpd="sng" algn="ctr">
            <a:noFill/>
            <a:prstDash val="solid"/>
          </a:ln>
          <a:effectLst>
            <a:softEdge rad="0"/>
          </a:effectLst>
        </p:spPr>
        <p:txBody>
          <a:bodyPr/>
          <a:lstStyle/>
          <a:p>
            <a:endParaRPr lang="en-US"/>
          </a:p>
        </p:txBody>
      </p:sp>
      <p:sp>
        <p:nvSpPr>
          <p:cNvPr id="2" name="Title 1"/>
          <p:cNvSpPr>
            <a:spLocks noGrp="1"/>
          </p:cNvSpPr>
          <p:nvPr>
            <p:ph type="title"/>
          </p:nvPr>
        </p:nvSpPr>
        <p:spPr>
          <a:xfrm>
            <a:off x="573409" y="559477"/>
            <a:ext cx="3765200" cy="5709931"/>
          </a:xfrm>
        </p:spPr>
        <p:txBody>
          <a:bodyPr vert="horz" lIns="91440" tIns="45720" rIns="91440" bIns="45720" rtlCol="0" anchor="ctr">
            <a:normAutofit/>
          </a:bodyPr>
          <a:lstStyle/>
          <a:p>
            <a:pPr algn="ctr"/>
            <a:r>
              <a:rPr lang="en-US" dirty="0"/>
              <a:t>Capital vs. Standard Operating Expenses</a:t>
            </a:r>
            <a:endParaRPr lang="en-US"/>
          </a:p>
        </p:txBody>
      </p:sp>
      <p:sp>
        <p:nvSpPr>
          <p:cNvPr id="3" name="Content Placeholder 2"/>
          <p:cNvSpPr>
            <a:spLocks/>
          </p:cNvSpPr>
          <p:nvPr/>
        </p:nvSpPr>
        <p:spPr>
          <a:xfrm>
            <a:off x="5484593" y="1227605"/>
            <a:ext cx="2792013" cy="2201395"/>
          </a:xfrm>
          <a:prstGeom prst="rect">
            <a:avLst/>
          </a:prstGeom>
        </p:spPr>
        <p:txBody>
          <a:bodyPr>
            <a:normAutofit/>
          </a:bodyPr>
          <a:lstStyle/>
          <a:p>
            <a:pPr defTabSz="265176">
              <a:lnSpc>
                <a:spcPct val="150000"/>
              </a:lnSpc>
              <a:spcAft>
                <a:spcPts val="600"/>
              </a:spcAft>
            </a:pPr>
            <a:r>
              <a:rPr lang="en-US" kern="1200" dirty="0">
                <a:solidFill>
                  <a:schemeClr val="tx1"/>
                </a:solidFill>
                <a:latin typeface="+mn-lt"/>
                <a:ea typeface="+mn-ea"/>
                <a:cs typeface="+mn-cs"/>
              </a:rPr>
              <a:t>Capital expenses increase productivity among staff</a:t>
            </a:r>
          </a:p>
          <a:p>
            <a:pPr defTabSz="265176">
              <a:lnSpc>
                <a:spcPct val="150000"/>
              </a:lnSpc>
              <a:spcAft>
                <a:spcPts val="600"/>
              </a:spcAft>
            </a:pPr>
            <a:r>
              <a:rPr lang="en-US" kern="1200" dirty="0">
                <a:solidFill>
                  <a:schemeClr val="tx1"/>
                </a:solidFill>
                <a:latin typeface="+mn-lt"/>
                <a:ea typeface="+mn-ea"/>
                <a:cs typeface="+mn-cs"/>
              </a:rPr>
              <a:t>Capital expenses can also be costly</a:t>
            </a:r>
            <a:endParaRPr lang="en-US" dirty="0"/>
          </a:p>
        </p:txBody>
      </p:sp>
      <p:sp>
        <p:nvSpPr>
          <p:cNvPr id="4" name="Content Placeholder 3">
            <a:extLst>
              <a:ext uri="{FF2B5EF4-FFF2-40B4-BE49-F238E27FC236}">
                <a16:creationId xmlns:a16="http://schemas.microsoft.com/office/drawing/2014/main" id="{192819C9-6054-04A3-613A-84D281D3EBFA}"/>
              </a:ext>
            </a:extLst>
          </p:cNvPr>
          <p:cNvSpPr>
            <a:spLocks/>
          </p:cNvSpPr>
          <p:nvPr/>
        </p:nvSpPr>
        <p:spPr>
          <a:xfrm>
            <a:off x="8511302" y="1160831"/>
            <a:ext cx="2792013" cy="2253611"/>
          </a:xfrm>
          <a:prstGeom prst="rect">
            <a:avLst/>
          </a:prstGeom>
        </p:spPr>
        <p:txBody>
          <a:bodyPr/>
          <a:lstStyle/>
          <a:p>
            <a:pPr defTabSz="265176">
              <a:lnSpc>
                <a:spcPct val="150000"/>
              </a:lnSpc>
              <a:spcAft>
                <a:spcPts val="600"/>
              </a:spcAft>
            </a:pPr>
            <a:r>
              <a:rPr lang="en-US" kern="1200" dirty="0">
                <a:solidFill>
                  <a:schemeClr val="tx1"/>
                </a:solidFill>
                <a:latin typeface="+mn-lt"/>
                <a:ea typeface="+mn-ea"/>
                <a:cs typeface="+mn-cs"/>
              </a:rPr>
              <a:t>Operating costs come in two forms: fixed and variable</a:t>
            </a:r>
          </a:p>
          <a:p>
            <a:pPr defTabSz="265176">
              <a:lnSpc>
                <a:spcPct val="150000"/>
              </a:lnSpc>
              <a:spcAft>
                <a:spcPts val="600"/>
              </a:spcAft>
            </a:pPr>
            <a:r>
              <a:rPr lang="en-US" kern="1200" dirty="0">
                <a:solidFill>
                  <a:schemeClr val="tx1"/>
                </a:solidFill>
                <a:latin typeface="+mn-lt"/>
                <a:ea typeface="+mn-ea"/>
                <a:cs typeface="+mn-cs"/>
              </a:rPr>
              <a:t>Fixed costs are not likely to change</a:t>
            </a:r>
            <a:r>
              <a:rPr lang="en-US" dirty="0"/>
              <a:t>: </a:t>
            </a:r>
            <a:r>
              <a:rPr lang="en-US" kern="1200" dirty="0">
                <a:solidFill>
                  <a:schemeClr val="tx1"/>
                </a:solidFill>
                <a:latin typeface="+mn-lt"/>
                <a:ea typeface="+mn-ea"/>
                <a:cs typeface="+mn-cs"/>
              </a:rPr>
              <a:t>rent, payroll</a:t>
            </a:r>
          </a:p>
          <a:p>
            <a:pPr defTabSz="265176">
              <a:lnSpc>
                <a:spcPct val="150000"/>
              </a:lnSpc>
              <a:spcAft>
                <a:spcPts val="600"/>
              </a:spcAft>
            </a:pPr>
            <a:r>
              <a:rPr lang="en-US" kern="1200" dirty="0">
                <a:solidFill>
                  <a:schemeClr val="tx1"/>
                </a:solidFill>
                <a:latin typeface="+mn-lt"/>
                <a:ea typeface="+mn-ea"/>
                <a:cs typeface="+mn-cs"/>
              </a:rPr>
              <a:t>Variable costs fluctuate</a:t>
            </a:r>
            <a:r>
              <a:rPr lang="en-US" dirty="0"/>
              <a:t>: </a:t>
            </a:r>
            <a:r>
              <a:rPr lang="en-US" kern="1200" dirty="0">
                <a:solidFill>
                  <a:schemeClr val="tx1"/>
                </a:solidFill>
                <a:latin typeface="+mn-lt"/>
                <a:ea typeface="+mn-ea"/>
                <a:cs typeface="+mn-cs"/>
              </a:rPr>
              <a:t>shipping, advertising</a:t>
            </a:r>
          </a:p>
          <a:p>
            <a:pPr>
              <a:spcAft>
                <a:spcPts val="600"/>
              </a:spcAft>
            </a:pPr>
            <a:endParaRPr lang="en-US" dirty="0"/>
          </a:p>
        </p:txBody>
      </p:sp>
      <p:pic>
        <p:nvPicPr>
          <p:cNvPr id="7" name="Picture 6" descr="A close-up of several hundred dollar bills&#10;&#10;Description automatically generated">
            <a:extLst>
              <a:ext uri="{FF2B5EF4-FFF2-40B4-BE49-F238E27FC236}">
                <a16:creationId xmlns:a16="http://schemas.microsoft.com/office/drawing/2014/main" id="{BB6D5053-D8BC-252B-1B1D-8A04192A3618}"/>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789702" y="3772133"/>
            <a:ext cx="3586193" cy="2391963"/>
          </a:xfrm>
          <a:prstGeom prst="rect">
            <a:avLst/>
          </a:prstGeom>
        </p:spPr>
      </p:pic>
    </p:spTree>
    <p:extLst>
      <p:ext uri="{BB962C8B-B14F-4D97-AF65-F5344CB8AC3E}">
        <p14:creationId xmlns:p14="http://schemas.microsoft.com/office/powerpoint/2010/main" val="532541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7455F7F3-3A58-4BBB-95C7-CF706F9FFA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AE3D314-6F93-4D91-8C0F-E92657F465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4419599" cy="6382512"/>
          </a:xfrm>
          <a:prstGeom prst="rect">
            <a:avLst/>
          </a:prstGeom>
          <a:solidFill>
            <a:schemeClr val="bg2"/>
          </a:solidFill>
          <a:ln w="6350" cap="flat" cmpd="sng" algn="ctr">
            <a:noFill/>
            <a:prstDash val="solid"/>
          </a:ln>
          <a:effectLst>
            <a:softEdge rad="0"/>
          </a:effectLst>
        </p:spPr>
        <p:txBody>
          <a:bodyPr/>
          <a:lstStyle/>
          <a:p>
            <a:endParaRPr lang="en-US"/>
          </a:p>
        </p:txBody>
      </p:sp>
      <p:sp>
        <p:nvSpPr>
          <p:cNvPr id="2" name="Title 1"/>
          <p:cNvSpPr>
            <a:spLocks noGrp="1"/>
          </p:cNvSpPr>
          <p:nvPr>
            <p:ph type="title"/>
          </p:nvPr>
        </p:nvSpPr>
        <p:spPr>
          <a:xfrm>
            <a:off x="573409" y="559477"/>
            <a:ext cx="3765200" cy="5709931"/>
          </a:xfrm>
        </p:spPr>
        <p:txBody>
          <a:bodyPr>
            <a:normAutofit/>
          </a:bodyPr>
          <a:lstStyle/>
          <a:p>
            <a:pPr algn="ctr"/>
            <a:r>
              <a:rPr lang="en-US" sz="3700"/>
              <a:t>WOC Nursing Operating Budget Considerations </a:t>
            </a:r>
          </a:p>
        </p:txBody>
      </p:sp>
      <p:graphicFrame>
        <p:nvGraphicFramePr>
          <p:cNvPr id="19" name="Content Placeholder 2">
            <a:extLst>
              <a:ext uri="{FF2B5EF4-FFF2-40B4-BE49-F238E27FC236}">
                <a16:creationId xmlns:a16="http://schemas.microsoft.com/office/drawing/2014/main" id="{D5709FF3-CA15-9A7E-9E25-B0AB300D8E3E}"/>
              </a:ext>
            </a:extLst>
          </p:cNvPr>
          <p:cNvGraphicFramePr>
            <a:graphicFrameLocks noGrp="1"/>
          </p:cNvGraphicFramePr>
          <p:nvPr>
            <p:ph idx="1"/>
            <p:extLst>
              <p:ext uri="{D42A27DB-BD31-4B8C-83A1-F6EECF244321}">
                <p14:modId xmlns:p14="http://schemas.microsoft.com/office/powerpoint/2010/main" val="3716359"/>
              </p:ext>
            </p:extLst>
          </p:nvPr>
        </p:nvGraphicFramePr>
        <p:xfrm>
          <a:off x="5478124" y="800947"/>
          <a:ext cx="5906181" cy="52307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0294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455F7F3-3A58-4BBB-95C7-CF706F9FFA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AE3D314-6F93-4D91-8C0F-E92657F465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4419599" cy="6382512"/>
          </a:xfrm>
          <a:prstGeom prst="rect">
            <a:avLst/>
          </a:prstGeom>
          <a:solidFill>
            <a:schemeClr val="bg2"/>
          </a:solidFill>
          <a:ln w="6350" cap="flat" cmpd="sng" algn="ctr">
            <a:noFill/>
            <a:prstDash val="solid"/>
          </a:ln>
          <a:effectLst>
            <a:softEdge rad="0"/>
          </a:effectLst>
        </p:spPr>
        <p:txBody>
          <a:bodyPr/>
          <a:lstStyle/>
          <a:p>
            <a:endParaRPr lang="en-US"/>
          </a:p>
        </p:txBody>
      </p:sp>
      <p:sp>
        <p:nvSpPr>
          <p:cNvPr id="2" name="Title 1"/>
          <p:cNvSpPr>
            <a:spLocks noGrp="1"/>
          </p:cNvSpPr>
          <p:nvPr>
            <p:ph type="title"/>
          </p:nvPr>
        </p:nvSpPr>
        <p:spPr>
          <a:xfrm>
            <a:off x="573409" y="559477"/>
            <a:ext cx="3765200" cy="5709931"/>
          </a:xfrm>
        </p:spPr>
        <p:txBody>
          <a:bodyPr>
            <a:normAutofit/>
          </a:bodyPr>
          <a:lstStyle/>
          <a:p>
            <a:pPr algn="ctr"/>
            <a:r>
              <a:rPr lang="en-US" dirty="0"/>
              <a:t>WOC Nurse Value</a:t>
            </a:r>
            <a:endParaRPr lang="en-US"/>
          </a:p>
        </p:txBody>
      </p:sp>
      <p:graphicFrame>
        <p:nvGraphicFramePr>
          <p:cNvPr id="5" name="Content Placeholder 2">
            <a:extLst>
              <a:ext uri="{FF2B5EF4-FFF2-40B4-BE49-F238E27FC236}">
                <a16:creationId xmlns:a16="http://schemas.microsoft.com/office/drawing/2014/main" id="{42963501-6C2D-7CD3-B448-85A2C5C4CFE6}"/>
              </a:ext>
            </a:extLst>
          </p:cNvPr>
          <p:cNvGraphicFramePr>
            <a:graphicFrameLocks noGrp="1"/>
          </p:cNvGraphicFramePr>
          <p:nvPr>
            <p:ph idx="1"/>
            <p:extLst>
              <p:ext uri="{D42A27DB-BD31-4B8C-83A1-F6EECF244321}">
                <p14:modId xmlns:p14="http://schemas.microsoft.com/office/powerpoint/2010/main" val="2481006368"/>
              </p:ext>
            </p:extLst>
          </p:nvPr>
        </p:nvGraphicFramePr>
        <p:xfrm>
          <a:off x="5478124" y="800947"/>
          <a:ext cx="5906181" cy="52307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175495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579450" y="727627"/>
            <a:ext cx="4957553" cy="1645920"/>
          </a:xfrm>
        </p:spPr>
        <p:txBody>
          <a:bodyPr>
            <a:normAutofit/>
          </a:bodyPr>
          <a:lstStyle/>
          <a:p>
            <a:r>
              <a:rPr lang="en-US" dirty="0"/>
              <a:t>Marketing </a:t>
            </a:r>
          </a:p>
        </p:txBody>
      </p:sp>
      <p:sp>
        <p:nvSpPr>
          <p:cNvPr id="10" name="Rectangle 9">
            <a:extLst>
              <a:ext uri="{FF2B5EF4-FFF2-40B4-BE49-F238E27FC236}">
                <a16:creationId xmlns:a16="http://schemas.microsoft.com/office/drawing/2014/main" id="{CD000060-D06D-4A48-BD8E-978966CC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7654" y="727628"/>
            <a:ext cx="5367164" cy="5415552"/>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a:lstStyle/>
          <a:p>
            <a:endParaRPr lang="en-US"/>
          </a:p>
        </p:txBody>
      </p:sp>
      <p:sp>
        <p:nvSpPr>
          <p:cNvPr id="12" name="Rectangle 11">
            <a:extLst>
              <a:ext uri="{FF2B5EF4-FFF2-40B4-BE49-F238E27FC236}">
                <a16:creationId xmlns:a16="http://schemas.microsoft.com/office/drawing/2014/main" id="{DE4E5113-B3D0-40F8-9F39-B2C2BF92AE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3978" y="886862"/>
            <a:ext cx="5054517" cy="5097085"/>
          </a:xfrm>
          <a:prstGeom prst="rect">
            <a:avLst/>
          </a:prstGeom>
          <a:noFill/>
          <a:ln w="6350" cap="sq" cmpd="sng" algn="ctr">
            <a:solidFill>
              <a:schemeClr val="tx1">
                <a:lumMod val="75000"/>
                <a:lumOff val="25000"/>
              </a:schemeClr>
            </a:solidFill>
            <a:prstDash val="solid"/>
            <a:miter lim="800000"/>
          </a:ln>
          <a:effectLst/>
        </p:spPr>
        <p:txBody>
          <a:bodyPr/>
          <a:lstStyle/>
          <a:p>
            <a:endParaRPr lang="en-US"/>
          </a:p>
        </p:txBody>
      </p:sp>
      <p:pic>
        <p:nvPicPr>
          <p:cNvPr id="7" name="Graphic 6" descr="Marketing">
            <a:extLst>
              <a:ext uri="{FF2B5EF4-FFF2-40B4-BE49-F238E27FC236}">
                <a16:creationId xmlns:a16="http://schemas.microsoft.com/office/drawing/2014/main" id="{3991214C-4308-1297-E1B7-E186CECB4EA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04017" y="1228185"/>
            <a:ext cx="4414438" cy="4414438"/>
          </a:xfrm>
          <a:prstGeom prst="rect">
            <a:avLst/>
          </a:prstGeom>
        </p:spPr>
      </p:pic>
      <p:sp>
        <p:nvSpPr>
          <p:cNvPr id="3" name="Content Placeholder 2"/>
          <p:cNvSpPr>
            <a:spLocks noGrp="1"/>
          </p:cNvSpPr>
          <p:nvPr>
            <p:ph idx="1"/>
          </p:nvPr>
        </p:nvSpPr>
        <p:spPr>
          <a:xfrm>
            <a:off x="6579450" y="2538919"/>
            <a:ext cx="4957554" cy="3496120"/>
          </a:xfrm>
        </p:spPr>
        <p:txBody>
          <a:bodyPr>
            <a:normAutofit/>
          </a:bodyPr>
          <a:lstStyle/>
          <a:p>
            <a:pPr>
              <a:lnSpc>
                <a:spcPct val="90000"/>
              </a:lnSpc>
            </a:pPr>
            <a:r>
              <a:rPr lang="en-US" sz="1700"/>
              <a:t>WOCN Corporate Membership provides advertising services to members. Includes career center postings, social media posts, and for the member to be featured on their website.</a:t>
            </a:r>
          </a:p>
          <a:p>
            <a:pPr>
              <a:lnSpc>
                <a:spcPct val="90000"/>
              </a:lnSpc>
            </a:pPr>
            <a:r>
              <a:rPr lang="en-US" sz="1700"/>
              <a:t>Brochures are portable and traditional means of communicating to potential patients.</a:t>
            </a:r>
          </a:p>
          <a:p>
            <a:pPr>
              <a:lnSpc>
                <a:spcPct val="90000"/>
              </a:lnSpc>
            </a:pPr>
            <a:r>
              <a:rPr lang="en-US" sz="1700"/>
              <a:t>Poster presentations in waiting rooms and offices provide patients and family the opportunity to learn about options available to them as well as services provided.</a:t>
            </a:r>
          </a:p>
        </p:txBody>
      </p:sp>
    </p:spTree>
    <p:extLst>
      <p:ext uri="{BB962C8B-B14F-4D97-AF65-F5344CB8AC3E}">
        <p14:creationId xmlns:p14="http://schemas.microsoft.com/office/powerpoint/2010/main" val="4281804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642594"/>
            <a:ext cx="10058400" cy="1371600"/>
          </a:xfrm>
        </p:spPr>
        <p:txBody>
          <a:bodyPr>
            <a:normAutofit/>
          </a:bodyPr>
          <a:lstStyle/>
          <a:p>
            <a:r>
              <a:rPr lang="en-US"/>
              <a:t>Business Plan</a:t>
            </a:r>
            <a:endParaRPr lang="en-US" dirty="0"/>
          </a:p>
        </p:txBody>
      </p:sp>
      <p:sp>
        <p:nvSpPr>
          <p:cNvPr id="3" name="Content Placeholder 2"/>
          <p:cNvSpPr>
            <a:spLocks noGrp="1"/>
          </p:cNvSpPr>
          <p:nvPr>
            <p:ph idx="1"/>
          </p:nvPr>
        </p:nvSpPr>
        <p:spPr>
          <a:xfrm>
            <a:off x="1066800" y="2103120"/>
            <a:ext cx="6485467" cy="3931920"/>
          </a:xfrm>
        </p:spPr>
        <p:txBody>
          <a:bodyPr>
            <a:normAutofit/>
          </a:bodyPr>
          <a:lstStyle/>
          <a:p>
            <a:r>
              <a:rPr lang="en-US"/>
              <a:t>Requisition process and key people involved</a:t>
            </a:r>
          </a:p>
          <a:p>
            <a:pPr lvl="1"/>
            <a:r>
              <a:rPr lang="en-US"/>
              <a:t>Identify need for equipment (Staff)</a:t>
            </a:r>
          </a:p>
          <a:p>
            <a:pPr lvl="1"/>
            <a:r>
              <a:rPr lang="en-US"/>
              <a:t>Paperwork detailing need (Manager)</a:t>
            </a:r>
          </a:p>
          <a:p>
            <a:pPr lvl="1"/>
            <a:r>
              <a:rPr lang="en-US"/>
              <a:t>Approval/ Disapproval (CEO, CFO, COO, CNO)</a:t>
            </a:r>
          </a:p>
          <a:p>
            <a:pPr lvl="1"/>
            <a:r>
              <a:rPr lang="en-US"/>
              <a:t>Solicitation (Procurement team)</a:t>
            </a:r>
          </a:p>
          <a:p>
            <a:pPr lvl="1"/>
            <a:r>
              <a:rPr lang="en-US"/>
              <a:t>Purchase (Parent organization)</a:t>
            </a:r>
          </a:p>
          <a:p>
            <a:pPr lvl="1"/>
            <a:r>
              <a:rPr lang="en-US"/>
              <a:t>Evaluation (Facility)</a:t>
            </a:r>
          </a:p>
          <a:p>
            <a:pPr lvl="1"/>
            <a:r>
              <a:rPr lang="en-US"/>
              <a:t>Record keeping (Facility, parent organization, and procurement team)</a:t>
            </a:r>
          </a:p>
        </p:txBody>
      </p:sp>
      <p:pic>
        <p:nvPicPr>
          <p:cNvPr id="6" name="Picture 5" descr="A group of people putting their fists together&#10;&#10;Description automatically generated">
            <a:extLst>
              <a:ext uri="{FF2B5EF4-FFF2-40B4-BE49-F238E27FC236}">
                <a16:creationId xmlns:a16="http://schemas.microsoft.com/office/drawing/2014/main" id="{9D57FDDB-6D65-89C4-3A86-3FF8EA487F1D}"/>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020571" y="2991392"/>
            <a:ext cx="3019646" cy="1972835"/>
          </a:xfrm>
          <a:prstGeom prst="rect">
            <a:avLst/>
          </a:prstGeom>
        </p:spPr>
      </p:pic>
    </p:spTree>
    <p:extLst>
      <p:ext uri="{BB962C8B-B14F-4D97-AF65-F5344CB8AC3E}">
        <p14:creationId xmlns:p14="http://schemas.microsoft.com/office/powerpoint/2010/main" val="27742978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642594"/>
            <a:ext cx="10058400" cy="1371600"/>
          </a:xfrm>
        </p:spPr>
        <p:txBody>
          <a:bodyPr>
            <a:normAutofit/>
          </a:bodyPr>
          <a:lstStyle/>
          <a:p>
            <a:r>
              <a:rPr lang="en-US" dirty="0"/>
              <a:t>Product Purchase  Business Plan</a:t>
            </a:r>
          </a:p>
        </p:txBody>
      </p:sp>
      <p:sp>
        <p:nvSpPr>
          <p:cNvPr id="3" name="Content Placeholder 2"/>
          <p:cNvSpPr>
            <a:spLocks noGrp="1"/>
          </p:cNvSpPr>
          <p:nvPr>
            <p:ph idx="1"/>
          </p:nvPr>
        </p:nvSpPr>
        <p:spPr>
          <a:xfrm>
            <a:off x="1066800" y="2103120"/>
            <a:ext cx="6485467" cy="3931920"/>
          </a:xfrm>
        </p:spPr>
        <p:txBody>
          <a:bodyPr>
            <a:normAutofit/>
          </a:bodyPr>
          <a:lstStyle/>
          <a:p>
            <a:r>
              <a:rPr lang="en-US"/>
              <a:t>A need for a bladder scanner has been identified at our facility. </a:t>
            </a:r>
          </a:p>
          <a:p>
            <a:r>
              <a:rPr lang="en-US"/>
              <a:t>High volume of patients with urinary retention due to SCI or POUR</a:t>
            </a:r>
          </a:p>
          <a:p>
            <a:r>
              <a:rPr lang="en-US"/>
              <a:t>Purchasing a bladder scanner would reduce the risk of neurogenic shock and UTIs by providing indication for CIC</a:t>
            </a:r>
          </a:p>
          <a:p>
            <a:r>
              <a:rPr lang="en-US"/>
              <a:t>Reduce unnecessary fear, pain, and costs to SCI patients</a:t>
            </a:r>
          </a:p>
          <a:p>
            <a:r>
              <a:rPr lang="en-US"/>
              <a:t>Reduce unnecessary discomfort and costs to post-operative patients</a:t>
            </a:r>
          </a:p>
        </p:txBody>
      </p:sp>
      <p:pic>
        <p:nvPicPr>
          <p:cNvPr id="5" name="Picture 4" descr="A nurse talking to a patient&#10;&#10;Description automatically generated">
            <a:extLst>
              <a:ext uri="{FF2B5EF4-FFF2-40B4-BE49-F238E27FC236}">
                <a16:creationId xmlns:a16="http://schemas.microsoft.com/office/drawing/2014/main" id="{5E5D60DD-0090-9E1F-9641-18D1ACA51EE0}"/>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25198" r="19315" b="-3"/>
          <a:stretch/>
        </p:blipFill>
        <p:spPr>
          <a:xfrm>
            <a:off x="8020571" y="2161488"/>
            <a:ext cx="3019646" cy="3632643"/>
          </a:xfrm>
          <a:prstGeom prst="rect">
            <a:avLst/>
          </a:prstGeom>
        </p:spPr>
      </p:pic>
      <p:sp>
        <p:nvSpPr>
          <p:cNvPr id="6" name="TextBox 5">
            <a:extLst>
              <a:ext uri="{FF2B5EF4-FFF2-40B4-BE49-F238E27FC236}">
                <a16:creationId xmlns:a16="http://schemas.microsoft.com/office/drawing/2014/main" id="{27572703-4999-543C-4DCF-5B7AB7DA326B}"/>
              </a:ext>
            </a:extLst>
          </p:cNvPr>
          <p:cNvSpPr txBox="1"/>
          <p:nvPr/>
        </p:nvSpPr>
        <p:spPr>
          <a:xfrm>
            <a:off x="8500740" y="5594076"/>
            <a:ext cx="2539477"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4" tooltip="https://wtcs.pressbooks.pub/nursingfundamentals/chapter/4-3-assessment/">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3.0/">
                  <a:extLst>
                    <a:ext uri="{A12FA001-AC4F-418D-AE19-62706E023703}">
                      <ahyp:hlinkClr xmlns:ahyp="http://schemas.microsoft.com/office/drawing/2018/hyperlinkcolor" val="tx"/>
                    </a:ext>
                  </a:extLst>
                </a:hlinkClick>
              </a:rPr>
              <a:t>CC BY</a:t>
            </a:r>
            <a:endParaRPr lang="en-US" sz="700">
              <a:solidFill>
                <a:srgbClr val="FFFFFF"/>
              </a:solidFill>
            </a:endParaRPr>
          </a:p>
        </p:txBody>
      </p:sp>
    </p:spTree>
    <p:extLst>
      <p:ext uri="{BB962C8B-B14F-4D97-AF65-F5344CB8AC3E}">
        <p14:creationId xmlns:p14="http://schemas.microsoft.com/office/powerpoint/2010/main" val="232653135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TM03457510[[fn=Savon]]</Template>
  <TotalTime>18698</TotalTime>
  <Words>3728</Words>
  <Application>Microsoft Office PowerPoint</Application>
  <PresentationFormat>Widescreen</PresentationFormat>
  <Paragraphs>147</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Calibri</vt:lpstr>
      <vt:lpstr>Century Gothic</vt:lpstr>
      <vt:lpstr>Courier New</vt:lpstr>
      <vt:lpstr>Garamond</vt:lpstr>
      <vt:lpstr>Savon</vt:lpstr>
      <vt:lpstr>Basic Business Concepts for the WOC Nurse</vt:lpstr>
      <vt:lpstr>Introduction</vt:lpstr>
      <vt:lpstr>Capital vs. Standard Operating Expenses</vt:lpstr>
      <vt:lpstr>Capital vs. Standard Operating Expenses</vt:lpstr>
      <vt:lpstr>WOC Nursing Operating Budget Considerations </vt:lpstr>
      <vt:lpstr>WOC Nurse Value</vt:lpstr>
      <vt:lpstr>Marketing </vt:lpstr>
      <vt:lpstr>Business Plan</vt:lpstr>
      <vt:lpstr>Product Purchase  Business Plan</vt:lpstr>
      <vt:lpstr>Product Purchase Business Plan</vt:lpstr>
      <vt:lpstr>Summary</vt:lpstr>
      <vt:lpstr>References </vt:lpstr>
    </vt:vector>
  </TitlesOfParts>
  <Company>Cleveland Clinic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Wound Care</dc:title>
  <dc:creator>Stricker, Linda</dc:creator>
  <cp:lastModifiedBy>Morgan Mandia</cp:lastModifiedBy>
  <cp:revision>40</cp:revision>
  <dcterms:created xsi:type="dcterms:W3CDTF">2018-02-22T17:40:18Z</dcterms:created>
  <dcterms:modified xsi:type="dcterms:W3CDTF">2024-05-10T09:04:03Z</dcterms:modified>
</cp:coreProperties>
</file>