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14"/>
  </p:notesMasterIdLst>
  <p:sldIdLst>
    <p:sldId id="256" r:id="rId2"/>
    <p:sldId id="257" r:id="rId3"/>
    <p:sldId id="258" r:id="rId4"/>
    <p:sldId id="259" r:id="rId5"/>
    <p:sldId id="260" r:id="rId6"/>
    <p:sldId id="261" r:id="rId7"/>
    <p:sldId id="264" r:id="rId8"/>
    <p:sldId id="265" r:id="rId9"/>
    <p:sldId id="262" r:id="rId10"/>
    <p:sldId id="263"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63487" autoAdjust="0"/>
  </p:normalViewPr>
  <p:slideViewPr>
    <p:cSldViewPr snapToGrid="0">
      <p:cViewPr varScale="1">
        <p:scale>
          <a:sx n="51" d="100"/>
          <a:sy n="51" d="100"/>
        </p:scale>
        <p:origin x="12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83740E-77E5-43E1-A3E7-1021CE042643}" type="datetimeFigureOut">
              <a:rPr lang="en-US" smtClean="0"/>
              <a:t>5/4/2024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0639A-2303-4758-914F-41DD05CABC8E}" type="slidenum">
              <a:rPr lang="en-US" smtClean="0"/>
              <a:t>‹#›</a:t>
            </a:fld>
            <a:endParaRPr lang="en-US"/>
          </a:p>
        </p:txBody>
      </p:sp>
    </p:spTree>
    <p:extLst>
      <p:ext uri="{BB962C8B-B14F-4D97-AF65-F5344CB8AC3E}">
        <p14:creationId xmlns:p14="http://schemas.microsoft.com/office/powerpoint/2010/main" val="1422721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power point presentation serves to outline the benefits of an WOC Nurse role for Munson Charlevoix Hospital as well as the budget considerations for a WOC Nurse role</a:t>
            </a:r>
            <a:r>
              <a:rPr lang="en-US" sz="1100" dirty="0"/>
              <a:t>. </a:t>
            </a:r>
            <a:r>
              <a:rPr lang="en-US" dirty="0"/>
              <a:t>Here at Munson Charlevoix Hospital, we see patients with a variety of conditions and  care needs including but not limited to colostomy, ileostomy, occasionally urostomy, and various types of wounds. Over the past year Munson Charlevoix Hospital has treated 80 Colostomy inpatients, 20 Ileostomy inpatients, and 75 wound care inpatients, this is not including those seen in the ER. These patients require specialized treatment and education to facilitate the best possible outcomes. A WOC certified Nurse has the skills, knowledge, tools and resources needed to provide best practice, evidence-based care for the population of patients we as a facility treat. In this power point presentation, we will look at what the Benefits of having a WOC Nurse Role are here at Munson Charlevoix Hospital, identify the difference between Capital vs. Standard Operating Expenses for the WOC Nurse Role and  discuss a business plan for the WOC Nurse Role. </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2</a:t>
            </a:fld>
            <a:endParaRPr lang="en-US"/>
          </a:p>
        </p:txBody>
      </p:sp>
    </p:spTree>
    <p:extLst>
      <p:ext uri="{BB962C8B-B14F-4D97-AF65-F5344CB8AC3E}">
        <p14:creationId xmlns:p14="http://schemas.microsoft.com/office/powerpoint/2010/main" val="2560752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1810" marR="0">
              <a:lnSpc>
                <a:spcPct val="150000"/>
              </a:lnSpc>
              <a:spcBef>
                <a:spcPts val="0"/>
              </a:spcBef>
              <a:spcAft>
                <a:spcPts val="0"/>
              </a:spcAft>
            </a:pPr>
            <a:r>
              <a:rPr lang="en-US" sz="18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Capital operating expenses (large purchases that are an investment into a WOC Nurse practice) for Munson Charlevoix Hospital would include office space for outpatient operations, exam tables, chairs, computers, specialized lighting, and a Hoyer lift. In contrast, standard operating expenses (smaller purchases that have to do with the daily running of a WOC Nurse practice) are wages, benefits, supplies such as ostomy appliances and wound dressings, rent, utilities, and skin grafts. Part of the WOC Nursing Operating Budget considerations for Munson Charlevoix Hospital include purchasing reference books and journal subscriptions costing $250-350 per quarter, stocking wound/ostomy care supplies costing $300-550 per quarter and attending national/regional conferences costing $50-550 per quarter depending on if it is virtual or in-person. The WOC Nurse has specialized expertise in wound and ostomy care which allows them to formulate an individualized care plan for each patient that will best serve their needs and provides improved patient outcomes. By utilizing their expertise patients can stay closer to home and do not have to be hospitalized for their treatment. Furthermore, a WOC nurse role allows patients and their families to be educated regarding wound/ostomy care in a one-on-one type of atmosphere and at their own pace facilitating increased understanding and building confidence in the patient</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r>
              <a:rPr lang="en-US" sz="18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 skills to care for their own wound or ostomy.</a:t>
            </a:r>
            <a:r>
              <a:rPr lang="en-US" sz="1800" kern="100" dirty="0">
                <a:solidFill>
                  <a:schemeClr val="tx1"/>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Marketing for a WOC Nurse role would include networking with local primary care providers and clinics, hosting an open house for the local community, and providing brochures for local Gastroenterologist groups or general surgical groups to provide to their patients. Part of building a WOC Nurse practice is securing specialized equipment such as an ostomy pouch trainer for educational purposes to provide the best care options for your patients. At Munson Charlevoix Hospital this process involves submitting an equipment request through </a:t>
            </a:r>
            <a:r>
              <a:rPr lang="en-US" sz="1800" kern="12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Proverna</a:t>
            </a:r>
            <a:r>
              <a:rPr lang="en-US" sz="18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having the equipment request approved by the Director of Nursing, the request is then sent to the purchasing department and run through their Memzia program for our venders, receipt of the new equipment and then for the new equipment to be cleared of any defects or faulty parts by our maintenance department.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11</a:t>
            </a:fld>
            <a:endParaRPr lang="en-US"/>
          </a:p>
        </p:txBody>
      </p:sp>
    </p:spTree>
    <p:extLst>
      <p:ext uri="{BB962C8B-B14F-4D97-AF65-F5344CB8AC3E}">
        <p14:creationId xmlns:p14="http://schemas.microsoft.com/office/powerpoint/2010/main" val="296426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Times New Roman" panose="02020603050405020304" pitchFamily="18" charset="0"/>
                <a:ea typeface="Times New Roman" panose="02020603050405020304" pitchFamily="18" charset="0"/>
              </a:rPr>
              <a:t>Let us look at Capital vs. Standard Operating expenses. Although Capital Operating Expenses and Standard Operating expenses are similar in nature they differ in many ways. Capital Expenditures are defined as big purchases that are an investment which add value to the company such as building space/facility expansion and upgrading of equipment. These types of expenses have an impact on the organization’s profits for an extended period of time. Standard Operating Expenses on the other hand are smaller costs which occur regularly like staff wages, wound/ostomy supplies, and utilities (Ballinger, 2024). For the WOC Nurse role here at Munson Charlevoix Hospital the Standard Operating expenses outweigh the Capital Operating expenses since we already have existing facilities (Med Surg floor, General Surgeon’s Office, and/or Urgent Care facility) that are capable of housing the daily workings of a WOC Nurse practice as well as existing equipment (portable doppler and bladder scanner). One piece of equipment to invest in would be an Ostomy Pouch Training device that would cost Munson $450 to acquire, this piece of equipment can enhance our patient/family teaching method by facilitating a more effective teach back technique using hands on interaction with a simulated stoma. By using the simulated stoma patients can mirror the teacher’s movements step by step in real time there by enhancing their ability to retain the information. Standard Operating Expenses for the WOC Nurse role would be wound care supplies (gauze dressings, gauze rolls, collagen dressings, saline washes, sterile cotton tipped applicators, tape), ostomy care supplies (wafers, pouches, stomahesive powder, stomahesive paste, ostomy scissors, stoma measuring tools, and pouch clips) as well as wound and ostomy care pamphlets.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3</a:t>
            </a:fld>
            <a:endParaRPr lang="en-US"/>
          </a:p>
        </p:txBody>
      </p:sp>
    </p:spTree>
    <p:extLst>
      <p:ext uri="{BB962C8B-B14F-4D97-AF65-F5344CB8AC3E}">
        <p14:creationId xmlns:p14="http://schemas.microsoft.com/office/powerpoint/2010/main" val="2120290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As in any other nurse role, capital and standard operating expenses impact the WOC nursing practice in a variety of ways. Some of the ways capital operating expenses (i.e. building space and equipment) impact WOC practice is through return-on-investment risks, meaning putting money into things like specialized lighting, Hoyer lift, exam tables, waiting room chairs in the hope these investments will allow the WOC practice to be adequately equipped to serve a large patient population that will in turn increase revenue. The objective of a WOC nurse is “to promote safe, patient-centered, quality, effective, equitable, efficient, timely, evidence-based, and cost-effective care” (</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Murphree &amp;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Jaszarowski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2022)</a:t>
            </a:r>
            <a:r>
              <a:rPr lang="en-US" sz="1200" dirty="0">
                <a:effectLst/>
                <a:latin typeface="Times New Roman" panose="02020603050405020304" pitchFamily="18" charset="0"/>
                <a:ea typeface="Times New Roman" panose="02020603050405020304" pitchFamily="18" charset="0"/>
              </a:rPr>
              <a:t>. Similarly standard operating expenses (i.e. payroll, benefits, rent, utilities, supplies, and skin graphs) impact the WOC nursing practice by determining the number of staff that can be hired and employed, the types of benefits that the practice can afford for their employees, and a wide selection of supply venders to get the best possible range of products for our patients. </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4</a:t>
            </a:fld>
            <a:endParaRPr lang="en-US"/>
          </a:p>
        </p:txBody>
      </p:sp>
    </p:spTree>
    <p:extLst>
      <p:ext uri="{BB962C8B-B14F-4D97-AF65-F5344CB8AC3E}">
        <p14:creationId xmlns:p14="http://schemas.microsoft.com/office/powerpoint/2010/main" val="2287932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An operating budget is defined as “all revenues and expenses over a period of time (typically a quarter or a year) that a corporation, government or organization uses to plan its operations” (Vipond, 2023). For the WOC nurse role here at Munson Charlevoix Hospital three main considerations come to mind with regard to the operating budget, the purchasing of reference books and accredited journals which will further our knowledge base and enhance our best practice protocols, maintaining adequate supplies for wound and ostomy care which will allow us to provide excellent care to our patients, and finally attending national WOC nurse conferences to network with colleagues and organizations in an effort to expand our resource base and keep up to date with the latest research, technology and product development concerning both wound and ostomy care practices. The average cost of purchasing reference materials amounts to $250-350 quarterly. The average cost of maintaining wound/ostomy care supplies amounts to $300-550 quarterly. And the average cost of attending conferences amounts to $50-550 quarterly.</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5</a:t>
            </a:fld>
            <a:endParaRPr lang="en-US"/>
          </a:p>
        </p:txBody>
      </p:sp>
    </p:spTree>
    <p:extLst>
      <p:ext uri="{BB962C8B-B14F-4D97-AF65-F5344CB8AC3E}">
        <p14:creationId xmlns:p14="http://schemas.microsoft.com/office/powerpoint/2010/main" val="126486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Here we will discuss the benefits that a WOC nurse will provide to Munson Charlevoix Hospital and the population of patients that we serve. The WOC nurse possess specialized expertise in wound and ostomy care which allows them to provide individualized care to patients with a variety of complex needs related to wound or ostomy care. In this way WOC nurses facilitate improved patient outcomes by reducing the risk of wound and ostomy complications as well as hospital readmissions through ensuring patients and their families have the tools and knowledge to appropriately care for their wound/ostomy at home (</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Murphree &amp;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Jaszarowski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2022)</a:t>
            </a:r>
            <a:r>
              <a:rPr lang="en-US" sz="1200" kern="1200" dirty="0">
                <a:solidFill>
                  <a:srgbClr val="000000"/>
                </a:solidFill>
                <a:effectLst/>
                <a:latin typeface="Calibri" panose="020F0502020204030204" pitchFamily="34" charset="0"/>
                <a:ea typeface="+mn-ea"/>
                <a:cs typeface="+mn-cs"/>
              </a:rPr>
              <a:t>. </a:t>
            </a:r>
            <a:r>
              <a:rPr lang="en-US" sz="1200" dirty="0">
                <a:effectLst/>
                <a:latin typeface="Times New Roman" panose="02020603050405020304" pitchFamily="18" charset="0"/>
                <a:ea typeface="Times New Roman" panose="02020603050405020304" pitchFamily="18" charset="0"/>
              </a:rPr>
              <a:t>Munson Charlevoix Hospital has exceptional nursing staff which currently perform wound/ostomy care at the bedside as well as the education of wound/ostomy care to our patients and their families. However, the WOC nurse role would allow Munson Charlevoix Hospital to cater to a more complex population of patients who might otherwise need to be transferred to a larger hospital for specialized wound/ostomy treatments and products. The WOC role would also allow for more individualized care concerns to be addressed and ensure the patient is comfortable with caring for their wound and/or ostomy as well as demonstrates the skills and knowledge to facilitate the best outcome for themselves. One of the key goals of a WOC Nurse role is to keep organizational cost down by allowing patients to be seen in an outpatient setting which can reduce the hospitalization rate of wound/ostomy patients. </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6</a:t>
            </a:fld>
            <a:endParaRPr lang="en-US"/>
          </a:p>
        </p:txBody>
      </p:sp>
    </p:spTree>
    <p:extLst>
      <p:ext uri="{BB962C8B-B14F-4D97-AF65-F5344CB8AC3E}">
        <p14:creationId xmlns:p14="http://schemas.microsoft.com/office/powerpoint/2010/main" val="1191869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Calibri" panose="020F0502020204030204" pitchFamily="34" charset="0"/>
                <a:ea typeface="+mn-ea"/>
                <a:cs typeface="+mn-cs"/>
              </a:rPr>
              <a:t>The specialized skills and knowledge provided by the WOC nurse allows patients and their families to feel more confident and at ease knowing that the WOC nurse possess unique qualifications which enhance their ability to provide individualized plans of care utilizing evidence-based and cost-effective interventions to meet their care needs. With that being said, it is important to make the local public and clinicians aware of the WOC nurse’s presence in the community and abilities to provide “health maintenance, therapeutic interventions, and rehabilitative nursing care”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(Murphree &amp;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Jaszarowski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2022)</a:t>
            </a:r>
            <a:r>
              <a:rPr lang="en-US" sz="1800" kern="1200" dirty="0">
                <a:solidFill>
                  <a:srgbClr val="000000"/>
                </a:solidFill>
                <a:effectLst/>
                <a:latin typeface="Calibri" panose="020F0502020204030204" pitchFamily="34" charset="0"/>
                <a:ea typeface="+mn-ea"/>
                <a:cs typeface="+mn-cs"/>
              </a:rPr>
              <a:t>. This can be achieved through reaching out and networking with local primary care providers and clinics to introduce your WOC practice and then informing them of the care services you are able to provide to their patients. Additionally, hosting an open house event for the local public that highlights the WOC nurse’s role, available services, and educational benefits can open the door to new clients as well. And finally providing brochures that outline one’s WOC nurse practice to local gastroenterologist groups and general surgical groups who serve the patient populations that would benefit from the specialized skills and knowledge of the WOC nurse is another opportunity to expand your WOC Nurse practice.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7</a:t>
            </a:fld>
            <a:endParaRPr lang="en-US"/>
          </a:p>
        </p:txBody>
      </p:sp>
    </p:spTree>
    <p:extLst>
      <p:ext uri="{BB962C8B-B14F-4D97-AF65-F5344CB8AC3E}">
        <p14:creationId xmlns:p14="http://schemas.microsoft.com/office/powerpoint/2010/main" val="2327195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Penn State defines a business plan as “</a:t>
            </a:r>
            <a:r>
              <a:rPr lang="en-US" sz="1800" dirty="0">
                <a:solidFill>
                  <a:srgbClr val="1F212E"/>
                </a:solidFill>
                <a:effectLst/>
                <a:highlight>
                  <a:srgbClr val="FFFFFF"/>
                </a:highlight>
                <a:latin typeface="Times New Roman" panose="02020603050405020304" pitchFamily="18" charset="0"/>
                <a:ea typeface="Times New Roman" panose="02020603050405020304" pitchFamily="18" charset="0"/>
              </a:rPr>
              <a:t>a "road map" to guide the future of the business or venture</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Kime</a:t>
            </a:r>
            <a:r>
              <a:rPr lang="en-US" sz="1800" dirty="0">
                <a:effectLst/>
                <a:latin typeface="Times New Roman" panose="02020603050405020304" pitchFamily="18" charset="0"/>
                <a:ea typeface="Times New Roman" panose="02020603050405020304" pitchFamily="18" charset="0"/>
              </a:rPr>
              <a:t> et al., 2023)</a:t>
            </a:r>
            <a:r>
              <a:rPr lang="en-US" sz="1800" dirty="0">
                <a:solidFill>
                  <a:srgbClr val="1F212E"/>
                </a:solidFill>
                <a:effectLst/>
                <a:highlight>
                  <a:srgbClr val="FFFFFF"/>
                </a:highlight>
                <a:latin typeface="Times New Roman" panose="02020603050405020304" pitchFamily="18" charset="0"/>
                <a:ea typeface="Times New Roman" panose="02020603050405020304" pitchFamily="18" charset="0"/>
              </a:rPr>
              <a:t>. In this slide we will discuss the process involved with acquiring any new equipment (i.e., an ostomy pouch trainer) needed to better serve our WOC patients. </a:t>
            </a:r>
            <a:r>
              <a:rPr lang="en-US" sz="1800" dirty="0">
                <a:effectLst/>
                <a:latin typeface="Times New Roman" panose="02020603050405020304" pitchFamily="18" charset="0"/>
                <a:ea typeface="Times New Roman" panose="02020603050405020304" pitchFamily="18" charset="0"/>
              </a:rPr>
              <a:t>Regularly, the purchase of equipment is necessary to improve patient care within a Wound and Ostomy care practice. This process involves multiple steps and involvement from other departments, for our organization a requisition request must be submitted through our </a:t>
            </a:r>
            <a:r>
              <a:rPr lang="en-US" sz="1800" dirty="0" err="1">
                <a:effectLst/>
                <a:latin typeface="Times New Roman" panose="02020603050405020304" pitchFamily="18" charset="0"/>
                <a:ea typeface="Times New Roman" panose="02020603050405020304" pitchFamily="18" charset="0"/>
              </a:rPr>
              <a:t>Proverna</a:t>
            </a:r>
            <a:r>
              <a:rPr lang="en-US" sz="1800" dirty="0">
                <a:effectLst/>
                <a:latin typeface="Times New Roman" panose="02020603050405020304" pitchFamily="18" charset="0"/>
                <a:ea typeface="Times New Roman" panose="02020603050405020304" pitchFamily="18" charset="0"/>
              </a:rPr>
              <a:t> program to the Director of Nursing (Bernadette Herzog, MHA, MSN, RN, CCM, ACM-RN) who would oversee a WOC nurse practice in our inpatient setting. Once approved, the requisition request would then be forwarded to our purchasing department which will run the request through the Memzia database which contains a list of approved venders who are equipped to fulfill our purchasing requests. If the equipment being requested is available in their inventory the item will then be shipped to our facility, delivered to our Med Surg department, and labeled to identify the person responsible for receiving the equipment (in this case the equipment would be assigned to myself). Once received, the equipment is inspected by the responsible party and then further evaluated by our maintenance department to ensure the item functions well and does not pose any safety risks when operating the equipment.</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8</a:t>
            </a:fld>
            <a:endParaRPr lang="en-US"/>
          </a:p>
        </p:txBody>
      </p:sp>
    </p:spTree>
    <p:extLst>
      <p:ext uri="{BB962C8B-B14F-4D97-AF65-F5344CB8AC3E}">
        <p14:creationId xmlns:p14="http://schemas.microsoft.com/office/powerpoint/2010/main" val="1696043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Our facility already has a variety of equipment items which will help facilitate a WOC nurse role as well as our wound/ostomy care practice such as hand-held dopplers and bladder scanners. One specialized item which is unique to ostomy care that Munson Charlevoix Hospital does not possess is a device known as an ostomy pouch trainer which is belt made of foam that resembles an abdomen with an artificial stoma (different types of stomas can be changed out to better simulate the patient’s stoma) attached to it that can be used to better educate a patient on ostomy/stoma care, the process of changing the ostomy appliance, as well as peri-stomal skin care and stoma assessment. This device does accrue a cost of roughly $450 up front and ranging from $9-200 for replacement parts as they become worn however the knowledge, skills, and confidence which is able to be instilled in patients through the use of this device is immeasurable. By incorporating this device into our education process for ostomy care we can further decrease the risk of poor patient outcomes when it comes to stoma/ostomy complications related to skin break down/ulcers, adhesive/leakage problems, and assessing the stoma site.</a:t>
            </a: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9</a:t>
            </a:fld>
            <a:endParaRPr lang="en-US"/>
          </a:p>
        </p:txBody>
      </p:sp>
    </p:spTree>
    <p:extLst>
      <p:ext uri="{BB962C8B-B14F-4D97-AF65-F5344CB8AC3E}">
        <p14:creationId xmlns:p14="http://schemas.microsoft.com/office/powerpoint/2010/main" val="56165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t>
            </a:r>
            <a:r>
              <a:rPr lang="en-US" sz="2800" b="0" i="0" dirty="0">
                <a:solidFill>
                  <a:srgbClr val="2D2D2D"/>
                </a:solidFill>
                <a:effectLst/>
                <a:latin typeface="Noto Sans" panose="020B0502040204020203" pitchFamily="34" charset="0"/>
              </a:rPr>
              <a:t>The purchasing process is the steps a business goes through to complete a transaction. Businesses typically go through a formal process when purchasing something, unlike consumers. Purchases for a business can require research, input from different departments, negotiations and invoicing” </a:t>
            </a:r>
            <a:r>
              <a:rPr lang="en-US" sz="2800" dirty="0"/>
              <a:t>(</a:t>
            </a:r>
            <a:r>
              <a:rPr lang="en-US" sz="2800" i="1" dirty="0"/>
              <a:t>Purchasing process: Definition and steps | indeed.com</a:t>
            </a:r>
            <a:r>
              <a:rPr lang="en-US" sz="2800" dirty="0"/>
              <a:t> 2022). </a:t>
            </a:r>
            <a:r>
              <a:rPr lang="en-US" sz="1800" dirty="0">
                <a:effectLst/>
                <a:latin typeface="Times New Roman" panose="02020603050405020304" pitchFamily="18" charset="0"/>
                <a:ea typeface="Times New Roman" panose="02020603050405020304" pitchFamily="18" charset="0"/>
              </a:rPr>
              <a:t>T</a:t>
            </a:r>
            <a:r>
              <a:rPr lang="en-US" sz="1800" dirty="0">
                <a:solidFill>
                  <a:srgbClr val="1F212E"/>
                </a:solidFill>
                <a:effectLst/>
                <a:highlight>
                  <a:srgbClr val="FFFFFF"/>
                </a:highlight>
                <a:latin typeface="Times New Roman" panose="02020603050405020304" pitchFamily="18" charset="0"/>
                <a:ea typeface="Times New Roman" panose="02020603050405020304" pitchFamily="18" charset="0"/>
              </a:rPr>
              <a:t>his slide we will outline the process involved to request the purchase of an ostomy pouch trainer which would improve teaching efforts for our WOC patients. </a:t>
            </a:r>
            <a:r>
              <a:rPr lang="en-US" sz="1800" dirty="0">
                <a:effectLst/>
                <a:latin typeface="Times New Roman" panose="02020603050405020304" pitchFamily="18" charset="0"/>
                <a:ea typeface="Times New Roman" panose="02020603050405020304" pitchFamily="18" charset="0"/>
              </a:rPr>
              <a:t>Upgrading and introducing new equipment to a WOC practice is necessary to continue to improve patient care outcomes. This process involves multiple steps and involvement from other departments, for our organization a requisition request would be submitted through our </a:t>
            </a:r>
            <a:r>
              <a:rPr lang="en-US" sz="1800" dirty="0" err="1">
                <a:effectLst/>
                <a:latin typeface="Times New Roman" panose="02020603050405020304" pitchFamily="18" charset="0"/>
                <a:ea typeface="Times New Roman" panose="02020603050405020304" pitchFamily="18" charset="0"/>
              </a:rPr>
              <a:t>Proverna</a:t>
            </a:r>
            <a:r>
              <a:rPr lang="en-US" sz="1800" dirty="0">
                <a:effectLst/>
                <a:latin typeface="Times New Roman" panose="02020603050405020304" pitchFamily="18" charset="0"/>
                <a:ea typeface="Times New Roman" panose="02020603050405020304" pitchFamily="18" charset="0"/>
              </a:rPr>
              <a:t> program detailing the up-front cost to the Director of Nursing (Bernadette Herzog, MHA, MSN, RN, CCM, ACM-RN) who would oversee a WOC nurse practice in our hospital setting, this request would outline the need for this type of equipment for use in our WOC practice. Bernadette, Herzog could consult the budgeting committee to ensure funds were available for purchasing this new equipment. </a:t>
            </a:r>
            <a:r>
              <a:rPr lang="en-US" sz="1200" dirty="0">
                <a:effectLst/>
                <a:latin typeface="Times New Roman" panose="02020603050405020304" pitchFamily="18" charset="0"/>
                <a:ea typeface="Times New Roman" panose="02020603050405020304" pitchFamily="18" charset="0"/>
              </a:rPr>
              <a:t>Once approved, the requisition request would then be forwarded to our purchasing department which will run the request through the Memzia database which contains a list of approved venders who are equipped to fulfill our purchasing requests. If the equipment being requested is available in their inventory the item will then be shipped to our facility, delivered to our Med Surg department, and labeled to identify the person responsible for receiving the equipment (in this case the equipment would be assigned to myself). Once received, the equipment is inspected by the responsible party and then further evaluated by our maintenance department to ensure the item functions well and does not pose any safety risks when operating the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1A0639A-2303-4758-914F-41DD05CABC8E}" type="slidenum">
              <a:rPr lang="en-US" smtClean="0"/>
              <a:t>10</a:t>
            </a:fld>
            <a:endParaRPr lang="en-US"/>
          </a:p>
        </p:txBody>
      </p:sp>
    </p:spTree>
    <p:extLst>
      <p:ext uri="{BB962C8B-B14F-4D97-AF65-F5344CB8AC3E}">
        <p14:creationId xmlns:p14="http://schemas.microsoft.com/office/powerpoint/2010/main" val="16773404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pPr algn="l"/>
            <a:fld id="{A5B0A250-5CC0-1746-B209-08E8B0DAE6AF}" type="datetimeFigureOut">
              <a:rPr lang="en-US" smtClean="0"/>
              <a:pPr algn="l"/>
              <a:t>5/4/2024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49ABCAEC-7D34-E549-A96E-FCEDAADBE4B0}" type="slidenum">
              <a:rPr lang="en-US" smtClean="0"/>
              <a:t>‹#›</a:t>
            </a:fld>
            <a:endParaRPr lang="en-US" dirty="0"/>
          </a:p>
        </p:txBody>
      </p:sp>
    </p:spTree>
    <p:extLst>
      <p:ext uri="{BB962C8B-B14F-4D97-AF65-F5344CB8AC3E}">
        <p14:creationId xmlns:p14="http://schemas.microsoft.com/office/powerpoint/2010/main" val="405556157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3253857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1609962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619505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1221667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7748134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3044201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t>‹#›</a:t>
            </a:fld>
            <a:endParaRPr lang="en-US"/>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extLst>
      <p:ext uri="{BB962C8B-B14F-4D97-AF65-F5344CB8AC3E}">
        <p14:creationId xmlns:p14="http://schemas.microsoft.com/office/powerpoint/2010/main" val="11285473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0A250-5CC0-1746-B209-08E8B0DAE6AF}" type="datetimeFigureOut">
              <a:rPr lang="en-US" smtClean="0"/>
              <a:t>5/4/2024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2307317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2583590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ABCAEC-7D34-E549-A96E-FCEDAADBE4B0}" type="slidenum">
              <a:rPr lang="en-US" smtClean="0"/>
              <a:t>‹#›</a:t>
            </a:fld>
            <a:endParaRPr lang="en-US" dirty="0"/>
          </a:p>
        </p:txBody>
      </p:sp>
    </p:spTree>
    <p:extLst>
      <p:ext uri="{BB962C8B-B14F-4D97-AF65-F5344CB8AC3E}">
        <p14:creationId xmlns:p14="http://schemas.microsoft.com/office/powerpoint/2010/main" val="167038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ABCAEC-7D34-E549-A96E-FCEDAADBE4B0}" type="slidenum">
              <a:rPr lang="en-US" smtClean="0"/>
              <a:t>‹#›</a:t>
            </a:fld>
            <a:endParaRPr lang="en-US" dirty="0"/>
          </a:p>
        </p:txBody>
      </p:sp>
    </p:spTree>
    <p:extLst>
      <p:ext uri="{BB962C8B-B14F-4D97-AF65-F5344CB8AC3E}">
        <p14:creationId xmlns:p14="http://schemas.microsoft.com/office/powerpoint/2010/main" val="3828094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2932616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2918407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A5B0A250-5CC0-1746-B209-08E8B0DAE6AF}" type="datetimeFigureOut">
              <a:rPr lang="en-US" smtClean="0"/>
              <a:pPr/>
              <a:t>5/4/2024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3887473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1272572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5B0A250-5CC0-1746-B209-08E8B0DAE6AF}" type="datetimeFigureOut">
              <a:rPr lang="en-US" smtClean="0"/>
              <a:t>5/4/2024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ABCAEC-7D34-E549-A96E-FCEDAADBE4B0}" type="slidenum">
              <a:rPr lang="en-US" smtClean="0"/>
              <a:t>‹#›</a:t>
            </a:fld>
            <a:endParaRPr lang="en-US"/>
          </a:p>
        </p:txBody>
      </p:sp>
    </p:spTree>
    <p:extLst>
      <p:ext uri="{BB962C8B-B14F-4D97-AF65-F5344CB8AC3E}">
        <p14:creationId xmlns:p14="http://schemas.microsoft.com/office/powerpoint/2010/main" val="1861012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5B0A250-5CC0-1746-B209-08E8B0DAE6AF}" type="datetimeFigureOut">
              <a:rPr lang="en-US" smtClean="0"/>
              <a:pPr/>
              <a:t>5/4/2024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9ABCAEC-7D34-E549-A96E-FCEDAADBE4B0}" type="slidenum">
              <a:rPr lang="en-US" smtClean="0"/>
              <a:pPr/>
              <a:t>‹#›</a:t>
            </a:fld>
            <a:endParaRPr lang="en-US" dirty="0"/>
          </a:p>
        </p:txBody>
      </p:sp>
    </p:spTree>
    <p:extLst>
      <p:ext uri="{BB962C8B-B14F-4D97-AF65-F5344CB8AC3E}">
        <p14:creationId xmlns:p14="http://schemas.microsoft.com/office/powerpoint/2010/main" val="1806378455"/>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hyperlink" Target="https://pxhere.com/de/photo/1446677"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s://pressbooks.bccampus.ca/clinicalproceduresforsaferpatientcaretrubscn/chapter/11-2-ostomy-care/"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hyperlink" Target="https://cnbplegacy.org.au/more-to-wound-healing/" TargetMode="Externa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www.flickr.com/photos/143133125@N02/47971014073"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jp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s://pixnio.com/science/medical-science/medicines-drugs/box-vitamin-medicine-pharmacy" TargetMode="External"/><Relationship Id="rId5" Type="http://schemas.openxmlformats.org/officeDocument/2006/relationships/image" Target="../media/image11.jpg"/><Relationship Id="rId4" Type="http://schemas.openxmlformats.org/officeDocument/2006/relationships/hyperlink" Target="https://helenkara.com/2017/07/04/indigenous-research-methods-a-reading-list/" TargetMode="External"/><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pxhere.com/en/photo/1437501"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8D4867-9D16-95A7-3B9D-2B7F2A589E8C}"/>
              </a:ext>
            </a:extLst>
          </p:cNvPr>
          <p:cNvPicPr>
            <a:picLocks noChangeAspect="1"/>
          </p:cNvPicPr>
          <p:nvPr/>
        </p:nvPicPr>
        <p:blipFill rotWithShape="1">
          <a:blip r:embed="rId3"/>
          <a:srcRect l="9091" t="9988" b="12533"/>
          <a:stretch/>
        </p:blipFill>
        <p:spPr>
          <a:xfrm>
            <a:off x="-96437" y="105619"/>
            <a:ext cx="12191980" cy="6857990"/>
          </a:xfrm>
          <a:prstGeom prst="rect">
            <a:avLst/>
          </a:prstGeom>
        </p:spPr>
      </p:pic>
      <p:pic>
        <p:nvPicPr>
          <p:cNvPr id="29" name="Picture 28">
            <a:extLst>
              <a:ext uri="{FF2B5EF4-FFF2-40B4-BE49-F238E27FC236}">
                <a16:creationId xmlns:a16="http://schemas.microsoft.com/office/drawing/2014/main" id="{545F67A4-7428-47F3-AE14-8CA43D976E1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1" name="Freeform 5">
            <a:extLst>
              <a:ext uri="{FF2B5EF4-FFF2-40B4-BE49-F238E27FC236}">
                <a16:creationId xmlns:a16="http://schemas.microsoft.com/office/drawing/2014/main" id="{F4A20210-FA90-4B6D-8D2E-1B90054E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60000"/>
            </a:schemeClr>
          </a:solidFill>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33" name="Freeform 14">
            <a:extLst>
              <a:ext uri="{FF2B5EF4-FFF2-40B4-BE49-F238E27FC236}">
                <a16:creationId xmlns:a16="http://schemas.microsoft.com/office/drawing/2014/main" id="{39213B44-68B7-47E7-B506-5C79FCF80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81603" y="104899"/>
            <a:ext cx="6896713" cy="6005491"/>
          </a:xfrm>
          <a:custGeom>
            <a:avLst/>
            <a:gdLst>
              <a:gd name="connsiteX0" fmla="*/ 3912717 w 6896713"/>
              <a:gd name="connsiteY0" fmla="*/ 0 h 6005491"/>
              <a:gd name="connsiteX1" fmla="*/ 6679426 w 6896713"/>
              <a:gd name="connsiteY1" fmla="*/ 1146008 h 6005491"/>
              <a:gd name="connsiteX2" fmla="*/ 6896713 w 6896713"/>
              <a:gd name="connsiteY2" fmla="*/ 1385085 h 6005491"/>
              <a:gd name="connsiteX3" fmla="*/ 6896713 w 6896713"/>
              <a:gd name="connsiteY3" fmla="*/ 1431256 h 6005491"/>
              <a:gd name="connsiteX4" fmla="*/ 6657442 w 6896713"/>
              <a:gd name="connsiteY4" fmla="*/ 1167992 h 6005491"/>
              <a:gd name="connsiteX5" fmla="*/ 3912717 w 6896713"/>
              <a:gd name="connsiteY5" fmla="*/ 31089 h 6005491"/>
              <a:gd name="connsiteX6" fmla="*/ 31089 w 6896713"/>
              <a:gd name="connsiteY6" fmla="*/ 3912717 h 6005491"/>
              <a:gd name="connsiteX7" fmla="*/ 593046 w 6896713"/>
              <a:gd name="connsiteY7" fmla="*/ 5925483 h 6005491"/>
              <a:gd name="connsiteX8" fmla="*/ 633874 w 6896713"/>
              <a:gd name="connsiteY8" fmla="*/ 5989169 h 6005491"/>
              <a:gd name="connsiteX9" fmla="*/ 607415 w 6896713"/>
              <a:gd name="connsiteY9" fmla="*/ 6005491 h 6005491"/>
              <a:gd name="connsiteX10" fmla="*/ 566458 w 6896713"/>
              <a:gd name="connsiteY10" fmla="*/ 5941603 h 6005491"/>
              <a:gd name="connsiteX11" fmla="*/ 0 w 6896713"/>
              <a:gd name="connsiteY11" fmla="*/ 3912717 h 6005491"/>
              <a:gd name="connsiteX12" fmla="*/ 3912717 w 6896713"/>
              <a:gd name="connsiteY12" fmla="*/ 0 h 600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96713" h="6005491">
                <a:moveTo>
                  <a:pt x="3912717" y="0"/>
                </a:moveTo>
                <a:cubicBezTo>
                  <a:pt x="4993184" y="0"/>
                  <a:pt x="5971363" y="437946"/>
                  <a:pt x="6679426" y="1146008"/>
                </a:cubicBezTo>
                <a:lnTo>
                  <a:pt x="6896713" y="1385085"/>
                </a:lnTo>
                <a:lnTo>
                  <a:pt x="6896713" y="1431256"/>
                </a:lnTo>
                <a:lnTo>
                  <a:pt x="6657442" y="1167992"/>
                </a:lnTo>
                <a:cubicBezTo>
                  <a:pt x="5955006" y="465555"/>
                  <a:pt x="4984599" y="31089"/>
                  <a:pt x="3912717" y="31089"/>
                </a:cubicBezTo>
                <a:cubicBezTo>
                  <a:pt x="1768953" y="31089"/>
                  <a:pt x="31089" y="1768953"/>
                  <a:pt x="31089" y="3912717"/>
                </a:cubicBezTo>
                <a:cubicBezTo>
                  <a:pt x="31089" y="4649636"/>
                  <a:pt x="236442" y="5338592"/>
                  <a:pt x="593046" y="5925483"/>
                </a:cubicBezTo>
                <a:lnTo>
                  <a:pt x="633874" y="5989169"/>
                </a:lnTo>
                <a:lnTo>
                  <a:pt x="607415" y="6005491"/>
                </a:lnTo>
                <a:lnTo>
                  <a:pt x="566458" y="5941603"/>
                </a:lnTo>
                <a:cubicBezTo>
                  <a:pt x="206998" y="5350013"/>
                  <a:pt x="0" y="4655538"/>
                  <a:pt x="0" y="3912717"/>
                </a:cubicBezTo>
                <a:cubicBezTo>
                  <a:pt x="0" y="1751783"/>
                  <a:pt x="1751783" y="0"/>
                  <a:pt x="3912717" y="0"/>
                </a:cubicBezTo>
                <a:close/>
              </a:path>
            </a:pathLst>
          </a:cu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39084D60-65A6-45F8-8C17-3529E43F1C3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516018" y="331504"/>
            <a:ext cx="6675982" cy="5235326"/>
            <a:chOff x="5516018" y="331504"/>
            <a:chExt cx="6675982" cy="5235326"/>
          </a:xfrm>
        </p:grpSpPr>
        <p:cxnSp>
          <p:nvCxnSpPr>
            <p:cNvPr id="36" name="Straight Connector 35">
              <a:extLst>
                <a:ext uri="{FF2B5EF4-FFF2-40B4-BE49-F238E27FC236}">
                  <a16:creationId xmlns:a16="http://schemas.microsoft.com/office/drawing/2014/main" id="{444A2572-2BF1-4C8E-AF59-F3AD411D894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66830" y="33150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DF3485-B455-470C-8FA8-A1BDE087B88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0000" flipH="1">
              <a:off x="9408861" y="3383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5E9DCD0-EE49-4CB4-89B6-C25F9861C35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0000" flipH="1">
              <a:off x="9551700" y="34763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713CF62-C96C-44E9-8C28-E3F2C6E7C62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60000" flipH="1">
              <a:off x="9688748" y="36808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D06558F-07E9-4D78-A6F3-8BCFA9E734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 flipH="1">
              <a:off x="9824866" y="38922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12D8773-83C0-4D51-9E1F-046DA7DA0DF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60000" flipH="1">
              <a:off x="9966867" y="41754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880C3FB-3E2E-4054-A6D1-38176D6E2E0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80000" flipH="1">
              <a:off x="10104425" y="4458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505591A-6112-4B84-8E9E-923E43C4ED6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900000" flipH="1">
              <a:off x="10240513" y="47948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4884290-8E39-4425-BB4F-48D955C1F80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080000" flipH="1">
              <a:off x="10373882" y="52435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0C383A3-6D77-41CE-8121-498BC3BA51F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00000" flipH="1">
              <a:off x="10505632" y="5706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20A319-4A10-4542-B48C-5FB2714C4AC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320000" flipH="1">
              <a:off x="10637382" y="62134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B15B038-50ED-419D-B142-C96EE418B5C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440000" flipH="1">
              <a:off x="10760965" y="69043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9BAFF2F4-75B2-4498-8559-BAE80D89B49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620000" flipH="1">
              <a:off x="10888991" y="7550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56AE167-8087-4A4B-B41D-5658EEBA684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740000" flipH="1">
              <a:off x="11010193" y="81974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D353E8A-CBA6-44F9-9C00-D0AD27C96C5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60000" flipH="1">
              <a:off x="11129014" y="89566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CA2C318A-A79F-4CAD-BA7A-51427BF9ED2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980000" flipH="1">
              <a:off x="11249872" y="9680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F2996E3-5E01-4F22-B23C-7CD0CF72C45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160000" flipH="1">
              <a:off x="11366875" y="104808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60F6BC4-AB51-4DE7-B83C-E71FE4EC862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280000" flipH="1">
              <a:off x="11474058" y="113152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AF65FC1C-93BF-4ACA-BF17-17372DD108D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00000" flipH="1">
              <a:off x="11583303" y="122179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89F9913C-8CCE-4D56-9D2A-0C2D6866769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520000" flipH="1">
              <a:off x="11685344" y="132177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40EDD18C-1AAD-48E5-AAAD-73F4B5643C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700000" flipH="1">
              <a:off x="11787704" y="141763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2D7A5C4-18C8-43E9-A50A-F87A362C852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820000" flipH="1">
              <a:off x="11880859" y="151793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A0C484E-A224-4DB0-8C34-89BE54BD12F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940000" flipH="1">
              <a:off x="11969252" y="162743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79BB438E-A25F-4A7F-B209-8899B7CEC4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60000" flipH="1">
              <a:off x="12062016" y="173601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F8BA6DC-B1E9-4F32-A5CC-8F61976B69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2074680" y="1910249"/>
              <a:ext cx="117320" cy="82912"/>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F6D95B2-1C8D-4156-AB05-523619B4FCD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2149943" y="2083594"/>
              <a:ext cx="39676" cy="21436"/>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88409AD-A77F-4304-9E8B-08A4891C707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0000" flipH="1">
              <a:off x="9127990" y="33425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62AD08A-B385-4D18-B948-8D53B391848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0000" flipH="1">
              <a:off x="8987576" y="33663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32A413E-FF1A-46B1-BF8B-3C1C408B34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20000" flipH="1">
              <a:off x="8844859" y="35117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3CFF4E44-2BEB-4FAE-97C9-BC6E8296D11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 flipH="1">
              <a:off x="8706904" y="3657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0486C0A-9B93-46B8-932F-876BE26CEFE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20000" flipH="1">
              <a:off x="8568008" y="3878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1429BF5D-8D5B-4A48-89EE-8B779826EEC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840000" flipH="1">
              <a:off x="8429112" y="41006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DC996EE-5EB1-4943-A1E8-70810CBD67F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960000" flipH="1">
              <a:off x="8294968" y="4462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2F833C8-E3CE-4399-B78B-9DD0EEA64C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080000" flipH="1">
              <a:off x="8160824" y="48237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7C92DB2-78F1-4872-B9C7-C658A78869C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60000" flipH="1">
              <a:off x="8027689" y="53184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F8A2FAA-05E1-448E-A606-FA9D67036C2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380000" flipH="1">
              <a:off x="7894554" y="58132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5AAB5D1-1672-4825-88A7-D93923475E2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500000" flipH="1">
              <a:off x="7761419" y="63079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2CAAFDB-2BA2-4D04-8B8B-1241D5EC097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620000" flipH="1">
              <a:off x="7636645" y="68980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4C381B3C-0009-451B-BCB3-48F7810C1BA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00000" flipH="1">
              <a:off x="7511871" y="75119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2A10544C-1EAD-47FB-A17E-52C62228263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920000" flipH="1">
              <a:off x="7387899" y="81977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2540B37-D854-4525-93F8-410685438FE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040000" flipH="1">
              <a:off x="7268530" y="89316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7450DFE8-D07F-435C-B5A2-47D126FD9F8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160000" flipH="1">
              <a:off x="7152030" y="97658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6C1A6513-2D5D-458C-B841-D5DD9844B84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340000" flipH="1">
              <a:off x="7041695" y="106002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9931CF18-850E-41CD-823E-D311BD5CCE1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60000" flipH="1">
              <a:off x="6931360" y="114346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44497A09-1B1C-4EB6-B728-6FC3A1C125F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580000" flipH="1">
              <a:off x="6819070" y="123586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A60DE04-F3E8-437E-A2E4-A8A7BA01CB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700000" flipH="1">
              <a:off x="6721359" y="133274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CDBBA541-852C-4AE6-82E8-6BD13AFB4F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880000" flipH="1">
              <a:off x="6617467" y="14294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FC3362F-AD7E-45D7-BE85-7C8DD81347C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00000" flipH="1">
              <a:off x="6520032" y="152728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FCD83E0F-C8AF-4D52-94DB-CD949A2B16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120000" flipH="1">
              <a:off x="6429579" y="164161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60D5F865-890F-483F-B407-516CE6D2222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240000" flipH="1">
              <a:off x="6340532" y="17504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DE6A2505-E617-4419-AB05-10B779B5C2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420000" flipH="1">
              <a:off x="6261757" y="18601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DFF0D66-52FC-4F64-B67F-72D9EFEED1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540000" flipH="1">
              <a:off x="6184144" y="19796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DCC72040-7945-4051-989C-2B728F6D504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660000" flipH="1">
              <a:off x="6106531" y="209906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96EB6302-2333-45D4-AE20-B0F6D45CC13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780000" flipH="1">
              <a:off x="6043206" y="222255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ECC1105-D16E-411D-B4B7-80BF039BF9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960000" flipH="1">
              <a:off x="5978913" y="234430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C7D2F518-4540-44DE-BC62-7D598EC99BB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080000" flipH="1">
              <a:off x="5912438" y="24706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19566BC-880A-4113-A9C4-0017E5184C1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200000" flipH="1">
              <a:off x="5858875" y="260092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718E7D73-F4E4-4F5D-AFF9-EE491954A05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320000" flipH="1">
              <a:off x="5808182" y="273404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8D0988A2-3571-4C16-BDEF-58254F04E5B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500000" flipH="1">
              <a:off x="5773263" y="286686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4550BAC8-41FE-4300-910B-EE7BBD7A0C1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620000" flipH="1">
              <a:off x="5735963" y="300206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38CD175C-18A7-4589-8C46-A61FEF6D999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740000" flipH="1">
              <a:off x="5700105" y="313891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B6BE3031-FD1C-443C-9889-243CEEAEDF8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860000" flipH="1">
              <a:off x="5665939" y="327548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7E37BF5D-3732-41F2-B9AF-A56C9214D63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040000" flipH="1">
              <a:off x="5644476" y="341425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077B6718-917A-4A01-BCF8-5C6E1217B2A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160000" flipH="1">
              <a:off x="5626530" y="35546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1C23AB5B-98FB-43F1-B590-BBA79814F21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280000" flipH="1">
              <a:off x="5616429" y="369183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D6EEC146-226B-4C83-9C1B-DD5495DE161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0" flipH="1">
              <a:off x="5611319" y="38353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C24D094-41EF-4CA2-9834-B04793FA12C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580000" flipH="1">
              <a:off x="5608540" y="397572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8DA46AD8-674F-46C3-8A22-280F78F91AC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700000" flipH="1">
              <a:off x="5605761" y="41160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E9D757B-CD9D-447C-8780-79F2FF87511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820000" flipH="1">
              <a:off x="5624195" y="425421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276B76E9-7342-43BC-B629-9180ABF5778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940000" flipH="1">
              <a:off x="5642629" y="439235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F25F68A-2DCB-4183-86F1-3428326E595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120000" flipH="1">
              <a:off x="5654818" y="453638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BA5FA913-066C-4504-A753-026056454CE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240000" flipH="1">
              <a:off x="5684446" y="467136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6A6E50AC-CA1E-4DD3-B85F-1720C019E68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360000" flipH="1">
              <a:off x="5714074" y="480873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1224B2B1-DBD8-4BA8-8CEB-BFAC8A15D33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480000" flipH="1">
              <a:off x="5748464" y="49484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4DEFE1E7-69A3-47F5-B8B8-C0898281B6A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660000" flipH="1">
              <a:off x="5792091" y="507760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66F1F489-762E-4979-9EBC-50A62330B8E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780000" flipH="1">
              <a:off x="5847441" y="52112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927DF22C-20E6-4DED-B405-1B26C521863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900000" flipH="1">
              <a:off x="5900410" y="534245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236FD8D7-6E0F-468E-B8C4-F4E6707112A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020000" flipH="1">
              <a:off x="5955760" y="547369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26E9A211-2752-57C9-F35E-CD7DF8BF3D78}"/>
              </a:ext>
            </a:extLst>
          </p:cNvPr>
          <p:cNvSpPr>
            <a:spLocks noGrp="1"/>
          </p:cNvSpPr>
          <p:nvPr>
            <p:ph type="ctrTitle"/>
          </p:nvPr>
        </p:nvSpPr>
        <p:spPr>
          <a:xfrm>
            <a:off x="6710718" y="1455349"/>
            <a:ext cx="4513792" cy="2819398"/>
          </a:xfrm>
        </p:spPr>
        <p:txBody>
          <a:bodyPr>
            <a:normAutofit/>
          </a:bodyPr>
          <a:lstStyle/>
          <a:p>
            <a:r>
              <a:rPr lang="en-US" sz="4400" dirty="0">
                <a:latin typeface="Algerian" panose="04020705040A02060702" pitchFamily="82" charset="0"/>
              </a:rPr>
              <a:t>Basic Business Concepts for </a:t>
            </a:r>
            <a:br>
              <a:rPr lang="en-US" sz="4400" dirty="0">
                <a:latin typeface="Algerian" panose="04020705040A02060702" pitchFamily="82" charset="0"/>
              </a:rPr>
            </a:br>
            <a:r>
              <a:rPr lang="en-US" sz="4400" dirty="0">
                <a:latin typeface="Algerian" panose="04020705040A02060702" pitchFamily="82" charset="0"/>
              </a:rPr>
              <a:t>the WOC Nurse</a:t>
            </a:r>
          </a:p>
        </p:txBody>
      </p:sp>
      <p:sp>
        <p:nvSpPr>
          <p:cNvPr id="3" name="Subtitle 2">
            <a:extLst>
              <a:ext uri="{FF2B5EF4-FFF2-40B4-BE49-F238E27FC236}">
                <a16:creationId xmlns:a16="http://schemas.microsoft.com/office/drawing/2014/main" id="{3DF01EF9-D7EE-EDC1-79BE-871D92AB91F8}"/>
              </a:ext>
            </a:extLst>
          </p:cNvPr>
          <p:cNvSpPr>
            <a:spLocks noGrp="1"/>
          </p:cNvSpPr>
          <p:nvPr>
            <p:ph type="subTitle" idx="1"/>
          </p:nvPr>
        </p:nvSpPr>
        <p:spPr>
          <a:xfrm>
            <a:off x="6592867" y="4587098"/>
            <a:ext cx="4513792" cy="914401"/>
          </a:xfrm>
        </p:spPr>
        <p:txBody>
          <a:bodyPr>
            <a:normAutofit/>
          </a:bodyPr>
          <a:lstStyle/>
          <a:p>
            <a:r>
              <a:rPr lang="en-US" dirty="0">
                <a:latin typeface="Lucida Calligraphy" panose="03010101010101010101" pitchFamily="66" charset="0"/>
              </a:rPr>
              <a:t>Courtney Grams, RN, BSN</a:t>
            </a:r>
          </a:p>
        </p:txBody>
      </p:sp>
    </p:spTree>
    <p:extLst>
      <p:ext uri="{BB962C8B-B14F-4D97-AF65-F5344CB8AC3E}">
        <p14:creationId xmlns:p14="http://schemas.microsoft.com/office/powerpoint/2010/main" val="23387077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7E6BF4-7807-8C26-76FA-CD23C734BE1A}"/>
              </a:ext>
            </a:extLst>
          </p:cNvPr>
          <p:cNvSpPr txBox="1"/>
          <p:nvPr/>
        </p:nvSpPr>
        <p:spPr>
          <a:xfrm>
            <a:off x="3296996" y="516835"/>
            <a:ext cx="559800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Neue Haas Grotesk Text Pro"/>
                <a:ea typeface="+mn-ea"/>
                <a:cs typeface="+mn-cs"/>
              </a:rPr>
              <a:t>Product Purchase Business Plan</a:t>
            </a:r>
          </a:p>
        </p:txBody>
      </p:sp>
      <p:pic>
        <p:nvPicPr>
          <p:cNvPr id="3" name="Picture 2" descr="A hand holding a phone with a screen and a shopping cart&#10;&#10;Description automatically generated">
            <a:extLst>
              <a:ext uri="{FF2B5EF4-FFF2-40B4-BE49-F238E27FC236}">
                <a16:creationId xmlns:a16="http://schemas.microsoft.com/office/drawing/2014/main" id="{459FD97C-E62A-F840-1143-2A799F95267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22186" y="1740766"/>
            <a:ext cx="4126634" cy="4126634"/>
          </a:xfrm>
          <a:prstGeom prst="rect">
            <a:avLst/>
          </a:prstGeom>
          <a:ln>
            <a:noFill/>
          </a:ln>
          <a:effectLst>
            <a:softEdge rad="112500"/>
          </a:effectLst>
        </p:spPr>
      </p:pic>
      <p:sp>
        <p:nvSpPr>
          <p:cNvPr id="4" name="TextBox 3">
            <a:extLst>
              <a:ext uri="{FF2B5EF4-FFF2-40B4-BE49-F238E27FC236}">
                <a16:creationId xmlns:a16="http://schemas.microsoft.com/office/drawing/2014/main" id="{9E4A1143-D80C-3FAD-291C-1EACA6408E78}"/>
              </a:ext>
            </a:extLst>
          </p:cNvPr>
          <p:cNvSpPr txBox="1"/>
          <p:nvPr/>
        </p:nvSpPr>
        <p:spPr>
          <a:xfrm>
            <a:off x="1451560" y="2123578"/>
            <a:ext cx="5902036" cy="2610843"/>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800" dirty="0"/>
              <a:t>Director of Nursing Approval</a:t>
            </a:r>
          </a:p>
          <a:p>
            <a:pPr marL="285750" indent="-285750">
              <a:lnSpc>
                <a:spcPct val="150000"/>
              </a:lnSpc>
              <a:buFont typeface="Wingdings" panose="05000000000000000000" pitchFamily="2" charset="2"/>
              <a:buChar char="v"/>
            </a:pPr>
            <a:r>
              <a:rPr lang="en-US" sz="2800" dirty="0"/>
              <a:t>Purchasing Department Request</a:t>
            </a:r>
          </a:p>
          <a:p>
            <a:pPr marL="285750" indent="-285750">
              <a:lnSpc>
                <a:spcPct val="150000"/>
              </a:lnSpc>
              <a:buFont typeface="Wingdings" panose="05000000000000000000" pitchFamily="2" charset="2"/>
              <a:buChar char="v"/>
            </a:pPr>
            <a:r>
              <a:rPr lang="en-US" sz="2800" dirty="0"/>
              <a:t>Product Received</a:t>
            </a:r>
          </a:p>
          <a:p>
            <a:pPr marL="285750" indent="-285750">
              <a:lnSpc>
                <a:spcPct val="150000"/>
              </a:lnSpc>
              <a:buFont typeface="Wingdings" panose="05000000000000000000" pitchFamily="2" charset="2"/>
              <a:buChar char="v"/>
            </a:pPr>
            <a:r>
              <a:rPr lang="en-US" sz="2800" dirty="0"/>
              <a:t>Evaluated for Safe Functioning</a:t>
            </a:r>
          </a:p>
        </p:txBody>
      </p:sp>
    </p:spTree>
    <p:extLst>
      <p:ext uri="{BB962C8B-B14F-4D97-AF65-F5344CB8AC3E}">
        <p14:creationId xmlns:p14="http://schemas.microsoft.com/office/powerpoint/2010/main" val="24125721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3FF1E55-00C9-E58F-6CA4-A3489D21EE30}"/>
              </a:ext>
            </a:extLst>
          </p:cNvPr>
          <p:cNvSpPr txBox="1"/>
          <p:nvPr/>
        </p:nvSpPr>
        <p:spPr>
          <a:xfrm>
            <a:off x="5188226" y="371062"/>
            <a:ext cx="1815548" cy="523220"/>
          </a:xfrm>
          <a:prstGeom prst="rect">
            <a:avLst/>
          </a:prstGeom>
          <a:noFill/>
        </p:spPr>
        <p:txBody>
          <a:bodyPr wrap="square" rtlCol="0">
            <a:spAutoFit/>
          </a:bodyPr>
          <a:lstStyle/>
          <a:p>
            <a:r>
              <a:rPr lang="en-US" sz="2800"/>
              <a:t>Summary</a:t>
            </a:r>
            <a:endParaRPr lang="en-US" sz="2800" dirty="0"/>
          </a:p>
        </p:txBody>
      </p:sp>
      <p:pic>
        <p:nvPicPr>
          <p:cNvPr id="3" name="Picture 2">
            <a:extLst>
              <a:ext uri="{FF2B5EF4-FFF2-40B4-BE49-F238E27FC236}">
                <a16:creationId xmlns:a16="http://schemas.microsoft.com/office/drawing/2014/main" id="{A7274208-9C4E-0C2A-1E10-BF7370A4BC16}"/>
              </a:ext>
            </a:extLst>
          </p:cNvPr>
          <p:cNvPicPr>
            <a:picLocks noChangeAspect="1"/>
          </p:cNvPicPr>
          <p:nvPr/>
        </p:nvPicPr>
        <p:blipFill rotWithShape="1">
          <a:blip r:embed="rId3"/>
          <a:srcRect b="25303"/>
          <a:stretch/>
        </p:blipFill>
        <p:spPr>
          <a:xfrm>
            <a:off x="2557669" y="5555972"/>
            <a:ext cx="7328453" cy="1302028"/>
          </a:xfrm>
          <a:prstGeom prst="rect">
            <a:avLst/>
          </a:prstGeom>
        </p:spPr>
      </p:pic>
      <p:sp>
        <p:nvSpPr>
          <p:cNvPr id="4" name="TextBox 3">
            <a:extLst>
              <a:ext uri="{FF2B5EF4-FFF2-40B4-BE49-F238E27FC236}">
                <a16:creationId xmlns:a16="http://schemas.microsoft.com/office/drawing/2014/main" id="{44D1D898-B45E-45F7-C55E-C932A241AD3B}"/>
              </a:ext>
            </a:extLst>
          </p:cNvPr>
          <p:cNvSpPr txBox="1"/>
          <p:nvPr/>
        </p:nvSpPr>
        <p:spPr>
          <a:xfrm>
            <a:off x="2431773" y="1586515"/>
            <a:ext cx="7328453" cy="2805063"/>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400" dirty="0"/>
              <a:t>Capital vs. Standard Operating Expenses</a:t>
            </a:r>
          </a:p>
          <a:p>
            <a:pPr marL="285750" indent="-285750">
              <a:lnSpc>
                <a:spcPct val="150000"/>
              </a:lnSpc>
              <a:buFont typeface="Wingdings" panose="05000000000000000000" pitchFamily="2" charset="2"/>
              <a:buChar char="v"/>
            </a:pPr>
            <a:r>
              <a:rPr lang="en-US" sz="2400" dirty="0"/>
              <a:t>WOC Nursing Operating Budget Considerations</a:t>
            </a:r>
          </a:p>
          <a:p>
            <a:pPr marL="285750" indent="-285750">
              <a:lnSpc>
                <a:spcPct val="150000"/>
              </a:lnSpc>
              <a:buFont typeface="Wingdings" panose="05000000000000000000" pitchFamily="2" charset="2"/>
              <a:buChar char="v"/>
            </a:pPr>
            <a:r>
              <a:rPr lang="en-US" sz="2400" dirty="0"/>
              <a:t>WOC Nurse Value</a:t>
            </a:r>
          </a:p>
          <a:p>
            <a:pPr marL="285750" indent="-285750">
              <a:lnSpc>
                <a:spcPct val="150000"/>
              </a:lnSpc>
              <a:buFont typeface="Wingdings" panose="05000000000000000000" pitchFamily="2" charset="2"/>
              <a:buChar char="v"/>
            </a:pPr>
            <a:r>
              <a:rPr lang="en-US" sz="2400" dirty="0"/>
              <a:t>Marketing &amp; Business Plan</a:t>
            </a:r>
          </a:p>
          <a:p>
            <a:pPr marL="285750" indent="-285750">
              <a:lnSpc>
                <a:spcPct val="150000"/>
              </a:lnSpc>
              <a:buFont typeface="Wingdings" panose="05000000000000000000" pitchFamily="2" charset="2"/>
              <a:buChar char="v"/>
            </a:pPr>
            <a:r>
              <a:rPr lang="en-US" sz="2400" dirty="0"/>
              <a:t>Product Purchase Business Plan</a:t>
            </a:r>
          </a:p>
        </p:txBody>
      </p:sp>
      <p:pic>
        <p:nvPicPr>
          <p:cNvPr id="5" name="Picture 4">
            <a:extLst>
              <a:ext uri="{FF2B5EF4-FFF2-40B4-BE49-F238E27FC236}">
                <a16:creationId xmlns:a16="http://schemas.microsoft.com/office/drawing/2014/main" id="{2CCE1482-B467-5230-8A5C-9ADB7B0D1C28}"/>
              </a:ext>
            </a:extLst>
          </p:cNvPr>
          <p:cNvPicPr>
            <a:picLocks noChangeAspect="1"/>
          </p:cNvPicPr>
          <p:nvPr/>
        </p:nvPicPr>
        <p:blipFill>
          <a:blip r:embed="rId4"/>
          <a:stretch>
            <a:fillRect/>
          </a:stretch>
        </p:blipFill>
        <p:spPr>
          <a:xfrm rot="476896">
            <a:off x="8722417" y="1702228"/>
            <a:ext cx="3065691" cy="1724451"/>
          </a:xfrm>
          <a:prstGeom prst="ellipse">
            <a:avLst/>
          </a:prstGeom>
          <a:ln>
            <a:noFill/>
          </a:ln>
          <a:effectLst>
            <a:softEdge rad="112500"/>
          </a:effectLst>
        </p:spPr>
      </p:pic>
      <p:pic>
        <p:nvPicPr>
          <p:cNvPr id="6" name="Picture 5">
            <a:extLst>
              <a:ext uri="{FF2B5EF4-FFF2-40B4-BE49-F238E27FC236}">
                <a16:creationId xmlns:a16="http://schemas.microsoft.com/office/drawing/2014/main" id="{A55E8A81-9020-12EA-856D-D5FBFBB932EC}"/>
              </a:ext>
            </a:extLst>
          </p:cNvPr>
          <p:cNvPicPr>
            <a:picLocks noChangeAspect="1"/>
          </p:cNvPicPr>
          <p:nvPr/>
        </p:nvPicPr>
        <p:blipFill>
          <a:blip r:embed="rId5"/>
          <a:stretch>
            <a:fillRect/>
          </a:stretch>
        </p:blipFill>
        <p:spPr>
          <a:xfrm>
            <a:off x="6695842" y="2759720"/>
            <a:ext cx="2757671" cy="1741272"/>
          </a:xfrm>
          <a:prstGeom prst="ellipse">
            <a:avLst/>
          </a:prstGeom>
          <a:ln>
            <a:noFill/>
          </a:ln>
          <a:effectLst>
            <a:softEdge rad="112500"/>
          </a:effectLst>
        </p:spPr>
      </p:pic>
    </p:spTree>
    <p:extLst>
      <p:ext uri="{BB962C8B-B14F-4D97-AF65-F5344CB8AC3E}">
        <p14:creationId xmlns:p14="http://schemas.microsoft.com/office/powerpoint/2010/main" val="26681164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47BE81-B38B-80B9-BA2E-3446200C852B}"/>
              </a:ext>
            </a:extLst>
          </p:cNvPr>
          <p:cNvSpPr txBox="1"/>
          <p:nvPr/>
        </p:nvSpPr>
        <p:spPr>
          <a:xfrm>
            <a:off x="5206032" y="246822"/>
            <a:ext cx="1779933" cy="530087"/>
          </a:xfrm>
          <a:prstGeom prst="rect">
            <a:avLst/>
          </a:prstGeom>
          <a:noFill/>
        </p:spPr>
        <p:txBody>
          <a:bodyPr wrap="square" rtlCol="0">
            <a:spAutoFit/>
          </a:bodyPr>
          <a:lstStyle/>
          <a:p>
            <a:r>
              <a:rPr lang="en-US" sz="2800" dirty="0"/>
              <a:t>References</a:t>
            </a:r>
          </a:p>
        </p:txBody>
      </p:sp>
      <p:sp>
        <p:nvSpPr>
          <p:cNvPr id="3" name="TextBox 2">
            <a:extLst>
              <a:ext uri="{FF2B5EF4-FFF2-40B4-BE49-F238E27FC236}">
                <a16:creationId xmlns:a16="http://schemas.microsoft.com/office/drawing/2014/main" id="{3CB6E1E8-37FD-D675-786F-2224C7653A37}"/>
              </a:ext>
            </a:extLst>
          </p:cNvPr>
          <p:cNvSpPr txBox="1"/>
          <p:nvPr/>
        </p:nvSpPr>
        <p:spPr>
          <a:xfrm rot="10800000" flipV="1">
            <a:off x="572191" y="1087189"/>
            <a:ext cx="11047616" cy="5770811"/>
          </a:xfrm>
          <a:prstGeom prst="rect">
            <a:avLst/>
          </a:prstGeom>
          <a:noFill/>
        </p:spPr>
        <p:txBody>
          <a:bodyPr wrap="square" rtlCol="0">
            <a:spAutoFit/>
          </a:bodyPr>
          <a:lstStyle/>
          <a:p>
            <a:pPr>
              <a:lnSpc>
                <a:spcPct val="150000"/>
              </a:lnSpc>
            </a:pPr>
            <a:r>
              <a:rPr lang="en-US" dirty="0">
                <a:effectLst/>
              </a:rPr>
              <a:t>Ballinger, J. (2024, February 26). </a:t>
            </a:r>
            <a:r>
              <a:rPr lang="en-US" i="1" dirty="0">
                <a:effectLst/>
              </a:rPr>
              <a:t>Capex vs. OPEX: The difference between these types of expenditures</a:t>
            </a:r>
            <a:r>
              <a:rPr lang="en-US" dirty="0">
                <a:effectLst/>
              </a:rPr>
              <a:t>. Cube Software. 	https://www.cubesoftware.com/blog/capex-vs-	</a:t>
            </a:r>
            <a:r>
              <a:rPr lang="en-US" dirty="0" err="1">
                <a:effectLst/>
              </a:rPr>
              <a:t>opex</a:t>
            </a:r>
            <a:r>
              <a:rPr lang="en-US" dirty="0">
                <a:effectLst/>
              </a:rPr>
              <a:t>#:~:text=Capital%20expenditures%20involve%20significant%20investments,business%20in%20the%20long	%20term. </a:t>
            </a:r>
          </a:p>
          <a:p>
            <a:pPr>
              <a:lnSpc>
                <a:spcPct val="150000"/>
              </a:lnSpc>
            </a:pPr>
            <a:r>
              <a:rPr lang="en-US" dirty="0" err="1">
                <a:effectLst/>
              </a:rPr>
              <a:t>Kime</a:t>
            </a:r>
            <a:r>
              <a:rPr lang="en-US" dirty="0">
                <a:effectLst/>
              </a:rPr>
              <a:t>, L. F., Falcone, L., Harper, J. K., &amp; McGee, W. W. (2023, September 22). </a:t>
            </a:r>
            <a:r>
              <a:rPr lang="en-US" i="1" dirty="0">
                <a:effectLst/>
              </a:rPr>
              <a:t>Developing a business plan</a:t>
            </a:r>
            <a:r>
              <a:rPr lang="en-US" dirty="0">
                <a:effectLst/>
              </a:rPr>
              <a:t>. Penn State 	Extension. https://extension.psu.edu/developing-a-business-plan </a:t>
            </a:r>
            <a:endParaRPr lang="en-US" dirty="0">
              <a:effectLst/>
              <a:latin typeface="Times New Roman" panose="02020603050405020304" pitchFamily="18" charset="0"/>
              <a:ea typeface="Times New Roman" panose="02020603050405020304" pitchFamily="18" charset="0"/>
            </a:endParaRPr>
          </a:p>
          <a:p>
            <a:pPr marL="360045" marR="0" indent="-360045">
              <a:lnSpc>
                <a:spcPct val="150000"/>
              </a:lnSpc>
            </a:pPr>
            <a:r>
              <a:rPr lang="en-US" dirty="0">
                <a:effectLst/>
                <a:latin typeface="Times New Roman" panose="02020603050405020304" pitchFamily="18" charset="0"/>
                <a:ea typeface="Times New Roman" panose="02020603050405020304" pitchFamily="18" charset="0"/>
              </a:rPr>
              <a:t>Murphree, R.W., &amp; </a:t>
            </a:r>
            <a:r>
              <a:rPr lang="en-US" dirty="0" err="1">
                <a:effectLst/>
                <a:latin typeface="Times New Roman" panose="02020603050405020304" pitchFamily="18" charset="0"/>
                <a:ea typeface="Times New Roman" panose="02020603050405020304" pitchFamily="18" charset="0"/>
              </a:rPr>
              <a:t>Jaszarowski</a:t>
            </a:r>
            <a:r>
              <a:rPr lang="en-US" dirty="0">
                <a:effectLst/>
                <a:latin typeface="Times New Roman" panose="02020603050405020304" pitchFamily="18" charset="0"/>
                <a:ea typeface="Times New Roman" panose="02020603050405020304" pitchFamily="18" charset="0"/>
              </a:rPr>
              <a:t>, K. (2022). Chapter 1, pp. 2-5. In </a:t>
            </a:r>
            <a:r>
              <a:rPr lang="en-US" i="1" dirty="0">
                <a:effectLst/>
                <a:latin typeface="Times New Roman" panose="02020603050405020304" pitchFamily="18" charset="0"/>
                <a:ea typeface="Times New Roman" panose="02020603050405020304" pitchFamily="18" charset="0"/>
              </a:rPr>
              <a:t>Professional Practice for Wound, Ostomy, and Continence Nursing. Wound, Ostomy, and Continence Nurses Society Core Curriculum Wound Management</a:t>
            </a:r>
            <a:r>
              <a:rPr lang="en-US" dirty="0">
                <a:effectLst/>
                <a:latin typeface="Times New Roman" panose="02020603050405020304" pitchFamily="18" charset="0"/>
                <a:ea typeface="Times New Roman" panose="02020603050405020304" pitchFamily="18" charset="0"/>
              </a:rPr>
              <a:t> (2nd ed., pp. 2–5). essay, Wolters Kluwer. </a:t>
            </a:r>
          </a:p>
          <a:p>
            <a:pPr>
              <a:lnSpc>
                <a:spcPct val="150000"/>
              </a:lnSpc>
            </a:pPr>
            <a:r>
              <a:rPr lang="en-US" i="1" dirty="0">
                <a:effectLst/>
              </a:rPr>
              <a:t>Purchasing process: Definition and steps | indeed.com</a:t>
            </a:r>
            <a:r>
              <a:rPr lang="en-US" dirty="0">
                <a:effectLst/>
              </a:rPr>
              <a:t>. Indeed. (2022, June 24). https://www.indeed.com/career-	advice/career-	development/purchase-process </a:t>
            </a:r>
          </a:p>
          <a:p>
            <a:pPr marL="360045" marR="0" indent="-360045">
              <a:lnSpc>
                <a:spcPct val="150000"/>
              </a:lnSpc>
            </a:pPr>
            <a:r>
              <a:rPr lang="en-US" dirty="0">
                <a:effectLst/>
                <a:latin typeface="Times New Roman" panose="02020603050405020304" pitchFamily="18" charset="0"/>
                <a:ea typeface="Times New Roman" panose="02020603050405020304" pitchFamily="18" charset="0"/>
              </a:rPr>
              <a:t>Vipond, T. (2023, December 18). </a:t>
            </a:r>
            <a:r>
              <a:rPr lang="en-US" i="1" dirty="0">
                <a:effectLst/>
                <a:latin typeface="Times New Roman" panose="02020603050405020304" pitchFamily="18" charset="0"/>
                <a:ea typeface="Times New Roman" panose="02020603050405020304" pitchFamily="18" charset="0"/>
              </a:rPr>
              <a:t>Operating budget</a:t>
            </a:r>
            <a:r>
              <a:rPr lang="en-US" dirty="0">
                <a:effectLst/>
                <a:latin typeface="Times New Roman" panose="02020603050405020304" pitchFamily="18" charset="0"/>
                <a:ea typeface="Times New Roman" panose="02020603050405020304" pitchFamily="18" charset="0"/>
              </a:rPr>
              <a:t>. Corporate Finance Institute. https://corporatefinanceinstitute.com/resources/fpa/operating-budget/ </a:t>
            </a:r>
          </a:p>
          <a:p>
            <a:endParaRPr lang="en-US" dirty="0">
              <a:effectLst/>
            </a:endParaRPr>
          </a:p>
        </p:txBody>
      </p:sp>
    </p:spTree>
    <p:extLst>
      <p:ext uri="{BB962C8B-B14F-4D97-AF65-F5344CB8AC3E}">
        <p14:creationId xmlns:p14="http://schemas.microsoft.com/office/powerpoint/2010/main" val="16672476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BF3DFB-634B-855E-B3EF-4B5B1B8D7414}"/>
              </a:ext>
            </a:extLst>
          </p:cNvPr>
          <p:cNvSpPr txBox="1"/>
          <p:nvPr/>
        </p:nvSpPr>
        <p:spPr>
          <a:xfrm>
            <a:off x="4943062" y="490332"/>
            <a:ext cx="2544417" cy="646331"/>
          </a:xfrm>
          <a:prstGeom prst="rect">
            <a:avLst/>
          </a:prstGeom>
          <a:noFill/>
        </p:spPr>
        <p:txBody>
          <a:bodyPr wrap="square" rtlCol="0">
            <a:spAutoFit/>
          </a:bodyPr>
          <a:lstStyle/>
          <a:p>
            <a:r>
              <a:rPr lang="en-US" sz="3600" b="1" dirty="0">
                <a:latin typeface="+mj-lt"/>
              </a:rPr>
              <a:t>Introduction</a:t>
            </a:r>
          </a:p>
        </p:txBody>
      </p:sp>
      <p:sp>
        <p:nvSpPr>
          <p:cNvPr id="4" name="TextBox 3">
            <a:extLst>
              <a:ext uri="{FF2B5EF4-FFF2-40B4-BE49-F238E27FC236}">
                <a16:creationId xmlns:a16="http://schemas.microsoft.com/office/drawing/2014/main" id="{F1A626BE-4685-6F51-5783-5F6C39CA4C45}"/>
              </a:ext>
            </a:extLst>
          </p:cNvPr>
          <p:cNvSpPr txBox="1"/>
          <p:nvPr/>
        </p:nvSpPr>
        <p:spPr>
          <a:xfrm>
            <a:off x="4364386" y="2837790"/>
            <a:ext cx="7654233" cy="1852815"/>
          </a:xfrm>
          <a:prstGeom prst="rect">
            <a:avLst/>
          </a:prstGeom>
          <a:noFill/>
        </p:spPr>
        <p:txBody>
          <a:bodyPr wrap="square" rtlCol="0">
            <a:spAutoFit/>
          </a:bodyPr>
          <a:lstStyle/>
          <a:p>
            <a:pPr marL="285750" indent="-285750">
              <a:lnSpc>
                <a:spcPct val="200000"/>
              </a:lnSpc>
              <a:buFont typeface="Wingdings" panose="05000000000000000000" pitchFamily="2" charset="2"/>
              <a:buChar char="v"/>
            </a:pPr>
            <a:r>
              <a:rPr lang="en-US" sz="2000" dirty="0"/>
              <a:t>Define Capital vs. Standard Operating Expenses for a WOC Nurse role</a:t>
            </a:r>
          </a:p>
          <a:p>
            <a:pPr marL="285750" indent="-285750">
              <a:lnSpc>
                <a:spcPct val="200000"/>
              </a:lnSpc>
              <a:buFont typeface="Wingdings" panose="05000000000000000000" pitchFamily="2" charset="2"/>
              <a:buChar char="v"/>
            </a:pPr>
            <a:r>
              <a:rPr lang="en-US" sz="2000" dirty="0"/>
              <a:t>Evaluate the Value of the WOC Nurse role</a:t>
            </a:r>
          </a:p>
          <a:p>
            <a:pPr marL="285750" indent="-285750">
              <a:lnSpc>
                <a:spcPct val="200000"/>
              </a:lnSpc>
              <a:buFont typeface="Wingdings" panose="05000000000000000000" pitchFamily="2" charset="2"/>
              <a:buChar char="v"/>
            </a:pPr>
            <a:r>
              <a:rPr lang="en-US" sz="2000" dirty="0"/>
              <a:t>Discuss a Business Plan for WOC Nurse role</a:t>
            </a:r>
          </a:p>
        </p:txBody>
      </p:sp>
      <p:sp>
        <p:nvSpPr>
          <p:cNvPr id="5" name="TextBox 4">
            <a:extLst>
              <a:ext uri="{FF2B5EF4-FFF2-40B4-BE49-F238E27FC236}">
                <a16:creationId xmlns:a16="http://schemas.microsoft.com/office/drawing/2014/main" id="{8C55754E-C1D4-E3AF-AFF6-9AC7821819FD}"/>
              </a:ext>
            </a:extLst>
          </p:cNvPr>
          <p:cNvSpPr txBox="1"/>
          <p:nvPr/>
        </p:nvSpPr>
        <p:spPr>
          <a:xfrm>
            <a:off x="7011770" y="2210042"/>
            <a:ext cx="1728358" cy="523220"/>
          </a:xfrm>
          <a:prstGeom prst="rect">
            <a:avLst/>
          </a:prstGeom>
          <a:noFill/>
        </p:spPr>
        <p:txBody>
          <a:bodyPr wrap="none" rtlCol="0">
            <a:spAutoFit/>
          </a:bodyPr>
          <a:lstStyle/>
          <a:p>
            <a:r>
              <a:rPr lang="en-US" sz="2800" b="1" i="1" u="sng" dirty="0"/>
              <a:t>Objectives</a:t>
            </a:r>
          </a:p>
        </p:txBody>
      </p:sp>
      <p:pic>
        <p:nvPicPr>
          <p:cNvPr id="6" name="Picture 5">
            <a:extLst>
              <a:ext uri="{FF2B5EF4-FFF2-40B4-BE49-F238E27FC236}">
                <a16:creationId xmlns:a16="http://schemas.microsoft.com/office/drawing/2014/main" id="{5A01C2E5-0531-56C3-E0A1-E88482A39001}"/>
              </a:ext>
            </a:extLst>
          </p:cNvPr>
          <p:cNvPicPr>
            <a:picLocks noChangeAspect="1"/>
          </p:cNvPicPr>
          <p:nvPr/>
        </p:nvPicPr>
        <p:blipFill>
          <a:blip r:embed="rId3"/>
          <a:stretch>
            <a:fillRect/>
          </a:stretch>
        </p:blipFill>
        <p:spPr>
          <a:xfrm>
            <a:off x="120484" y="373868"/>
            <a:ext cx="4195569" cy="4195569"/>
          </a:xfrm>
          <a:prstGeom prst="ellipse">
            <a:avLst/>
          </a:prstGeom>
          <a:ln>
            <a:noFill/>
          </a:ln>
          <a:effectLst>
            <a:softEdge rad="112500"/>
          </a:effectLst>
        </p:spPr>
      </p:pic>
    </p:spTree>
    <p:extLst>
      <p:ext uri="{BB962C8B-B14F-4D97-AF65-F5344CB8AC3E}">
        <p14:creationId xmlns:p14="http://schemas.microsoft.com/office/powerpoint/2010/main" val="40797559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AAB12A-2D2F-0B53-E977-2E9C83B80F81}"/>
              </a:ext>
            </a:extLst>
          </p:cNvPr>
          <p:cNvSpPr txBox="1"/>
          <p:nvPr/>
        </p:nvSpPr>
        <p:spPr>
          <a:xfrm>
            <a:off x="3094350" y="596348"/>
            <a:ext cx="6003298" cy="523220"/>
          </a:xfrm>
          <a:prstGeom prst="rect">
            <a:avLst/>
          </a:prstGeom>
          <a:noFill/>
        </p:spPr>
        <p:txBody>
          <a:bodyPr wrap="square" rtlCol="0">
            <a:spAutoFit/>
          </a:bodyPr>
          <a:lstStyle/>
          <a:p>
            <a:r>
              <a:rPr lang="en-US" sz="2800" dirty="0"/>
              <a:t>Capital vs. Standard Operating Expenses</a:t>
            </a:r>
          </a:p>
        </p:txBody>
      </p:sp>
      <p:sp>
        <p:nvSpPr>
          <p:cNvPr id="5" name="TextBox 4">
            <a:extLst>
              <a:ext uri="{FF2B5EF4-FFF2-40B4-BE49-F238E27FC236}">
                <a16:creationId xmlns:a16="http://schemas.microsoft.com/office/drawing/2014/main" id="{850C39EC-E6F0-B852-907E-EB64D95FCFEB}"/>
              </a:ext>
            </a:extLst>
          </p:cNvPr>
          <p:cNvSpPr txBox="1"/>
          <p:nvPr/>
        </p:nvSpPr>
        <p:spPr>
          <a:xfrm>
            <a:off x="229399" y="1844439"/>
            <a:ext cx="4146648" cy="523220"/>
          </a:xfrm>
          <a:prstGeom prst="rect">
            <a:avLst/>
          </a:prstGeom>
          <a:noFill/>
        </p:spPr>
        <p:txBody>
          <a:bodyPr wrap="none" rtlCol="0">
            <a:spAutoFit/>
          </a:bodyPr>
          <a:lstStyle/>
          <a:p>
            <a:r>
              <a:rPr lang="en-US" sz="2800" i="1" u="sng" dirty="0"/>
              <a:t>Capital Operating Expenses</a:t>
            </a:r>
          </a:p>
        </p:txBody>
      </p:sp>
      <p:sp>
        <p:nvSpPr>
          <p:cNvPr id="6" name="TextBox 5">
            <a:extLst>
              <a:ext uri="{FF2B5EF4-FFF2-40B4-BE49-F238E27FC236}">
                <a16:creationId xmlns:a16="http://schemas.microsoft.com/office/drawing/2014/main" id="{7FB34A1F-B952-486E-89DB-8FFB26A756D2}"/>
              </a:ext>
            </a:extLst>
          </p:cNvPr>
          <p:cNvSpPr txBox="1"/>
          <p:nvPr/>
        </p:nvSpPr>
        <p:spPr>
          <a:xfrm>
            <a:off x="7455297" y="1801065"/>
            <a:ext cx="4461350" cy="523220"/>
          </a:xfrm>
          <a:prstGeom prst="rect">
            <a:avLst/>
          </a:prstGeom>
          <a:noFill/>
        </p:spPr>
        <p:txBody>
          <a:bodyPr wrap="none" rtlCol="0">
            <a:spAutoFit/>
          </a:bodyPr>
          <a:lstStyle/>
          <a:p>
            <a:r>
              <a:rPr lang="en-US" sz="2800" i="1" u="sng" dirty="0"/>
              <a:t>Standard Operating Expenses</a:t>
            </a:r>
          </a:p>
        </p:txBody>
      </p:sp>
      <p:sp>
        <p:nvSpPr>
          <p:cNvPr id="7" name="TextBox 6">
            <a:extLst>
              <a:ext uri="{FF2B5EF4-FFF2-40B4-BE49-F238E27FC236}">
                <a16:creationId xmlns:a16="http://schemas.microsoft.com/office/drawing/2014/main" id="{92F03E25-06B2-CA5F-5385-1C947AB8C011}"/>
              </a:ext>
            </a:extLst>
          </p:cNvPr>
          <p:cNvSpPr txBox="1"/>
          <p:nvPr/>
        </p:nvSpPr>
        <p:spPr>
          <a:xfrm>
            <a:off x="8393973" y="2857465"/>
            <a:ext cx="4019836" cy="1143070"/>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400" dirty="0"/>
              <a:t>Wages</a:t>
            </a:r>
          </a:p>
          <a:p>
            <a:pPr marL="285750" indent="-285750">
              <a:lnSpc>
                <a:spcPct val="150000"/>
              </a:lnSpc>
              <a:buFont typeface="Wingdings" panose="05000000000000000000" pitchFamily="2" charset="2"/>
              <a:buChar char="v"/>
            </a:pPr>
            <a:r>
              <a:rPr lang="en-US" sz="2400" dirty="0"/>
              <a:t>Wound &amp; Ostomy Supplies</a:t>
            </a:r>
          </a:p>
        </p:txBody>
      </p:sp>
      <p:sp>
        <p:nvSpPr>
          <p:cNvPr id="9" name="TextBox 8">
            <a:extLst>
              <a:ext uri="{FF2B5EF4-FFF2-40B4-BE49-F238E27FC236}">
                <a16:creationId xmlns:a16="http://schemas.microsoft.com/office/drawing/2014/main" id="{7133380D-3C4B-8A28-22FA-2ACF44FC6B15}"/>
              </a:ext>
            </a:extLst>
          </p:cNvPr>
          <p:cNvSpPr txBox="1"/>
          <p:nvPr/>
        </p:nvSpPr>
        <p:spPr>
          <a:xfrm>
            <a:off x="229399" y="2760409"/>
            <a:ext cx="3213946" cy="2031325"/>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400" dirty="0"/>
              <a:t>Ostomy Pouch Trainer</a:t>
            </a:r>
          </a:p>
          <a:p>
            <a:pPr marL="285750" indent="-285750">
              <a:lnSpc>
                <a:spcPct val="150000"/>
              </a:lnSpc>
              <a:buFont typeface="Wingdings" panose="05000000000000000000" pitchFamily="2" charset="2"/>
              <a:buChar char="v"/>
            </a:pPr>
            <a:r>
              <a:rPr lang="en-US" sz="2400" dirty="0"/>
              <a:t>Specialized lighting</a:t>
            </a:r>
          </a:p>
          <a:p>
            <a:pPr marL="285750" indent="-285750">
              <a:lnSpc>
                <a:spcPct val="150000"/>
              </a:lnSpc>
              <a:buFont typeface="Wingdings" panose="05000000000000000000" pitchFamily="2" charset="2"/>
              <a:buChar char="v"/>
            </a:pPr>
            <a:r>
              <a:rPr lang="en-US" sz="2400" dirty="0"/>
              <a:t>Hoyer lift</a:t>
            </a:r>
          </a:p>
          <a:p>
            <a:pPr marL="285750" indent="-285750">
              <a:buFont typeface="Wingdings" panose="05000000000000000000" pitchFamily="2" charset="2"/>
              <a:buChar char="v"/>
            </a:pPr>
            <a:endParaRPr lang="en-US" dirty="0"/>
          </a:p>
        </p:txBody>
      </p:sp>
      <p:pic>
        <p:nvPicPr>
          <p:cNvPr id="1026" name="Picture 2" descr="Ostomy Pouching Trainer">
            <a:extLst>
              <a:ext uri="{FF2B5EF4-FFF2-40B4-BE49-F238E27FC236}">
                <a16:creationId xmlns:a16="http://schemas.microsoft.com/office/drawing/2014/main" id="{4FD1415C-AC54-77AF-BBFD-44B5024750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7947" y="2410435"/>
            <a:ext cx="2731275" cy="27312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lose-up of medical bandages&#10;&#10;Description automatically generated">
            <a:extLst>
              <a:ext uri="{FF2B5EF4-FFF2-40B4-BE49-F238E27FC236}">
                <a16:creationId xmlns:a16="http://schemas.microsoft.com/office/drawing/2014/main" id="{38D55E10-0CE3-1B13-2EE2-B288A6CC52D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278427" y="2410435"/>
            <a:ext cx="1977136" cy="1317267"/>
          </a:xfrm>
          <a:prstGeom prst="rect">
            <a:avLst/>
          </a:prstGeom>
        </p:spPr>
      </p:pic>
      <p:pic>
        <p:nvPicPr>
          <p:cNvPr id="14" name="Picture 13" descr="A medical supplies on a table&#10;&#10;Description automatically generated">
            <a:extLst>
              <a:ext uri="{FF2B5EF4-FFF2-40B4-BE49-F238E27FC236}">
                <a16:creationId xmlns:a16="http://schemas.microsoft.com/office/drawing/2014/main" id="{1407C9AC-648F-4770-C552-31A500AE74F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rot="16200000">
            <a:off x="6611245" y="3567185"/>
            <a:ext cx="1311500" cy="1977136"/>
          </a:xfrm>
          <a:prstGeom prst="rect">
            <a:avLst/>
          </a:prstGeom>
        </p:spPr>
      </p:pic>
    </p:spTree>
    <p:extLst>
      <p:ext uri="{BB962C8B-B14F-4D97-AF65-F5344CB8AC3E}">
        <p14:creationId xmlns:p14="http://schemas.microsoft.com/office/powerpoint/2010/main" val="7445716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B738E1-A03E-15FE-39FE-B63A582BCE78}"/>
              </a:ext>
            </a:extLst>
          </p:cNvPr>
          <p:cNvSpPr txBox="1"/>
          <p:nvPr/>
        </p:nvSpPr>
        <p:spPr>
          <a:xfrm>
            <a:off x="2565225" y="410817"/>
            <a:ext cx="706154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effectLst/>
                <a:uLnTx/>
                <a:uFillTx/>
                <a:latin typeface="Neue Haas Grotesk Text Pro"/>
                <a:ea typeface="+mn-ea"/>
                <a:cs typeface="+mn-cs"/>
              </a:rPr>
              <a:t>Capital vs. Standard Operating Expenses</a:t>
            </a:r>
          </a:p>
        </p:txBody>
      </p:sp>
      <p:pic>
        <p:nvPicPr>
          <p:cNvPr id="3" name="Picture 2" descr="A calculator on top of a document&#10;&#10;Description automatically generated">
            <a:extLst>
              <a:ext uri="{FF2B5EF4-FFF2-40B4-BE49-F238E27FC236}">
                <a16:creationId xmlns:a16="http://schemas.microsoft.com/office/drawing/2014/main" id="{E90C5757-9231-EFCA-FE80-9C3F9C9BB6D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96000" y="1841839"/>
            <a:ext cx="4945799" cy="3709349"/>
          </a:xfrm>
          <a:prstGeom prst="rect">
            <a:avLst/>
          </a:prstGeom>
        </p:spPr>
      </p:pic>
      <p:sp>
        <p:nvSpPr>
          <p:cNvPr id="5" name="TextBox 4">
            <a:extLst>
              <a:ext uri="{FF2B5EF4-FFF2-40B4-BE49-F238E27FC236}">
                <a16:creationId xmlns:a16="http://schemas.microsoft.com/office/drawing/2014/main" id="{867E9B2C-2F1C-44EA-CC7C-0C3BA26AD45A}"/>
              </a:ext>
            </a:extLst>
          </p:cNvPr>
          <p:cNvSpPr txBox="1"/>
          <p:nvPr/>
        </p:nvSpPr>
        <p:spPr>
          <a:xfrm>
            <a:off x="847898" y="1673805"/>
            <a:ext cx="4937760" cy="3709349"/>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3200" dirty="0"/>
              <a:t>Return-on-investment risk</a:t>
            </a:r>
          </a:p>
          <a:p>
            <a:pPr marL="285750" indent="-285750">
              <a:lnSpc>
                <a:spcPct val="150000"/>
              </a:lnSpc>
              <a:buFont typeface="Wingdings" panose="05000000000000000000" pitchFamily="2" charset="2"/>
              <a:buChar char="v"/>
            </a:pPr>
            <a:r>
              <a:rPr lang="en-US" sz="3200" dirty="0"/>
              <a:t>Increased Profits</a:t>
            </a:r>
          </a:p>
          <a:p>
            <a:pPr marL="285750" indent="-285750">
              <a:lnSpc>
                <a:spcPct val="150000"/>
              </a:lnSpc>
              <a:buFont typeface="Wingdings" panose="05000000000000000000" pitchFamily="2" charset="2"/>
              <a:buChar char="v"/>
            </a:pPr>
            <a:r>
              <a:rPr lang="en-US" sz="3200" dirty="0"/>
              <a:t>Staffing Considerations</a:t>
            </a:r>
          </a:p>
          <a:p>
            <a:pPr marL="285750" indent="-285750">
              <a:lnSpc>
                <a:spcPct val="150000"/>
              </a:lnSpc>
              <a:buFont typeface="Wingdings" panose="05000000000000000000" pitchFamily="2" charset="2"/>
              <a:buChar char="v"/>
            </a:pPr>
            <a:r>
              <a:rPr lang="en-US" sz="3200" dirty="0"/>
              <a:t>Employee Benefits</a:t>
            </a:r>
          </a:p>
          <a:p>
            <a:pPr marL="285750" indent="-285750">
              <a:lnSpc>
                <a:spcPct val="150000"/>
              </a:lnSpc>
              <a:buFont typeface="Wingdings" panose="05000000000000000000" pitchFamily="2" charset="2"/>
              <a:buChar char="v"/>
            </a:pPr>
            <a:r>
              <a:rPr lang="en-US" sz="3200" dirty="0"/>
              <a:t>Supply Venders</a:t>
            </a:r>
          </a:p>
        </p:txBody>
      </p:sp>
    </p:spTree>
    <p:extLst>
      <p:ext uri="{BB962C8B-B14F-4D97-AF65-F5344CB8AC3E}">
        <p14:creationId xmlns:p14="http://schemas.microsoft.com/office/powerpoint/2010/main" val="35242260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F28751-B63A-123E-2BEB-8358546AD554}"/>
              </a:ext>
            </a:extLst>
          </p:cNvPr>
          <p:cNvSpPr txBox="1"/>
          <p:nvPr/>
        </p:nvSpPr>
        <p:spPr>
          <a:xfrm>
            <a:off x="2592610" y="617347"/>
            <a:ext cx="7006779" cy="523220"/>
          </a:xfrm>
          <a:prstGeom prst="rect">
            <a:avLst/>
          </a:prstGeom>
          <a:noFill/>
        </p:spPr>
        <p:txBody>
          <a:bodyPr wrap="square" rtlCol="0">
            <a:spAutoFit/>
          </a:bodyPr>
          <a:lstStyle/>
          <a:p>
            <a:r>
              <a:rPr lang="en-US" sz="2800" dirty="0"/>
              <a:t>WOC Nursing Operating Budget Considerations</a:t>
            </a:r>
          </a:p>
        </p:txBody>
      </p:sp>
      <p:sp>
        <p:nvSpPr>
          <p:cNvPr id="3" name="TextBox 2">
            <a:extLst>
              <a:ext uri="{FF2B5EF4-FFF2-40B4-BE49-F238E27FC236}">
                <a16:creationId xmlns:a16="http://schemas.microsoft.com/office/drawing/2014/main" id="{FC4EF581-16AA-BABD-0EF9-6D76F43C7267}"/>
              </a:ext>
            </a:extLst>
          </p:cNvPr>
          <p:cNvSpPr txBox="1"/>
          <p:nvPr/>
        </p:nvSpPr>
        <p:spPr>
          <a:xfrm>
            <a:off x="5488056" y="4697483"/>
            <a:ext cx="4482791" cy="880369"/>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dirty="0"/>
              <a:t>Attending National Conferences </a:t>
            </a:r>
          </a:p>
          <a:p>
            <a:pPr marL="742950" lvl="1" indent="-285750">
              <a:lnSpc>
                <a:spcPct val="150000"/>
              </a:lnSpc>
              <a:buFont typeface="Wingdings" panose="05000000000000000000" pitchFamily="2" charset="2"/>
              <a:buChar char="v"/>
            </a:pPr>
            <a:r>
              <a:rPr lang="en-US" dirty="0"/>
              <a:t>Quarterly Cost-$50-550</a:t>
            </a:r>
          </a:p>
        </p:txBody>
      </p:sp>
      <p:pic>
        <p:nvPicPr>
          <p:cNvPr id="7" name="Picture 6" descr="A stack of books on a table&#10;&#10;Description automatically generated">
            <a:extLst>
              <a:ext uri="{FF2B5EF4-FFF2-40B4-BE49-F238E27FC236}">
                <a16:creationId xmlns:a16="http://schemas.microsoft.com/office/drawing/2014/main" id="{C633CCB4-51AD-A983-D05D-356489EB269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093511" y="2261856"/>
            <a:ext cx="1521102" cy="11408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descr="A close-up of a first aid kit&#10;&#10;Description automatically generated">
            <a:extLst>
              <a:ext uri="{FF2B5EF4-FFF2-40B4-BE49-F238E27FC236}">
                <a16:creationId xmlns:a16="http://schemas.microsoft.com/office/drawing/2014/main" id="{A022D968-ED96-81A6-8C58-0E7C7B0DB75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8363202" y="3642231"/>
            <a:ext cx="1521102" cy="10140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26" name="Picture 2" descr="WOCNext® | WOCN Society">
            <a:extLst>
              <a:ext uri="{FF2B5EF4-FFF2-40B4-BE49-F238E27FC236}">
                <a16:creationId xmlns:a16="http://schemas.microsoft.com/office/drawing/2014/main" id="{509C7347-DCA0-A258-1987-467DBC99FD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0987" y="5224686"/>
            <a:ext cx="1686634" cy="99395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87F8286F-7760-451B-35CA-AAEA16AFCA2D}"/>
              </a:ext>
            </a:extLst>
          </p:cNvPr>
          <p:cNvPicPr>
            <a:picLocks noChangeAspect="1"/>
          </p:cNvPicPr>
          <p:nvPr/>
        </p:nvPicPr>
        <p:blipFill>
          <a:blip r:embed="rId8"/>
          <a:stretch>
            <a:fillRect/>
          </a:stretch>
        </p:blipFill>
        <p:spPr>
          <a:xfrm>
            <a:off x="10056916" y="3652776"/>
            <a:ext cx="1557697" cy="98875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991A124D-E91B-2964-55D1-0C5A5915DD84}"/>
              </a:ext>
            </a:extLst>
          </p:cNvPr>
          <p:cNvSpPr txBox="1"/>
          <p:nvPr/>
        </p:nvSpPr>
        <p:spPr>
          <a:xfrm>
            <a:off x="4567264" y="2175565"/>
            <a:ext cx="5489652" cy="880369"/>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1800" dirty="0"/>
              <a:t>Purchasing of reference books &amp; journal subscriptions</a:t>
            </a:r>
          </a:p>
          <a:p>
            <a:pPr marL="742950" lvl="1" indent="-285750">
              <a:lnSpc>
                <a:spcPct val="150000"/>
              </a:lnSpc>
              <a:buFont typeface="Wingdings" panose="05000000000000000000" pitchFamily="2" charset="2"/>
              <a:buChar char="v"/>
            </a:pPr>
            <a:r>
              <a:rPr lang="en-US" dirty="0"/>
              <a:t>Quarterly Cost-$250-350</a:t>
            </a:r>
          </a:p>
        </p:txBody>
      </p:sp>
      <p:sp>
        <p:nvSpPr>
          <p:cNvPr id="14" name="TextBox 13">
            <a:extLst>
              <a:ext uri="{FF2B5EF4-FFF2-40B4-BE49-F238E27FC236}">
                <a16:creationId xmlns:a16="http://schemas.microsoft.com/office/drawing/2014/main" id="{148294DD-029C-6A4B-68B3-457CD1FFE67A}"/>
              </a:ext>
            </a:extLst>
          </p:cNvPr>
          <p:cNvSpPr txBox="1"/>
          <p:nvPr/>
        </p:nvSpPr>
        <p:spPr>
          <a:xfrm>
            <a:off x="5017836" y="3419025"/>
            <a:ext cx="3345366" cy="880369"/>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1800" dirty="0"/>
              <a:t>Stocking of WOC care supplies</a:t>
            </a:r>
          </a:p>
          <a:p>
            <a:pPr marL="742950" lvl="1" indent="-285750">
              <a:lnSpc>
                <a:spcPct val="150000"/>
              </a:lnSpc>
              <a:buFont typeface="Wingdings" panose="05000000000000000000" pitchFamily="2" charset="2"/>
              <a:buChar char="v"/>
            </a:pPr>
            <a:r>
              <a:rPr lang="en-US" dirty="0"/>
              <a:t>Quarterly Cost-$300-550</a:t>
            </a:r>
          </a:p>
        </p:txBody>
      </p:sp>
      <p:pic>
        <p:nvPicPr>
          <p:cNvPr id="15" name="Picture 14">
            <a:extLst>
              <a:ext uri="{FF2B5EF4-FFF2-40B4-BE49-F238E27FC236}">
                <a16:creationId xmlns:a16="http://schemas.microsoft.com/office/drawing/2014/main" id="{8F2D1459-C6A9-6EB7-C0CD-2B9F38145BA2}"/>
              </a:ext>
            </a:extLst>
          </p:cNvPr>
          <p:cNvPicPr>
            <a:picLocks noChangeAspect="1"/>
          </p:cNvPicPr>
          <p:nvPr/>
        </p:nvPicPr>
        <p:blipFill>
          <a:blip r:embed="rId9"/>
          <a:stretch>
            <a:fillRect/>
          </a:stretch>
        </p:blipFill>
        <p:spPr>
          <a:xfrm>
            <a:off x="153209" y="1903587"/>
            <a:ext cx="4482791" cy="4075456"/>
          </a:xfrm>
          <a:prstGeom prst="rect">
            <a:avLst/>
          </a:prstGeom>
          <a:ln>
            <a:noFill/>
          </a:ln>
          <a:effectLst>
            <a:softEdge rad="112500"/>
          </a:effectLst>
        </p:spPr>
      </p:pic>
    </p:spTree>
    <p:extLst>
      <p:ext uri="{BB962C8B-B14F-4D97-AF65-F5344CB8AC3E}">
        <p14:creationId xmlns:p14="http://schemas.microsoft.com/office/powerpoint/2010/main" val="12300863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EB6A26-EAAB-A7F6-BCF4-568484BB1BED}"/>
              </a:ext>
            </a:extLst>
          </p:cNvPr>
          <p:cNvSpPr txBox="1"/>
          <p:nvPr/>
        </p:nvSpPr>
        <p:spPr>
          <a:xfrm>
            <a:off x="4479234" y="357809"/>
            <a:ext cx="3233531" cy="523220"/>
          </a:xfrm>
          <a:prstGeom prst="rect">
            <a:avLst/>
          </a:prstGeom>
          <a:noFill/>
        </p:spPr>
        <p:txBody>
          <a:bodyPr wrap="square" rtlCol="0">
            <a:spAutoFit/>
          </a:bodyPr>
          <a:lstStyle/>
          <a:p>
            <a:r>
              <a:rPr lang="en-US" sz="2800" dirty="0"/>
              <a:t>WOC Nurse Value</a:t>
            </a:r>
          </a:p>
        </p:txBody>
      </p:sp>
      <p:pic>
        <p:nvPicPr>
          <p:cNvPr id="4" name="Picture 3" descr="Patient and doctor looking at tablet">
            <a:extLst>
              <a:ext uri="{FF2B5EF4-FFF2-40B4-BE49-F238E27FC236}">
                <a16:creationId xmlns:a16="http://schemas.microsoft.com/office/drawing/2014/main" id="{55DF8E90-A2FC-98A1-B46A-7F79C6D28322}"/>
              </a:ext>
            </a:extLst>
          </p:cNvPr>
          <p:cNvPicPr>
            <a:picLocks noChangeAspect="1"/>
          </p:cNvPicPr>
          <p:nvPr/>
        </p:nvPicPr>
        <p:blipFill rotWithShape="1">
          <a:blip r:embed="rId3">
            <a:extLst>
              <a:ext uri="{28A0092B-C50C-407E-A947-70E740481C1C}">
                <a14:useLocalDpi xmlns:a14="http://schemas.microsoft.com/office/drawing/2010/main" val="0"/>
              </a:ext>
            </a:extLst>
          </a:blip>
          <a:srcRect t="8232" r="18466"/>
          <a:stretch/>
        </p:blipFill>
        <p:spPr>
          <a:xfrm>
            <a:off x="670610" y="1846682"/>
            <a:ext cx="5055277" cy="3563541"/>
          </a:xfrm>
          <a:prstGeom prst="rect">
            <a:avLst/>
          </a:prstGeom>
        </p:spPr>
      </p:pic>
      <p:sp>
        <p:nvSpPr>
          <p:cNvPr id="3" name="TextBox 2">
            <a:extLst>
              <a:ext uri="{FF2B5EF4-FFF2-40B4-BE49-F238E27FC236}">
                <a16:creationId xmlns:a16="http://schemas.microsoft.com/office/drawing/2014/main" id="{C31BCA4B-C185-46F8-D03C-7DD930E29127}"/>
              </a:ext>
            </a:extLst>
          </p:cNvPr>
          <p:cNvSpPr txBox="1"/>
          <p:nvPr/>
        </p:nvSpPr>
        <p:spPr>
          <a:xfrm>
            <a:off x="5934298" y="1671238"/>
            <a:ext cx="5695950" cy="4247317"/>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400" dirty="0"/>
              <a:t>Specialized Expertise in Wound/Ostomy Care</a:t>
            </a:r>
          </a:p>
          <a:p>
            <a:pPr marL="285750" indent="-285750">
              <a:lnSpc>
                <a:spcPct val="150000"/>
              </a:lnSpc>
              <a:buFont typeface="Wingdings" panose="05000000000000000000" pitchFamily="2" charset="2"/>
              <a:buChar char="v"/>
            </a:pPr>
            <a:r>
              <a:rPr lang="en-US" sz="2400" dirty="0"/>
              <a:t>Ability to provide individualized care</a:t>
            </a:r>
          </a:p>
          <a:p>
            <a:pPr marL="285750" indent="-285750">
              <a:lnSpc>
                <a:spcPct val="150000"/>
              </a:lnSpc>
              <a:buFont typeface="Wingdings" panose="05000000000000000000" pitchFamily="2" charset="2"/>
              <a:buChar char="v"/>
            </a:pPr>
            <a:r>
              <a:rPr lang="en-US" sz="2400" dirty="0"/>
              <a:t>Improve Patient Outcomes</a:t>
            </a:r>
          </a:p>
          <a:p>
            <a:pPr marL="285750" indent="-285750">
              <a:lnSpc>
                <a:spcPct val="150000"/>
              </a:lnSpc>
              <a:buFont typeface="Wingdings" panose="05000000000000000000" pitchFamily="2" charset="2"/>
              <a:buChar char="v"/>
            </a:pPr>
            <a:r>
              <a:rPr lang="en-US" sz="2400" dirty="0"/>
              <a:t>Keeping patient close to home</a:t>
            </a:r>
          </a:p>
          <a:p>
            <a:pPr marL="285750" indent="-285750">
              <a:lnSpc>
                <a:spcPct val="150000"/>
              </a:lnSpc>
              <a:buFont typeface="Wingdings" panose="05000000000000000000" pitchFamily="2" charset="2"/>
              <a:buChar char="v"/>
            </a:pPr>
            <a:r>
              <a:rPr lang="en-US" sz="2400" dirty="0"/>
              <a:t>Prioritize time and resources for education related to Wound/Ostomy Care </a:t>
            </a:r>
          </a:p>
          <a:p>
            <a:pPr marL="285750" indent="-285750">
              <a:buFont typeface="Wingdings" panose="05000000000000000000" pitchFamily="2" charset="2"/>
              <a:buChar char="v"/>
            </a:pPr>
            <a:endParaRPr lang="en-US" dirty="0"/>
          </a:p>
        </p:txBody>
      </p:sp>
    </p:spTree>
    <p:extLst>
      <p:ext uri="{BB962C8B-B14F-4D97-AF65-F5344CB8AC3E}">
        <p14:creationId xmlns:p14="http://schemas.microsoft.com/office/powerpoint/2010/main" val="41167581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F6A9299-1D12-47E2-9DD4-03342553C4A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extBox 1">
            <a:extLst>
              <a:ext uri="{FF2B5EF4-FFF2-40B4-BE49-F238E27FC236}">
                <a16:creationId xmlns:a16="http://schemas.microsoft.com/office/drawing/2014/main" id="{20331740-99F7-688F-8742-411936EA917B}"/>
              </a:ext>
            </a:extLst>
          </p:cNvPr>
          <p:cNvSpPr txBox="1"/>
          <p:nvPr/>
        </p:nvSpPr>
        <p:spPr>
          <a:xfrm>
            <a:off x="7865806" y="704117"/>
            <a:ext cx="3706762" cy="1608124"/>
          </a:xfrm>
          <a:prstGeom prst="rect">
            <a:avLst/>
          </a:prstGeom>
        </p:spPr>
        <p:txBody>
          <a:bodyPr vert="horz" lIns="91440" tIns="45720" rIns="91440" bIns="45720" rtlCol="0" anchor="ctr">
            <a:normAutofit/>
          </a:bodyPr>
          <a:lstStyle/>
          <a:p>
            <a:pPr algn="ctr">
              <a:spcBef>
                <a:spcPct val="0"/>
              </a:spcBef>
              <a:spcAft>
                <a:spcPts val="600"/>
              </a:spcAft>
            </a:pPr>
            <a:r>
              <a:rPr lang="en-US" sz="4000" u="sng" cap="all" dirty="0">
                <a:ln w="3175" cmpd="sng">
                  <a:noFill/>
                </a:ln>
                <a:latin typeface="+mj-lt"/>
                <a:ea typeface="+mj-ea"/>
                <a:cs typeface="+mj-cs"/>
              </a:rPr>
              <a:t>Marketing</a:t>
            </a:r>
          </a:p>
        </p:txBody>
      </p:sp>
      <p:pic>
        <p:nvPicPr>
          <p:cNvPr id="4" name="Picture 3" descr="Graphs and charts">
            <a:extLst>
              <a:ext uri="{FF2B5EF4-FFF2-40B4-BE49-F238E27FC236}">
                <a16:creationId xmlns:a16="http://schemas.microsoft.com/office/drawing/2014/main" id="{D5A753C1-2B7F-21EC-AE3F-FC78E01DEE3B}"/>
              </a:ext>
            </a:extLst>
          </p:cNvPr>
          <p:cNvPicPr>
            <a:picLocks noChangeAspect="1"/>
          </p:cNvPicPr>
          <p:nvPr/>
        </p:nvPicPr>
        <p:blipFill rotWithShape="1">
          <a:blip r:embed="rId5">
            <a:extLst>
              <a:ext uri="{28A0092B-C50C-407E-A947-70E740481C1C}">
                <a14:useLocalDpi xmlns:a14="http://schemas.microsoft.com/office/drawing/2010/main" val="0"/>
              </a:ext>
            </a:extLst>
          </a:blip>
          <a:srcRect l="37465" r="4439" b="-1"/>
          <a:stretch/>
        </p:blipFill>
        <p:spPr>
          <a:xfrm>
            <a:off x="20" y="975"/>
            <a:ext cx="7552924" cy="6858000"/>
          </a:xfrm>
          <a:prstGeom prst="rect">
            <a:avLst/>
          </a:prstGeom>
        </p:spPr>
      </p:pic>
      <p:sp>
        <p:nvSpPr>
          <p:cNvPr id="3" name="TextBox 2">
            <a:extLst>
              <a:ext uri="{FF2B5EF4-FFF2-40B4-BE49-F238E27FC236}">
                <a16:creationId xmlns:a16="http://schemas.microsoft.com/office/drawing/2014/main" id="{78DDBE1C-0ECF-9592-5721-F2A7B8C4D18E}"/>
              </a:ext>
            </a:extLst>
          </p:cNvPr>
          <p:cNvSpPr txBox="1"/>
          <p:nvPr/>
        </p:nvSpPr>
        <p:spPr>
          <a:xfrm>
            <a:off x="7865806" y="2402519"/>
            <a:ext cx="3706762" cy="3972232"/>
          </a:xfrm>
          <a:prstGeom prst="rect">
            <a:avLst/>
          </a:prstGeom>
        </p:spPr>
        <p:txBody>
          <a:bodyPr vert="horz" lIns="91440" tIns="45720" rIns="91440" bIns="45720" rtlCol="0" anchor="ctr">
            <a:normAutofit/>
          </a:bodyPr>
          <a:lstStyle/>
          <a:p>
            <a:pPr marL="342900" indent="-342900" algn="ctr">
              <a:lnSpc>
                <a:spcPct val="150000"/>
              </a:lnSpc>
              <a:spcAft>
                <a:spcPts val="1000"/>
              </a:spcAft>
              <a:buClr>
                <a:schemeClr val="tx1"/>
              </a:buClr>
              <a:buSzPct val="100000"/>
              <a:buFont typeface="Wingdings" panose="05000000000000000000" pitchFamily="2" charset="2"/>
              <a:buChar char="v"/>
            </a:pPr>
            <a:r>
              <a:rPr lang="en-US" sz="3200" dirty="0"/>
              <a:t>Networking</a:t>
            </a:r>
          </a:p>
          <a:p>
            <a:pPr marL="342900" indent="-342900" algn="ctr">
              <a:lnSpc>
                <a:spcPct val="150000"/>
              </a:lnSpc>
              <a:spcAft>
                <a:spcPts val="1000"/>
              </a:spcAft>
              <a:buClr>
                <a:schemeClr val="tx1"/>
              </a:buClr>
              <a:buSzPct val="100000"/>
              <a:buFont typeface="Wingdings" panose="05000000000000000000" pitchFamily="2" charset="2"/>
              <a:buChar char="v"/>
            </a:pPr>
            <a:r>
              <a:rPr lang="en-US" sz="3200" dirty="0"/>
              <a:t>Open House Event</a:t>
            </a:r>
          </a:p>
          <a:p>
            <a:pPr marL="342900" indent="-342900" algn="ctr">
              <a:lnSpc>
                <a:spcPct val="150000"/>
              </a:lnSpc>
              <a:spcAft>
                <a:spcPts val="1000"/>
              </a:spcAft>
              <a:buClr>
                <a:schemeClr val="tx1"/>
              </a:buClr>
              <a:buSzPct val="100000"/>
              <a:buFont typeface="Wingdings" panose="05000000000000000000" pitchFamily="2" charset="2"/>
              <a:buChar char="v"/>
            </a:pPr>
            <a:r>
              <a:rPr lang="en-US" sz="3200" dirty="0"/>
              <a:t>B</a:t>
            </a:r>
            <a:r>
              <a:rPr lang="en-US" sz="3200" kern="1200" dirty="0">
                <a:effectLst/>
                <a:ea typeface="+mn-ea"/>
                <a:cs typeface="+mn-cs"/>
              </a:rPr>
              <a:t>rochures </a:t>
            </a:r>
            <a:endParaRPr lang="en-US" sz="3200" dirty="0"/>
          </a:p>
          <a:p>
            <a:pPr marL="285750" indent="-285750">
              <a:lnSpc>
                <a:spcPct val="150000"/>
              </a:lnSpc>
              <a:spcAft>
                <a:spcPts val="1000"/>
              </a:spcAft>
              <a:buClr>
                <a:schemeClr val="tx1"/>
              </a:buClr>
              <a:buSzPct val="100000"/>
              <a:buFont typeface="Arial"/>
              <a:buChar char="•"/>
            </a:pPr>
            <a:endParaRPr lang="en-US" sz="2400" dirty="0"/>
          </a:p>
          <a:p>
            <a:pPr marL="285750" indent="-285750">
              <a:spcAft>
                <a:spcPts val="1000"/>
              </a:spcAft>
              <a:buClr>
                <a:schemeClr val="tx1"/>
              </a:buClr>
              <a:buSzPct val="100000"/>
              <a:buFont typeface="Arial"/>
              <a:buChar char="•"/>
            </a:pPr>
            <a:endParaRPr lang="en-US" dirty="0"/>
          </a:p>
        </p:txBody>
      </p:sp>
    </p:spTree>
    <p:extLst>
      <p:ext uri="{BB962C8B-B14F-4D97-AF65-F5344CB8AC3E}">
        <p14:creationId xmlns:p14="http://schemas.microsoft.com/office/powerpoint/2010/main" val="18045434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935A80-2202-DC50-16A9-1770D97C797B}"/>
              </a:ext>
            </a:extLst>
          </p:cNvPr>
          <p:cNvSpPr txBox="1"/>
          <p:nvPr/>
        </p:nvSpPr>
        <p:spPr>
          <a:xfrm>
            <a:off x="4830417" y="477079"/>
            <a:ext cx="2531166" cy="523220"/>
          </a:xfrm>
          <a:prstGeom prst="rect">
            <a:avLst/>
          </a:prstGeom>
          <a:noFill/>
        </p:spPr>
        <p:txBody>
          <a:bodyPr wrap="square" rtlCol="0">
            <a:spAutoFit/>
          </a:bodyPr>
          <a:lstStyle/>
          <a:p>
            <a:r>
              <a:rPr lang="en-US" sz="2800" dirty="0"/>
              <a:t>Business Plan</a:t>
            </a:r>
          </a:p>
        </p:txBody>
      </p:sp>
      <p:pic>
        <p:nvPicPr>
          <p:cNvPr id="4" name="Picture 3" descr="A group of people working on laptops&#10;&#10;Description automatically generated">
            <a:extLst>
              <a:ext uri="{FF2B5EF4-FFF2-40B4-BE49-F238E27FC236}">
                <a16:creationId xmlns:a16="http://schemas.microsoft.com/office/drawing/2014/main" id="{993FABB1-0E94-2EEE-505A-DBD5F81398D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078264" y="2002971"/>
            <a:ext cx="4288972" cy="4288972"/>
          </a:xfrm>
          <a:prstGeom prst="rect">
            <a:avLst/>
          </a:prstGeom>
          <a:ln>
            <a:noFill/>
          </a:ln>
          <a:effectLst>
            <a:softEdge rad="112500"/>
          </a:effectLst>
        </p:spPr>
      </p:pic>
      <p:sp>
        <p:nvSpPr>
          <p:cNvPr id="3" name="TextBox 2">
            <a:extLst>
              <a:ext uri="{FF2B5EF4-FFF2-40B4-BE49-F238E27FC236}">
                <a16:creationId xmlns:a16="http://schemas.microsoft.com/office/drawing/2014/main" id="{2089A7A4-9E5E-5974-6CE4-4C9D1B57C6A0}"/>
              </a:ext>
            </a:extLst>
          </p:cNvPr>
          <p:cNvSpPr txBox="1"/>
          <p:nvPr/>
        </p:nvSpPr>
        <p:spPr>
          <a:xfrm>
            <a:off x="1053364" y="1712186"/>
            <a:ext cx="5692467" cy="2954655"/>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en-US" sz="2800" dirty="0"/>
              <a:t>Need for new equipment identified. </a:t>
            </a:r>
          </a:p>
          <a:p>
            <a:pPr marL="285750" indent="-285750">
              <a:lnSpc>
                <a:spcPct val="150000"/>
              </a:lnSpc>
              <a:buFont typeface="Wingdings" panose="05000000000000000000" pitchFamily="2" charset="2"/>
              <a:buChar char="v"/>
            </a:pPr>
            <a:r>
              <a:rPr lang="en-US" sz="2800" dirty="0"/>
              <a:t>Equipment request submitted</a:t>
            </a:r>
          </a:p>
          <a:p>
            <a:pPr marL="285750" indent="-285750">
              <a:lnSpc>
                <a:spcPct val="150000"/>
              </a:lnSpc>
              <a:buFont typeface="Wingdings" panose="05000000000000000000" pitchFamily="2" charset="2"/>
              <a:buChar char="v"/>
            </a:pPr>
            <a:r>
              <a:rPr lang="en-US" sz="2800" dirty="0"/>
              <a:t>Approval granted</a:t>
            </a:r>
          </a:p>
          <a:p>
            <a:pPr marL="285750" indent="-285750">
              <a:lnSpc>
                <a:spcPct val="150000"/>
              </a:lnSpc>
              <a:buFont typeface="Wingdings" panose="05000000000000000000" pitchFamily="2" charset="2"/>
              <a:buChar char="v"/>
            </a:pPr>
            <a:r>
              <a:rPr lang="en-US" sz="2800" dirty="0"/>
              <a:t>Equipment received</a:t>
            </a:r>
          </a:p>
          <a:p>
            <a:pPr marL="285750" indent="-285750">
              <a:buFont typeface="Wingdings" panose="05000000000000000000" pitchFamily="2" charset="2"/>
              <a:buChar char="v"/>
            </a:pPr>
            <a:endParaRPr lang="en-US" dirty="0"/>
          </a:p>
        </p:txBody>
      </p:sp>
    </p:spTree>
    <p:extLst>
      <p:ext uri="{BB962C8B-B14F-4D97-AF65-F5344CB8AC3E}">
        <p14:creationId xmlns:p14="http://schemas.microsoft.com/office/powerpoint/2010/main" val="678171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9BF0BB7-734F-B513-6454-D1C297204B85}"/>
              </a:ext>
            </a:extLst>
          </p:cNvPr>
          <p:cNvSpPr txBox="1"/>
          <p:nvPr/>
        </p:nvSpPr>
        <p:spPr>
          <a:xfrm>
            <a:off x="3708732" y="491372"/>
            <a:ext cx="5435267" cy="584775"/>
          </a:xfrm>
          <a:prstGeom prst="rect">
            <a:avLst/>
          </a:prstGeom>
          <a:noFill/>
        </p:spPr>
        <p:txBody>
          <a:bodyPr wrap="square" rtlCol="0">
            <a:spAutoFit/>
          </a:bodyPr>
          <a:lstStyle/>
          <a:p>
            <a:r>
              <a:rPr lang="en-US" sz="3200" dirty="0"/>
              <a:t>Product Purchase Business Plan</a:t>
            </a:r>
          </a:p>
        </p:txBody>
      </p:sp>
      <p:pic>
        <p:nvPicPr>
          <p:cNvPr id="3" name="Picture 2">
            <a:extLst>
              <a:ext uri="{FF2B5EF4-FFF2-40B4-BE49-F238E27FC236}">
                <a16:creationId xmlns:a16="http://schemas.microsoft.com/office/drawing/2014/main" id="{EB5CC6F7-7E46-8BBF-7055-CC201D8736CF}"/>
              </a:ext>
            </a:extLst>
          </p:cNvPr>
          <p:cNvPicPr>
            <a:picLocks noChangeAspect="1"/>
          </p:cNvPicPr>
          <p:nvPr/>
        </p:nvPicPr>
        <p:blipFill>
          <a:blip r:embed="rId3"/>
          <a:stretch>
            <a:fillRect/>
          </a:stretch>
        </p:blipFill>
        <p:spPr>
          <a:xfrm>
            <a:off x="974304" y="1549941"/>
            <a:ext cx="4399802" cy="4399802"/>
          </a:xfrm>
          <a:prstGeom prst="rect">
            <a:avLst/>
          </a:prstGeom>
          <a:ln>
            <a:noFill/>
          </a:ln>
          <a:effectLst>
            <a:softEdge rad="112500"/>
          </a:effectLst>
        </p:spPr>
      </p:pic>
      <p:sp>
        <p:nvSpPr>
          <p:cNvPr id="5" name="TextBox 4">
            <a:extLst>
              <a:ext uri="{FF2B5EF4-FFF2-40B4-BE49-F238E27FC236}">
                <a16:creationId xmlns:a16="http://schemas.microsoft.com/office/drawing/2014/main" id="{27D8F009-7741-4C1B-D0AA-66BFD83A9DB4}"/>
              </a:ext>
            </a:extLst>
          </p:cNvPr>
          <p:cNvSpPr txBox="1"/>
          <p:nvPr/>
        </p:nvSpPr>
        <p:spPr>
          <a:xfrm>
            <a:off x="6096000" y="2150509"/>
            <a:ext cx="5214257" cy="2556982"/>
          </a:xfrm>
          <a:prstGeom prst="rect">
            <a:avLst/>
          </a:prstGeom>
          <a:noFill/>
        </p:spPr>
        <p:txBody>
          <a:bodyPr wrap="square" rtlCol="0">
            <a:spAutoFit/>
          </a:bodyPr>
          <a:lstStyle/>
          <a:p>
            <a:pPr marL="285750" indent="-285750">
              <a:lnSpc>
                <a:spcPct val="200000"/>
              </a:lnSpc>
              <a:buFont typeface="Wingdings" panose="05000000000000000000" pitchFamily="2" charset="2"/>
              <a:buChar char="v"/>
            </a:pPr>
            <a:r>
              <a:rPr lang="en-US" sz="2800" dirty="0"/>
              <a:t>Up Front Cost $450</a:t>
            </a:r>
          </a:p>
          <a:p>
            <a:pPr marL="285750" indent="-285750">
              <a:lnSpc>
                <a:spcPct val="200000"/>
              </a:lnSpc>
              <a:buFont typeface="Wingdings" panose="05000000000000000000" pitchFamily="2" charset="2"/>
              <a:buChar char="v"/>
            </a:pPr>
            <a:r>
              <a:rPr lang="en-US" sz="2800" dirty="0"/>
              <a:t>Replacement parts $9-200</a:t>
            </a:r>
          </a:p>
          <a:p>
            <a:pPr marL="285750" indent="-285750">
              <a:lnSpc>
                <a:spcPct val="200000"/>
              </a:lnSpc>
              <a:buFont typeface="Wingdings" panose="05000000000000000000" pitchFamily="2" charset="2"/>
              <a:buChar char="v"/>
            </a:pPr>
            <a:r>
              <a:rPr lang="en-US" sz="2800" dirty="0"/>
              <a:t>Improve patient outcomes</a:t>
            </a:r>
          </a:p>
        </p:txBody>
      </p:sp>
    </p:spTree>
    <p:extLst>
      <p:ext uri="{BB962C8B-B14F-4D97-AF65-F5344CB8AC3E}">
        <p14:creationId xmlns:p14="http://schemas.microsoft.com/office/powerpoint/2010/main" val="269698748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TM03457452[[fn=Celestial]]</Template>
  <TotalTime>11885</TotalTime>
  <Words>3068</Words>
  <Application>Microsoft Office PowerPoint</Application>
  <PresentationFormat>Widescreen</PresentationFormat>
  <Paragraphs>85</Paragraphs>
  <Slides>12</Slides>
  <Notes>10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Algerian</vt:lpstr>
      <vt:lpstr>Aptos</vt:lpstr>
      <vt:lpstr>Arial</vt:lpstr>
      <vt:lpstr>Calibri</vt:lpstr>
      <vt:lpstr>Calibri Light</vt:lpstr>
      <vt:lpstr>Lucida Calligraphy</vt:lpstr>
      <vt:lpstr>Neue Haas Grotesk Text Pro</vt:lpstr>
      <vt:lpstr>Noto Sans</vt:lpstr>
      <vt:lpstr>Times New Roman</vt:lpstr>
      <vt:lpstr>Wingdings</vt:lpstr>
      <vt:lpstr>Celestial</vt:lpstr>
      <vt:lpstr>Basic Business Concepts for  the WOC Nurse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Business Concepts  for  the WOC Nurse</dc:title>
  <dc:creator>Nao 09</dc:creator>
  <cp:lastModifiedBy>Nao 09</cp:lastModifiedBy>
  <cp:revision>78</cp:revision>
  <dcterms:created xsi:type="dcterms:W3CDTF">2024-04-28T08:02:00Z</dcterms:created>
  <dcterms:modified xsi:type="dcterms:W3CDTF">2024-05-12T19:39:36Z</dcterms:modified>
</cp:coreProperties>
</file>