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0"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9" r:id="rId11"/>
    <p:sldId id="265" r:id="rId12"/>
    <p:sldId id="266" r:id="rId13"/>
    <p:sldId id="267" r:id="rId14"/>
    <p:sldId id="268"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ganmulgrew@gmail.com" initials="m" lastIdx="1" clrIdx="0">
    <p:extLst>
      <p:ext uri="{19B8F6BF-5375-455C-9EA6-DF929625EA0E}">
        <p15:presenceInfo xmlns:p15="http://schemas.microsoft.com/office/powerpoint/2012/main" userId="9db09b50661c665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76"/>
    <p:restoredTop sz="65986"/>
  </p:normalViewPr>
  <p:slideViewPr>
    <p:cSldViewPr snapToGrid="0" snapToObjects="1">
      <p:cViewPr varScale="1">
        <p:scale>
          <a:sx n="82" d="100"/>
          <a:sy n="82" d="100"/>
        </p:scale>
        <p:origin x="2160" y="168"/>
      </p:cViewPr>
      <p:guideLst/>
    </p:cSldViewPr>
  </p:slideViewPr>
  <p:notesTextViewPr>
    <p:cViewPr>
      <p:scale>
        <a:sx n="1" d="1"/>
        <a:sy n="1" d="1"/>
      </p:scale>
      <p:origin x="0" y="0"/>
    </p:cViewPr>
  </p:notesTextViewPr>
  <p:notesViewPr>
    <p:cSldViewPr snapToGrid="0" snapToObjects="1">
      <p:cViewPr varScale="1">
        <p:scale>
          <a:sx n="97" d="100"/>
          <a:sy n="97" d="100"/>
        </p:scale>
        <p:origin x="3120"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rawing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722C3A6-DE89-4A3D-8829-7275334C3C34}" type="doc">
      <dgm:prSet loTypeId="urn:microsoft.com/office/officeart/2005/8/layout/vProcess5" loCatId="process" qsTypeId="urn:microsoft.com/office/officeart/2005/8/quickstyle/simple4" qsCatId="simple" csTypeId="urn:microsoft.com/office/officeart/2005/8/colors/colorful1" csCatId="colorful"/>
      <dgm:spPr/>
      <dgm:t>
        <a:bodyPr/>
        <a:lstStyle/>
        <a:p>
          <a:endParaRPr lang="en-US"/>
        </a:p>
      </dgm:t>
    </dgm:pt>
    <dgm:pt modelId="{1ACF7B18-71B9-4DCF-A808-9179BB06E3F7}">
      <dgm:prSet/>
      <dgm:spPr/>
      <dgm:t>
        <a:bodyPr/>
        <a:lstStyle/>
        <a:p>
          <a:r>
            <a:rPr lang="en-US"/>
            <a:t>Colostomy = large intestine</a:t>
          </a:r>
        </a:p>
      </dgm:t>
    </dgm:pt>
    <dgm:pt modelId="{3FE8097B-98DC-4AB6-B800-C8964062B3D9}" type="parTrans" cxnId="{5DF96EF4-A815-47FA-8623-B3B217B8E19A}">
      <dgm:prSet/>
      <dgm:spPr/>
      <dgm:t>
        <a:bodyPr/>
        <a:lstStyle/>
        <a:p>
          <a:endParaRPr lang="en-US"/>
        </a:p>
      </dgm:t>
    </dgm:pt>
    <dgm:pt modelId="{B41BCBC2-C7E6-48F9-86C4-C351F6E37BCB}" type="sibTrans" cxnId="{5DF96EF4-A815-47FA-8623-B3B217B8E19A}">
      <dgm:prSet/>
      <dgm:spPr/>
      <dgm:t>
        <a:bodyPr/>
        <a:lstStyle/>
        <a:p>
          <a:endParaRPr lang="en-US"/>
        </a:p>
      </dgm:t>
    </dgm:pt>
    <dgm:pt modelId="{0714FB42-0F00-4878-B39F-888DF0B14918}">
      <dgm:prSet/>
      <dgm:spPr/>
      <dgm:t>
        <a:bodyPr/>
        <a:lstStyle/>
        <a:p>
          <a:r>
            <a:rPr lang="en-US"/>
            <a:t>Ileostomy = small intestine</a:t>
          </a:r>
        </a:p>
      </dgm:t>
    </dgm:pt>
    <dgm:pt modelId="{CCC534DD-E08D-49C7-B7DB-6C7197C6BA5E}" type="parTrans" cxnId="{A273E260-401E-4A13-BFA3-240C0923A871}">
      <dgm:prSet/>
      <dgm:spPr/>
      <dgm:t>
        <a:bodyPr/>
        <a:lstStyle/>
        <a:p>
          <a:endParaRPr lang="en-US"/>
        </a:p>
      </dgm:t>
    </dgm:pt>
    <dgm:pt modelId="{653056FF-FF99-40B0-82DA-E8DE82A18B36}" type="sibTrans" cxnId="{A273E260-401E-4A13-BFA3-240C0923A871}">
      <dgm:prSet/>
      <dgm:spPr/>
      <dgm:t>
        <a:bodyPr/>
        <a:lstStyle/>
        <a:p>
          <a:endParaRPr lang="en-US"/>
        </a:p>
      </dgm:t>
    </dgm:pt>
    <dgm:pt modelId="{41FA8CD5-D80B-4BD1-BF21-ABE956F10398}">
      <dgm:prSet/>
      <dgm:spPr/>
      <dgm:t>
        <a:bodyPr/>
        <a:lstStyle/>
        <a:p>
          <a:r>
            <a:rPr lang="en-US"/>
            <a:t>Ileal conduit = urinary diversion with ileum </a:t>
          </a:r>
        </a:p>
      </dgm:t>
    </dgm:pt>
    <dgm:pt modelId="{E50A5001-0D3D-4496-ACD2-C4FED1D5FAC4}" type="parTrans" cxnId="{5307FA9F-6790-41A3-A697-522A49802205}">
      <dgm:prSet/>
      <dgm:spPr/>
      <dgm:t>
        <a:bodyPr/>
        <a:lstStyle/>
        <a:p>
          <a:endParaRPr lang="en-US"/>
        </a:p>
      </dgm:t>
    </dgm:pt>
    <dgm:pt modelId="{8D654F10-B0A4-4A77-8CE0-EB22DE1E5EA5}" type="sibTrans" cxnId="{5307FA9F-6790-41A3-A697-522A49802205}">
      <dgm:prSet/>
      <dgm:spPr/>
      <dgm:t>
        <a:bodyPr/>
        <a:lstStyle/>
        <a:p>
          <a:endParaRPr lang="en-US"/>
        </a:p>
      </dgm:t>
    </dgm:pt>
    <dgm:pt modelId="{1A3BA703-0F4B-BD4B-BC69-D483BE67E3DD}" type="pres">
      <dgm:prSet presAssocID="{4722C3A6-DE89-4A3D-8829-7275334C3C34}" presName="outerComposite" presStyleCnt="0">
        <dgm:presLayoutVars>
          <dgm:chMax val="5"/>
          <dgm:dir/>
          <dgm:resizeHandles val="exact"/>
        </dgm:presLayoutVars>
      </dgm:prSet>
      <dgm:spPr/>
    </dgm:pt>
    <dgm:pt modelId="{CBCDBC6C-B117-AF4B-9E27-EE594E88FBC2}" type="pres">
      <dgm:prSet presAssocID="{4722C3A6-DE89-4A3D-8829-7275334C3C34}" presName="dummyMaxCanvas" presStyleCnt="0">
        <dgm:presLayoutVars/>
      </dgm:prSet>
      <dgm:spPr/>
    </dgm:pt>
    <dgm:pt modelId="{E164CC38-36EC-5248-8B47-4514FBEA1DE8}" type="pres">
      <dgm:prSet presAssocID="{4722C3A6-DE89-4A3D-8829-7275334C3C34}" presName="ThreeNodes_1" presStyleLbl="node1" presStyleIdx="0" presStyleCnt="3">
        <dgm:presLayoutVars>
          <dgm:bulletEnabled val="1"/>
        </dgm:presLayoutVars>
      </dgm:prSet>
      <dgm:spPr/>
    </dgm:pt>
    <dgm:pt modelId="{6AEFA29F-F124-2046-9B1E-4C9C09C0212B}" type="pres">
      <dgm:prSet presAssocID="{4722C3A6-DE89-4A3D-8829-7275334C3C34}" presName="ThreeNodes_2" presStyleLbl="node1" presStyleIdx="1" presStyleCnt="3">
        <dgm:presLayoutVars>
          <dgm:bulletEnabled val="1"/>
        </dgm:presLayoutVars>
      </dgm:prSet>
      <dgm:spPr/>
    </dgm:pt>
    <dgm:pt modelId="{65037EA5-9DAF-2D48-A422-E19F4EF3C5FD}" type="pres">
      <dgm:prSet presAssocID="{4722C3A6-DE89-4A3D-8829-7275334C3C34}" presName="ThreeNodes_3" presStyleLbl="node1" presStyleIdx="2" presStyleCnt="3">
        <dgm:presLayoutVars>
          <dgm:bulletEnabled val="1"/>
        </dgm:presLayoutVars>
      </dgm:prSet>
      <dgm:spPr/>
    </dgm:pt>
    <dgm:pt modelId="{23844A5B-E8BB-0E44-BCAB-10C87CC99C4E}" type="pres">
      <dgm:prSet presAssocID="{4722C3A6-DE89-4A3D-8829-7275334C3C34}" presName="ThreeConn_1-2" presStyleLbl="fgAccFollowNode1" presStyleIdx="0" presStyleCnt="2">
        <dgm:presLayoutVars>
          <dgm:bulletEnabled val="1"/>
        </dgm:presLayoutVars>
      </dgm:prSet>
      <dgm:spPr/>
    </dgm:pt>
    <dgm:pt modelId="{D22E7C40-9FCA-0043-BBA8-3675EA9E706D}" type="pres">
      <dgm:prSet presAssocID="{4722C3A6-DE89-4A3D-8829-7275334C3C34}" presName="ThreeConn_2-3" presStyleLbl="fgAccFollowNode1" presStyleIdx="1" presStyleCnt="2">
        <dgm:presLayoutVars>
          <dgm:bulletEnabled val="1"/>
        </dgm:presLayoutVars>
      </dgm:prSet>
      <dgm:spPr/>
    </dgm:pt>
    <dgm:pt modelId="{06FB5909-735C-B943-BD45-0F25A53EE651}" type="pres">
      <dgm:prSet presAssocID="{4722C3A6-DE89-4A3D-8829-7275334C3C34}" presName="ThreeNodes_1_text" presStyleLbl="node1" presStyleIdx="2" presStyleCnt="3">
        <dgm:presLayoutVars>
          <dgm:bulletEnabled val="1"/>
        </dgm:presLayoutVars>
      </dgm:prSet>
      <dgm:spPr/>
    </dgm:pt>
    <dgm:pt modelId="{3DCF1360-F3A6-2040-9F73-B9F1DB92CB2F}" type="pres">
      <dgm:prSet presAssocID="{4722C3A6-DE89-4A3D-8829-7275334C3C34}" presName="ThreeNodes_2_text" presStyleLbl="node1" presStyleIdx="2" presStyleCnt="3">
        <dgm:presLayoutVars>
          <dgm:bulletEnabled val="1"/>
        </dgm:presLayoutVars>
      </dgm:prSet>
      <dgm:spPr/>
    </dgm:pt>
    <dgm:pt modelId="{932CF6BA-38DE-AB4E-99E5-75A969D0CAE2}" type="pres">
      <dgm:prSet presAssocID="{4722C3A6-DE89-4A3D-8829-7275334C3C34}" presName="ThreeNodes_3_text" presStyleLbl="node1" presStyleIdx="2" presStyleCnt="3">
        <dgm:presLayoutVars>
          <dgm:bulletEnabled val="1"/>
        </dgm:presLayoutVars>
      </dgm:prSet>
      <dgm:spPr/>
    </dgm:pt>
  </dgm:ptLst>
  <dgm:cxnLst>
    <dgm:cxn modelId="{9501FD14-0338-7040-9BE4-A6A06003A3C2}" type="presOf" srcId="{41FA8CD5-D80B-4BD1-BF21-ABE956F10398}" destId="{932CF6BA-38DE-AB4E-99E5-75A969D0CAE2}" srcOrd="1" destOrd="0" presId="urn:microsoft.com/office/officeart/2005/8/layout/vProcess5"/>
    <dgm:cxn modelId="{ED7E192C-005F-2141-BDCB-0036F22499DF}" type="presOf" srcId="{0714FB42-0F00-4878-B39F-888DF0B14918}" destId="{3DCF1360-F3A6-2040-9F73-B9F1DB92CB2F}" srcOrd="1" destOrd="0" presId="urn:microsoft.com/office/officeart/2005/8/layout/vProcess5"/>
    <dgm:cxn modelId="{0C53825A-9F61-E348-B035-CFB346619DB0}" type="presOf" srcId="{653056FF-FF99-40B0-82DA-E8DE82A18B36}" destId="{D22E7C40-9FCA-0043-BBA8-3675EA9E706D}" srcOrd="0" destOrd="0" presId="urn:microsoft.com/office/officeart/2005/8/layout/vProcess5"/>
    <dgm:cxn modelId="{A273E260-401E-4A13-BFA3-240C0923A871}" srcId="{4722C3A6-DE89-4A3D-8829-7275334C3C34}" destId="{0714FB42-0F00-4878-B39F-888DF0B14918}" srcOrd="1" destOrd="0" parTransId="{CCC534DD-E08D-49C7-B7DB-6C7197C6BA5E}" sibTransId="{653056FF-FF99-40B0-82DA-E8DE82A18B36}"/>
    <dgm:cxn modelId="{79BF9691-A600-724D-92F0-E9A811EA4EB1}" type="presOf" srcId="{0714FB42-0F00-4878-B39F-888DF0B14918}" destId="{6AEFA29F-F124-2046-9B1E-4C9C09C0212B}" srcOrd="0" destOrd="0" presId="urn:microsoft.com/office/officeart/2005/8/layout/vProcess5"/>
    <dgm:cxn modelId="{82557492-4DA2-7F4A-9AB2-ACB5686090FF}" type="presOf" srcId="{41FA8CD5-D80B-4BD1-BF21-ABE956F10398}" destId="{65037EA5-9DAF-2D48-A422-E19F4EF3C5FD}" srcOrd="0" destOrd="0" presId="urn:microsoft.com/office/officeart/2005/8/layout/vProcess5"/>
    <dgm:cxn modelId="{2F3FFB9D-654A-9848-9801-9310764D29EA}" type="presOf" srcId="{1ACF7B18-71B9-4DCF-A808-9179BB06E3F7}" destId="{E164CC38-36EC-5248-8B47-4514FBEA1DE8}" srcOrd="0" destOrd="0" presId="urn:microsoft.com/office/officeart/2005/8/layout/vProcess5"/>
    <dgm:cxn modelId="{5307FA9F-6790-41A3-A697-522A49802205}" srcId="{4722C3A6-DE89-4A3D-8829-7275334C3C34}" destId="{41FA8CD5-D80B-4BD1-BF21-ABE956F10398}" srcOrd="2" destOrd="0" parTransId="{E50A5001-0D3D-4496-ACD2-C4FED1D5FAC4}" sibTransId="{8D654F10-B0A4-4A77-8CE0-EB22DE1E5EA5}"/>
    <dgm:cxn modelId="{ABF8C6B7-2FD9-C945-A0E2-79EFD28D2894}" type="presOf" srcId="{4722C3A6-DE89-4A3D-8829-7275334C3C34}" destId="{1A3BA703-0F4B-BD4B-BC69-D483BE67E3DD}" srcOrd="0" destOrd="0" presId="urn:microsoft.com/office/officeart/2005/8/layout/vProcess5"/>
    <dgm:cxn modelId="{CAA661D1-7FB3-D340-B426-F01D861FB086}" type="presOf" srcId="{1ACF7B18-71B9-4DCF-A808-9179BB06E3F7}" destId="{06FB5909-735C-B943-BD45-0F25A53EE651}" srcOrd="1" destOrd="0" presId="urn:microsoft.com/office/officeart/2005/8/layout/vProcess5"/>
    <dgm:cxn modelId="{B15713F3-CBF3-CF4A-987E-46A1238DDAB8}" type="presOf" srcId="{B41BCBC2-C7E6-48F9-86C4-C351F6E37BCB}" destId="{23844A5B-E8BB-0E44-BCAB-10C87CC99C4E}" srcOrd="0" destOrd="0" presId="urn:microsoft.com/office/officeart/2005/8/layout/vProcess5"/>
    <dgm:cxn modelId="{5DF96EF4-A815-47FA-8623-B3B217B8E19A}" srcId="{4722C3A6-DE89-4A3D-8829-7275334C3C34}" destId="{1ACF7B18-71B9-4DCF-A808-9179BB06E3F7}" srcOrd="0" destOrd="0" parTransId="{3FE8097B-98DC-4AB6-B800-C8964062B3D9}" sibTransId="{B41BCBC2-C7E6-48F9-86C4-C351F6E37BCB}"/>
    <dgm:cxn modelId="{ECCAEC34-1A4B-A74B-90CE-6E5DE7A2521D}" type="presParOf" srcId="{1A3BA703-0F4B-BD4B-BC69-D483BE67E3DD}" destId="{CBCDBC6C-B117-AF4B-9E27-EE594E88FBC2}" srcOrd="0" destOrd="0" presId="urn:microsoft.com/office/officeart/2005/8/layout/vProcess5"/>
    <dgm:cxn modelId="{63F0A3D0-BF0D-B64A-9F4B-3FE941BF201A}" type="presParOf" srcId="{1A3BA703-0F4B-BD4B-BC69-D483BE67E3DD}" destId="{E164CC38-36EC-5248-8B47-4514FBEA1DE8}" srcOrd="1" destOrd="0" presId="urn:microsoft.com/office/officeart/2005/8/layout/vProcess5"/>
    <dgm:cxn modelId="{671859A6-89D5-3C40-887A-13C554D05C96}" type="presParOf" srcId="{1A3BA703-0F4B-BD4B-BC69-D483BE67E3DD}" destId="{6AEFA29F-F124-2046-9B1E-4C9C09C0212B}" srcOrd="2" destOrd="0" presId="urn:microsoft.com/office/officeart/2005/8/layout/vProcess5"/>
    <dgm:cxn modelId="{FE60CE4D-514B-264B-8304-829C0A71E628}" type="presParOf" srcId="{1A3BA703-0F4B-BD4B-BC69-D483BE67E3DD}" destId="{65037EA5-9DAF-2D48-A422-E19F4EF3C5FD}" srcOrd="3" destOrd="0" presId="urn:microsoft.com/office/officeart/2005/8/layout/vProcess5"/>
    <dgm:cxn modelId="{DFE1A028-D04D-7644-98D9-48F98E61499F}" type="presParOf" srcId="{1A3BA703-0F4B-BD4B-BC69-D483BE67E3DD}" destId="{23844A5B-E8BB-0E44-BCAB-10C87CC99C4E}" srcOrd="4" destOrd="0" presId="urn:microsoft.com/office/officeart/2005/8/layout/vProcess5"/>
    <dgm:cxn modelId="{EAC22560-D61D-7044-BC99-44627DD90828}" type="presParOf" srcId="{1A3BA703-0F4B-BD4B-BC69-D483BE67E3DD}" destId="{D22E7C40-9FCA-0043-BBA8-3675EA9E706D}" srcOrd="5" destOrd="0" presId="urn:microsoft.com/office/officeart/2005/8/layout/vProcess5"/>
    <dgm:cxn modelId="{C49F1B65-9127-1F4D-A948-5B6B5D88FB1C}" type="presParOf" srcId="{1A3BA703-0F4B-BD4B-BC69-D483BE67E3DD}" destId="{06FB5909-735C-B943-BD45-0F25A53EE651}" srcOrd="6" destOrd="0" presId="urn:microsoft.com/office/officeart/2005/8/layout/vProcess5"/>
    <dgm:cxn modelId="{21D93A69-7DFA-9640-B1EC-4255BA2FCB2B}" type="presParOf" srcId="{1A3BA703-0F4B-BD4B-BC69-D483BE67E3DD}" destId="{3DCF1360-F3A6-2040-9F73-B9F1DB92CB2F}" srcOrd="7" destOrd="0" presId="urn:microsoft.com/office/officeart/2005/8/layout/vProcess5"/>
    <dgm:cxn modelId="{E2544B8E-3F2B-9344-A0ED-5C396CFF6381}" type="presParOf" srcId="{1A3BA703-0F4B-BD4B-BC69-D483BE67E3DD}" destId="{932CF6BA-38DE-AB4E-99E5-75A969D0CAE2}"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731EB4D-98D0-421F-A090-58B6EA7277D3}" type="doc">
      <dgm:prSet loTypeId="urn:microsoft.com/office/officeart/2018/5/layout/CenteredIconLabelDescriptionList" loCatId="icon" qsTypeId="urn:microsoft.com/office/officeart/2005/8/quickstyle/simple1" qsCatId="simple" csTypeId="urn:microsoft.com/office/officeart/2018/5/colors/Iconchunking_neutralbg_colorful1" csCatId="colorful" phldr="1"/>
      <dgm:spPr/>
      <dgm:t>
        <a:bodyPr/>
        <a:lstStyle/>
        <a:p>
          <a:endParaRPr lang="en-US"/>
        </a:p>
      </dgm:t>
    </dgm:pt>
    <dgm:pt modelId="{5FB39AD9-6D30-43A7-AD34-FD5E5EFAE7FC}">
      <dgm:prSet/>
      <dgm:spPr/>
      <dgm:t>
        <a:bodyPr/>
        <a:lstStyle/>
        <a:p>
          <a:pPr>
            <a:lnSpc>
              <a:spcPct val="100000"/>
            </a:lnSpc>
            <a:defRPr b="1"/>
          </a:pPr>
          <a:r>
            <a:rPr lang="en-US"/>
            <a:t>Review medical chart for details</a:t>
          </a:r>
        </a:p>
      </dgm:t>
    </dgm:pt>
    <dgm:pt modelId="{7F4273AD-3B76-4D88-9442-A7106E24CEF9}" type="parTrans" cxnId="{A78622E5-EAF5-4DD6-9F19-E77675A35959}">
      <dgm:prSet/>
      <dgm:spPr/>
      <dgm:t>
        <a:bodyPr/>
        <a:lstStyle/>
        <a:p>
          <a:endParaRPr lang="en-US"/>
        </a:p>
      </dgm:t>
    </dgm:pt>
    <dgm:pt modelId="{8B639226-C560-4F1B-ABBE-9B9DDF412DB3}" type="sibTrans" cxnId="{A78622E5-EAF5-4DD6-9F19-E77675A35959}">
      <dgm:prSet/>
      <dgm:spPr/>
      <dgm:t>
        <a:bodyPr/>
        <a:lstStyle/>
        <a:p>
          <a:endParaRPr lang="en-US"/>
        </a:p>
      </dgm:t>
    </dgm:pt>
    <dgm:pt modelId="{71A41BAA-704A-4601-9CAE-8DE8D431F388}">
      <dgm:prSet/>
      <dgm:spPr/>
      <dgm:t>
        <a:bodyPr/>
        <a:lstStyle/>
        <a:p>
          <a:pPr>
            <a:lnSpc>
              <a:spcPct val="100000"/>
            </a:lnSpc>
            <a:defRPr b="1"/>
          </a:pPr>
          <a:r>
            <a:rPr lang="en-US" dirty="0"/>
            <a:t>Thorough documentation of:</a:t>
          </a:r>
        </a:p>
      </dgm:t>
    </dgm:pt>
    <dgm:pt modelId="{F3CA98D9-2759-49D6-93E0-E6153227940B}" type="parTrans" cxnId="{1EEC1774-3D14-4870-A41C-BA0B31736CE1}">
      <dgm:prSet/>
      <dgm:spPr/>
      <dgm:t>
        <a:bodyPr/>
        <a:lstStyle/>
        <a:p>
          <a:endParaRPr lang="en-US"/>
        </a:p>
      </dgm:t>
    </dgm:pt>
    <dgm:pt modelId="{27756784-8782-4A18-9367-CC3B4F1282A5}" type="sibTrans" cxnId="{1EEC1774-3D14-4870-A41C-BA0B31736CE1}">
      <dgm:prSet/>
      <dgm:spPr/>
      <dgm:t>
        <a:bodyPr/>
        <a:lstStyle/>
        <a:p>
          <a:endParaRPr lang="en-US"/>
        </a:p>
      </dgm:t>
    </dgm:pt>
    <dgm:pt modelId="{D03C8EBA-BF87-4479-85A3-47211FA633CC}">
      <dgm:prSet custT="1"/>
      <dgm:spPr/>
      <dgm:t>
        <a:bodyPr/>
        <a:lstStyle/>
        <a:p>
          <a:pPr>
            <a:lnSpc>
              <a:spcPct val="100000"/>
            </a:lnSpc>
          </a:pPr>
          <a:r>
            <a:rPr lang="en-US" sz="1800" dirty="0"/>
            <a:t>Stoma mucosa</a:t>
          </a:r>
        </a:p>
      </dgm:t>
    </dgm:pt>
    <dgm:pt modelId="{80620CB8-D91A-417E-87C8-6517E4EC0880}" type="parTrans" cxnId="{4A57EFFC-DE59-4F26-B951-DF3EF2ECF0E4}">
      <dgm:prSet/>
      <dgm:spPr/>
      <dgm:t>
        <a:bodyPr/>
        <a:lstStyle/>
        <a:p>
          <a:endParaRPr lang="en-US"/>
        </a:p>
      </dgm:t>
    </dgm:pt>
    <dgm:pt modelId="{5788ACC2-BA34-4A61-896B-C9762E7543C5}" type="sibTrans" cxnId="{4A57EFFC-DE59-4F26-B951-DF3EF2ECF0E4}">
      <dgm:prSet/>
      <dgm:spPr/>
      <dgm:t>
        <a:bodyPr/>
        <a:lstStyle/>
        <a:p>
          <a:endParaRPr lang="en-US"/>
        </a:p>
      </dgm:t>
    </dgm:pt>
    <dgm:pt modelId="{06544404-F76B-4030-AA72-CF139ED9BF4D}">
      <dgm:prSet custT="1"/>
      <dgm:spPr/>
      <dgm:t>
        <a:bodyPr/>
        <a:lstStyle/>
        <a:p>
          <a:pPr>
            <a:lnSpc>
              <a:spcPct val="100000"/>
            </a:lnSpc>
          </a:pPr>
          <a:r>
            <a:rPr lang="en-US" sz="1800" dirty="0"/>
            <a:t>Stoma structure</a:t>
          </a:r>
        </a:p>
      </dgm:t>
    </dgm:pt>
    <dgm:pt modelId="{99D85BF0-4682-4D83-9F44-3E719073D325}" type="parTrans" cxnId="{D100B0D5-AA1D-4F04-B4A5-5A2C9314AD38}">
      <dgm:prSet/>
      <dgm:spPr/>
      <dgm:t>
        <a:bodyPr/>
        <a:lstStyle/>
        <a:p>
          <a:endParaRPr lang="en-US"/>
        </a:p>
      </dgm:t>
    </dgm:pt>
    <dgm:pt modelId="{CEF95D79-4E7B-4B49-B80A-985028DEAF24}" type="sibTrans" cxnId="{D100B0D5-AA1D-4F04-B4A5-5A2C9314AD38}">
      <dgm:prSet/>
      <dgm:spPr/>
      <dgm:t>
        <a:bodyPr/>
        <a:lstStyle/>
        <a:p>
          <a:endParaRPr lang="en-US"/>
        </a:p>
      </dgm:t>
    </dgm:pt>
    <dgm:pt modelId="{6FB29FC8-FFFF-460A-A6B2-B9CDA32D4B46}">
      <dgm:prSet custT="1"/>
      <dgm:spPr/>
      <dgm:t>
        <a:bodyPr/>
        <a:lstStyle/>
        <a:p>
          <a:pPr>
            <a:lnSpc>
              <a:spcPct val="100000"/>
            </a:lnSpc>
          </a:pPr>
          <a:r>
            <a:rPr lang="en-US" sz="1800" dirty="0"/>
            <a:t>Peristomal skin </a:t>
          </a:r>
        </a:p>
      </dgm:t>
    </dgm:pt>
    <dgm:pt modelId="{F7C69B14-324B-411D-A490-5001A1C599CA}" type="parTrans" cxnId="{EBBC5EB9-7647-43C6-A0A6-D8B5064EC43C}">
      <dgm:prSet/>
      <dgm:spPr/>
      <dgm:t>
        <a:bodyPr/>
        <a:lstStyle/>
        <a:p>
          <a:endParaRPr lang="en-US"/>
        </a:p>
      </dgm:t>
    </dgm:pt>
    <dgm:pt modelId="{D76C9103-4BBC-4A0B-BE6C-D60A5413BEEB}" type="sibTrans" cxnId="{EBBC5EB9-7647-43C6-A0A6-D8B5064EC43C}">
      <dgm:prSet/>
      <dgm:spPr/>
      <dgm:t>
        <a:bodyPr/>
        <a:lstStyle/>
        <a:p>
          <a:endParaRPr lang="en-US"/>
        </a:p>
      </dgm:t>
    </dgm:pt>
    <dgm:pt modelId="{E5ED798E-AD16-4F7D-959D-B507C37BE6A7}" type="pres">
      <dgm:prSet presAssocID="{E731EB4D-98D0-421F-A090-58B6EA7277D3}" presName="root" presStyleCnt="0">
        <dgm:presLayoutVars>
          <dgm:dir/>
          <dgm:resizeHandles val="exact"/>
        </dgm:presLayoutVars>
      </dgm:prSet>
      <dgm:spPr/>
    </dgm:pt>
    <dgm:pt modelId="{5F882E90-CE15-4A88-A5D1-307A270AED64}" type="pres">
      <dgm:prSet presAssocID="{5FB39AD9-6D30-43A7-AD34-FD5E5EFAE7FC}" presName="compNode" presStyleCnt="0"/>
      <dgm:spPr/>
    </dgm:pt>
    <dgm:pt modelId="{A0835873-95A1-406D-8BA1-056907285333}" type="pres">
      <dgm:prSet presAssocID="{5FB39AD9-6D30-43A7-AD34-FD5E5EFAE7FC}"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tethoscope"/>
        </a:ext>
      </dgm:extLst>
    </dgm:pt>
    <dgm:pt modelId="{543424E2-86D7-40C8-AFC1-F83C6E4D082E}" type="pres">
      <dgm:prSet presAssocID="{5FB39AD9-6D30-43A7-AD34-FD5E5EFAE7FC}" presName="iconSpace" presStyleCnt="0"/>
      <dgm:spPr/>
    </dgm:pt>
    <dgm:pt modelId="{97C4CF73-165C-4488-A4A1-9E43FFE5A9B0}" type="pres">
      <dgm:prSet presAssocID="{5FB39AD9-6D30-43A7-AD34-FD5E5EFAE7FC}" presName="parTx" presStyleLbl="revTx" presStyleIdx="0" presStyleCnt="4">
        <dgm:presLayoutVars>
          <dgm:chMax val="0"/>
          <dgm:chPref val="0"/>
        </dgm:presLayoutVars>
      </dgm:prSet>
      <dgm:spPr/>
    </dgm:pt>
    <dgm:pt modelId="{AA94F97A-7138-4D04-8D4B-E27682D08657}" type="pres">
      <dgm:prSet presAssocID="{5FB39AD9-6D30-43A7-AD34-FD5E5EFAE7FC}" presName="txSpace" presStyleCnt="0"/>
      <dgm:spPr/>
    </dgm:pt>
    <dgm:pt modelId="{512BC871-D228-4A64-A3F8-83490D72E7DB}" type="pres">
      <dgm:prSet presAssocID="{5FB39AD9-6D30-43A7-AD34-FD5E5EFAE7FC}" presName="desTx" presStyleLbl="revTx" presStyleIdx="1" presStyleCnt="4">
        <dgm:presLayoutVars/>
      </dgm:prSet>
      <dgm:spPr/>
    </dgm:pt>
    <dgm:pt modelId="{00FA57C6-7412-41F8-8B8C-4F77EF529470}" type="pres">
      <dgm:prSet presAssocID="{8B639226-C560-4F1B-ABBE-9B9DDF412DB3}" presName="sibTrans" presStyleCnt="0"/>
      <dgm:spPr/>
    </dgm:pt>
    <dgm:pt modelId="{D55DF474-8EBD-4C07-8D5D-FBDEE8FAF344}" type="pres">
      <dgm:prSet presAssocID="{71A41BAA-704A-4601-9CAE-8DE8D431F388}" presName="compNode" presStyleCnt="0"/>
      <dgm:spPr/>
    </dgm:pt>
    <dgm:pt modelId="{072031DA-7919-446C-B882-8FAFB1626037}" type="pres">
      <dgm:prSet presAssocID="{71A41BAA-704A-4601-9CAE-8DE8D431F388}"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eckmark"/>
        </a:ext>
      </dgm:extLst>
    </dgm:pt>
    <dgm:pt modelId="{C63A2F9E-4689-415E-BAA2-D2C73640B1D5}" type="pres">
      <dgm:prSet presAssocID="{71A41BAA-704A-4601-9CAE-8DE8D431F388}" presName="iconSpace" presStyleCnt="0"/>
      <dgm:spPr/>
    </dgm:pt>
    <dgm:pt modelId="{CB6D2192-580E-4B2F-9EC6-35405E47E7D3}" type="pres">
      <dgm:prSet presAssocID="{71A41BAA-704A-4601-9CAE-8DE8D431F388}" presName="parTx" presStyleLbl="revTx" presStyleIdx="2" presStyleCnt="4">
        <dgm:presLayoutVars>
          <dgm:chMax val="0"/>
          <dgm:chPref val="0"/>
        </dgm:presLayoutVars>
      </dgm:prSet>
      <dgm:spPr/>
    </dgm:pt>
    <dgm:pt modelId="{DA093278-E4B0-449D-AC7B-256FC785297A}" type="pres">
      <dgm:prSet presAssocID="{71A41BAA-704A-4601-9CAE-8DE8D431F388}" presName="txSpace" presStyleCnt="0"/>
      <dgm:spPr/>
    </dgm:pt>
    <dgm:pt modelId="{574C61C8-5EC3-4701-8847-C021567D0FA1}" type="pres">
      <dgm:prSet presAssocID="{71A41BAA-704A-4601-9CAE-8DE8D431F388}" presName="desTx" presStyleLbl="revTx" presStyleIdx="3" presStyleCnt="4">
        <dgm:presLayoutVars/>
      </dgm:prSet>
      <dgm:spPr/>
    </dgm:pt>
  </dgm:ptLst>
  <dgm:cxnLst>
    <dgm:cxn modelId="{B685BC0F-FBF8-364B-AB1B-3CBDD88BDAC0}" type="presOf" srcId="{71A41BAA-704A-4601-9CAE-8DE8D431F388}" destId="{CB6D2192-580E-4B2F-9EC6-35405E47E7D3}" srcOrd="0" destOrd="0" presId="urn:microsoft.com/office/officeart/2018/5/layout/CenteredIconLabelDescriptionList"/>
    <dgm:cxn modelId="{B50ABE32-61EC-DC42-A5B6-EDB3508E0511}" type="presOf" srcId="{6FB29FC8-FFFF-460A-A6B2-B9CDA32D4B46}" destId="{574C61C8-5EC3-4701-8847-C021567D0FA1}" srcOrd="0" destOrd="2" presId="urn:microsoft.com/office/officeart/2018/5/layout/CenteredIconLabelDescriptionList"/>
    <dgm:cxn modelId="{FC1BDB32-D269-8048-A7D6-F9A791B82210}" type="presOf" srcId="{E731EB4D-98D0-421F-A090-58B6EA7277D3}" destId="{E5ED798E-AD16-4F7D-959D-B507C37BE6A7}" srcOrd="0" destOrd="0" presId="urn:microsoft.com/office/officeart/2018/5/layout/CenteredIconLabelDescriptionList"/>
    <dgm:cxn modelId="{1EEC1774-3D14-4870-A41C-BA0B31736CE1}" srcId="{E731EB4D-98D0-421F-A090-58B6EA7277D3}" destId="{71A41BAA-704A-4601-9CAE-8DE8D431F388}" srcOrd="1" destOrd="0" parTransId="{F3CA98D9-2759-49D6-93E0-E6153227940B}" sibTransId="{27756784-8782-4A18-9367-CC3B4F1282A5}"/>
    <dgm:cxn modelId="{8B9A3C76-0759-3D44-833C-72A9248942FB}" type="presOf" srcId="{5FB39AD9-6D30-43A7-AD34-FD5E5EFAE7FC}" destId="{97C4CF73-165C-4488-A4A1-9E43FFE5A9B0}" srcOrd="0" destOrd="0" presId="urn:microsoft.com/office/officeart/2018/5/layout/CenteredIconLabelDescriptionList"/>
    <dgm:cxn modelId="{EBBC5EB9-7647-43C6-A0A6-D8B5064EC43C}" srcId="{71A41BAA-704A-4601-9CAE-8DE8D431F388}" destId="{6FB29FC8-FFFF-460A-A6B2-B9CDA32D4B46}" srcOrd="2" destOrd="0" parTransId="{F7C69B14-324B-411D-A490-5001A1C599CA}" sibTransId="{D76C9103-4BBC-4A0B-BE6C-D60A5413BEEB}"/>
    <dgm:cxn modelId="{E13543D5-A9BE-CD48-AD67-A1756D7B8B5D}" type="presOf" srcId="{06544404-F76B-4030-AA72-CF139ED9BF4D}" destId="{574C61C8-5EC3-4701-8847-C021567D0FA1}" srcOrd="0" destOrd="1" presId="urn:microsoft.com/office/officeart/2018/5/layout/CenteredIconLabelDescriptionList"/>
    <dgm:cxn modelId="{D100B0D5-AA1D-4F04-B4A5-5A2C9314AD38}" srcId="{71A41BAA-704A-4601-9CAE-8DE8D431F388}" destId="{06544404-F76B-4030-AA72-CF139ED9BF4D}" srcOrd="1" destOrd="0" parTransId="{99D85BF0-4682-4D83-9F44-3E719073D325}" sibTransId="{CEF95D79-4E7B-4B49-B80A-985028DEAF24}"/>
    <dgm:cxn modelId="{8EDD71DD-572E-6643-8985-3C83ACF0EF35}" type="presOf" srcId="{D03C8EBA-BF87-4479-85A3-47211FA633CC}" destId="{574C61C8-5EC3-4701-8847-C021567D0FA1}" srcOrd="0" destOrd="0" presId="urn:microsoft.com/office/officeart/2018/5/layout/CenteredIconLabelDescriptionList"/>
    <dgm:cxn modelId="{A78622E5-EAF5-4DD6-9F19-E77675A35959}" srcId="{E731EB4D-98D0-421F-A090-58B6EA7277D3}" destId="{5FB39AD9-6D30-43A7-AD34-FD5E5EFAE7FC}" srcOrd="0" destOrd="0" parTransId="{7F4273AD-3B76-4D88-9442-A7106E24CEF9}" sibTransId="{8B639226-C560-4F1B-ABBE-9B9DDF412DB3}"/>
    <dgm:cxn modelId="{4A57EFFC-DE59-4F26-B951-DF3EF2ECF0E4}" srcId="{71A41BAA-704A-4601-9CAE-8DE8D431F388}" destId="{D03C8EBA-BF87-4479-85A3-47211FA633CC}" srcOrd="0" destOrd="0" parTransId="{80620CB8-D91A-417E-87C8-6517E4EC0880}" sibTransId="{5788ACC2-BA34-4A61-896B-C9762E7543C5}"/>
    <dgm:cxn modelId="{7BA8619E-B9EF-4448-A1C6-312932015788}" type="presParOf" srcId="{E5ED798E-AD16-4F7D-959D-B507C37BE6A7}" destId="{5F882E90-CE15-4A88-A5D1-307A270AED64}" srcOrd="0" destOrd="0" presId="urn:microsoft.com/office/officeart/2018/5/layout/CenteredIconLabelDescriptionList"/>
    <dgm:cxn modelId="{D59847F5-2E46-304E-ADD6-48468C5C3AE7}" type="presParOf" srcId="{5F882E90-CE15-4A88-A5D1-307A270AED64}" destId="{A0835873-95A1-406D-8BA1-056907285333}" srcOrd="0" destOrd="0" presId="urn:microsoft.com/office/officeart/2018/5/layout/CenteredIconLabelDescriptionList"/>
    <dgm:cxn modelId="{3E1097CF-029A-EE4B-90BB-B5FBD1DE398E}" type="presParOf" srcId="{5F882E90-CE15-4A88-A5D1-307A270AED64}" destId="{543424E2-86D7-40C8-AFC1-F83C6E4D082E}" srcOrd="1" destOrd="0" presId="urn:microsoft.com/office/officeart/2018/5/layout/CenteredIconLabelDescriptionList"/>
    <dgm:cxn modelId="{BB8EC2CC-B35D-F04F-BDB1-4EEA8AF7533D}" type="presParOf" srcId="{5F882E90-CE15-4A88-A5D1-307A270AED64}" destId="{97C4CF73-165C-4488-A4A1-9E43FFE5A9B0}" srcOrd="2" destOrd="0" presId="urn:microsoft.com/office/officeart/2018/5/layout/CenteredIconLabelDescriptionList"/>
    <dgm:cxn modelId="{BFA9C545-FE8C-744A-ACC4-0B0CB9CA7337}" type="presParOf" srcId="{5F882E90-CE15-4A88-A5D1-307A270AED64}" destId="{AA94F97A-7138-4D04-8D4B-E27682D08657}" srcOrd="3" destOrd="0" presId="urn:microsoft.com/office/officeart/2018/5/layout/CenteredIconLabelDescriptionList"/>
    <dgm:cxn modelId="{FA6DC207-D976-C345-8162-3B5593F96F27}" type="presParOf" srcId="{5F882E90-CE15-4A88-A5D1-307A270AED64}" destId="{512BC871-D228-4A64-A3F8-83490D72E7DB}" srcOrd="4" destOrd="0" presId="urn:microsoft.com/office/officeart/2018/5/layout/CenteredIconLabelDescriptionList"/>
    <dgm:cxn modelId="{0E230F93-F21E-0A45-8C4C-D1A67FCA469A}" type="presParOf" srcId="{E5ED798E-AD16-4F7D-959D-B507C37BE6A7}" destId="{00FA57C6-7412-41F8-8B8C-4F77EF529470}" srcOrd="1" destOrd="0" presId="urn:microsoft.com/office/officeart/2018/5/layout/CenteredIconLabelDescriptionList"/>
    <dgm:cxn modelId="{0C70D8B4-32B0-E844-8595-C3E784FE1B60}" type="presParOf" srcId="{E5ED798E-AD16-4F7D-959D-B507C37BE6A7}" destId="{D55DF474-8EBD-4C07-8D5D-FBDEE8FAF344}" srcOrd="2" destOrd="0" presId="urn:microsoft.com/office/officeart/2018/5/layout/CenteredIconLabelDescriptionList"/>
    <dgm:cxn modelId="{7D148F76-6AC7-FF45-B790-596EB55B4C5B}" type="presParOf" srcId="{D55DF474-8EBD-4C07-8D5D-FBDEE8FAF344}" destId="{072031DA-7919-446C-B882-8FAFB1626037}" srcOrd="0" destOrd="0" presId="urn:microsoft.com/office/officeart/2018/5/layout/CenteredIconLabelDescriptionList"/>
    <dgm:cxn modelId="{75C10616-93E7-F84B-888E-47AAB3C8A201}" type="presParOf" srcId="{D55DF474-8EBD-4C07-8D5D-FBDEE8FAF344}" destId="{C63A2F9E-4689-415E-BAA2-D2C73640B1D5}" srcOrd="1" destOrd="0" presId="urn:microsoft.com/office/officeart/2018/5/layout/CenteredIconLabelDescriptionList"/>
    <dgm:cxn modelId="{15F9E7DE-B55E-B244-9F21-DE8E14A57CD5}" type="presParOf" srcId="{D55DF474-8EBD-4C07-8D5D-FBDEE8FAF344}" destId="{CB6D2192-580E-4B2F-9EC6-35405E47E7D3}" srcOrd="2" destOrd="0" presId="urn:microsoft.com/office/officeart/2018/5/layout/CenteredIconLabelDescriptionList"/>
    <dgm:cxn modelId="{3A1728B8-B548-744F-B3A8-890C0606970E}" type="presParOf" srcId="{D55DF474-8EBD-4C07-8D5D-FBDEE8FAF344}" destId="{DA093278-E4B0-449D-AC7B-256FC785297A}" srcOrd="3" destOrd="0" presId="urn:microsoft.com/office/officeart/2018/5/layout/CenteredIconLabelDescriptionList"/>
    <dgm:cxn modelId="{AC77FD92-DFB3-CA4E-9DF6-CB8832F7FB86}" type="presParOf" srcId="{D55DF474-8EBD-4C07-8D5D-FBDEE8FAF344}" destId="{574C61C8-5EC3-4701-8847-C021567D0FA1}" srcOrd="4" destOrd="0" presId="urn:microsoft.com/office/officeart/2018/5/layout/CenteredIconLabelDescription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2664E73-EF38-43BD-A738-4AF7B2805815}" type="doc">
      <dgm:prSet loTypeId="urn:microsoft.com/office/officeart/2008/layout/LinedList" loCatId="list" qsTypeId="urn:microsoft.com/office/officeart/2005/8/quickstyle/simple5" qsCatId="simple" csTypeId="urn:microsoft.com/office/officeart/2005/8/colors/colorful1" csCatId="colorful"/>
      <dgm:spPr/>
      <dgm:t>
        <a:bodyPr/>
        <a:lstStyle/>
        <a:p>
          <a:endParaRPr lang="en-US"/>
        </a:p>
      </dgm:t>
    </dgm:pt>
    <dgm:pt modelId="{DA615F20-F2B6-445F-BE20-D896285599E3}">
      <dgm:prSet/>
      <dgm:spPr/>
      <dgm:t>
        <a:bodyPr/>
        <a:lstStyle/>
        <a:p>
          <a:r>
            <a:rPr lang="en-US"/>
            <a:t>Gather supplies</a:t>
          </a:r>
        </a:p>
      </dgm:t>
    </dgm:pt>
    <dgm:pt modelId="{85B06CCE-2F83-46CF-9096-2CE709E3E617}" type="parTrans" cxnId="{064D05E9-DBF0-484E-BEB8-1406EC829BC2}">
      <dgm:prSet/>
      <dgm:spPr/>
      <dgm:t>
        <a:bodyPr/>
        <a:lstStyle/>
        <a:p>
          <a:endParaRPr lang="en-US"/>
        </a:p>
      </dgm:t>
    </dgm:pt>
    <dgm:pt modelId="{9456C63E-A0FC-4A47-B7AD-53E56E99BE0D}" type="sibTrans" cxnId="{064D05E9-DBF0-484E-BEB8-1406EC829BC2}">
      <dgm:prSet/>
      <dgm:spPr/>
      <dgm:t>
        <a:bodyPr/>
        <a:lstStyle/>
        <a:p>
          <a:endParaRPr lang="en-US"/>
        </a:p>
      </dgm:t>
    </dgm:pt>
    <dgm:pt modelId="{21927DD0-9565-46DD-AF37-510E3A145D45}">
      <dgm:prSet/>
      <dgm:spPr/>
      <dgm:t>
        <a:bodyPr/>
        <a:lstStyle/>
        <a:p>
          <a:r>
            <a:rPr lang="en-US"/>
            <a:t>Prepare new pouching system</a:t>
          </a:r>
        </a:p>
      </dgm:t>
    </dgm:pt>
    <dgm:pt modelId="{3ADCC06D-AEC9-462B-BCDA-50BFC20A4E7C}" type="parTrans" cxnId="{D505A4FE-AED1-4BC6-9E90-028A1A72F710}">
      <dgm:prSet/>
      <dgm:spPr/>
      <dgm:t>
        <a:bodyPr/>
        <a:lstStyle/>
        <a:p>
          <a:endParaRPr lang="en-US"/>
        </a:p>
      </dgm:t>
    </dgm:pt>
    <dgm:pt modelId="{4667FC5B-F5FD-4D99-8DD6-A2D00334BAFC}" type="sibTrans" cxnId="{D505A4FE-AED1-4BC6-9E90-028A1A72F710}">
      <dgm:prSet/>
      <dgm:spPr/>
      <dgm:t>
        <a:bodyPr/>
        <a:lstStyle/>
        <a:p>
          <a:endParaRPr lang="en-US"/>
        </a:p>
      </dgm:t>
    </dgm:pt>
    <dgm:pt modelId="{818F1CDC-D61B-4195-BD7B-B76237667126}">
      <dgm:prSet/>
      <dgm:spPr/>
      <dgm:t>
        <a:bodyPr/>
        <a:lstStyle/>
        <a:p>
          <a:r>
            <a:rPr lang="en-US"/>
            <a:t>Remove old pouching system</a:t>
          </a:r>
        </a:p>
      </dgm:t>
    </dgm:pt>
    <dgm:pt modelId="{33AB9097-47A5-46FA-A31B-8D8EC355D384}" type="parTrans" cxnId="{C55E58A9-E35A-4623-8050-A7BC8474CC8C}">
      <dgm:prSet/>
      <dgm:spPr/>
      <dgm:t>
        <a:bodyPr/>
        <a:lstStyle/>
        <a:p>
          <a:endParaRPr lang="en-US"/>
        </a:p>
      </dgm:t>
    </dgm:pt>
    <dgm:pt modelId="{D75F7E90-AE87-4835-857A-A607B2467A5F}" type="sibTrans" cxnId="{C55E58A9-E35A-4623-8050-A7BC8474CC8C}">
      <dgm:prSet/>
      <dgm:spPr/>
      <dgm:t>
        <a:bodyPr/>
        <a:lstStyle/>
        <a:p>
          <a:endParaRPr lang="en-US"/>
        </a:p>
      </dgm:t>
    </dgm:pt>
    <dgm:pt modelId="{1DC7E057-11DE-4B3E-BCE5-B4F10022681C}">
      <dgm:prSet/>
      <dgm:spPr/>
      <dgm:t>
        <a:bodyPr/>
        <a:lstStyle/>
        <a:p>
          <a:r>
            <a:rPr lang="en-US"/>
            <a:t>Cleanse stoma site</a:t>
          </a:r>
        </a:p>
      </dgm:t>
    </dgm:pt>
    <dgm:pt modelId="{A807C43E-843A-47C1-B1A6-32C053F36B68}" type="parTrans" cxnId="{E7B864AC-F283-450B-84D4-9D8778A96B57}">
      <dgm:prSet/>
      <dgm:spPr/>
      <dgm:t>
        <a:bodyPr/>
        <a:lstStyle/>
        <a:p>
          <a:endParaRPr lang="en-US"/>
        </a:p>
      </dgm:t>
    </dgm:pt>
    <dgm:pt modelId="{5F468408-1DDA-4D6A-B6E1-CEFAD4904289}" type="sibTrans" cxnId="{E7B864AC-F283-450B-84D4-9D8778A96B57}">
      <dgm:prSet/>
      <dgm:spPr/>
      <dgm:t>
        <a:bodyPr/>
        <a:lstStyle/>
        <a:p>
          <a:endParaRPr lang="en-US"/>
        </a:p>
      </dgm:t>
    </dgm:pt>
    <dgm:pt modelId="{46638AF3-EECB-4D1D-8BBF-3EB3FBA2E1E9}">
      <dgm:prSet/>
      <dgm:spPr/>
      <dgm:t>
        <a:bodyPr/>
        <a:lstStyle/>
        <a:p>
          <a:r>
            <a:rPr lang="en-US" dirty="0" err="1"/>
            <a:t>Repouch</a:t>
          </a:r>
          <a:r>
            <a:rPr lang="en-US" dirty="0"/>
            <a:t> with new system </a:t>
          </a:r>
        </a:p>
      </dgm:t>
    </dgm:pt>
    <dgm:pt modelId="{060661E8-2C5F-48C7-91A7-630A3845F997}" type="parTrans" cxnId="{9C0F858C-59EB-44C5-BB21-8506F7952FD7}">
      <dgm:prSet/>
      <dgm:spPr/>
      <dgm:t>
        <a:bodyPr/>
        <a:lstStyle/>
        <a:p>
          <a:endParaRPr lang="en-US"/>
        </a:p>
      </dgm:t>
    </dgm:pt>
    <dgm:pt modelId="{0221DBF0-3D4E-448F-842B-CFB2864FBE03}" type="sibTrans" cxnId="{9C0F858C-59EB-44C5-BB21-8506F7952FD7}">
      <dgm:prSet/>
      <dgm:spPr/>
      <dgm:t>
        <a:bodyPr/>
        <a:lstStyle/>
        <a:p>
          <a:endParaRPr lang="en-US"/>
        </a:p>
      </dgm:t>
    </dgm:pt>
    <dgm:pt modelId="{05F1F021-8538-994D-909A-288F0C75B4F1}" type="pres">
      <dgm:prSet presAssocID="{F2664E73-EF38-43BD-A738-4AF7B2805815}" presName="vert0" presStyleCnt="0">
        <dgm:presLayoutVars>
          <dgm:dir/>
          <dgm:animOne val="branch"/>
          <dgm:animLvl val="lvl"/>
        </dgm:presLayoutVars>
      </dgm:prSet>
      <dgm:spPr/>
    </dgm:pt>
    <dgm:pt modelId="{48195CA1-6AB4-8A44-B22C-F1E0530D8A5F}" type="pres">
      <dgm:prSet presAssocID="{DA615F20-F2B6-445F-BE20-D896285599E3}" presName="thickLine" presStyleLbl="alignNode1" presStyleIdx="0" presStyleCnt="5"/>
      <dgm:spPr/>
    </dgm:pt>
    <dgm:pt modelId="{CCB96745-6A03-F94B-A1AD-68330D58023A}" type="pres">
      <dgm:prSet presAssocID="{DA615F20-F2B6-445F-BE20-D896285599E3}" presName="horz1" presStyleCnt="0"/>
      <dgm:spPr/>
    </dgm:pt>
    <dgm:pt modelId="{65DBBD15-50B5-AB46-BDEA-8C09F724558A}" type="pres">
      <dgm:prSet presAssocID="{DA615F20-F2B6-445F-BE20-D896285599E3}" presName="tx1" presStyleLbl="revTx" presStyleIdx="0" presStyleCnt="5"/>
      <dgm:spPr/>
    </dgm:pt>
    <dgm:pt modelId="{9ABD25F6-6673-0D42-9862-53355788F98D}" type="pres">
      <dgm:prSet presAssocID="{DA615F20-F2B6-445F-BE20-D896285599E3}" presName="vert1" presStyleCnt="0"/>
      <dgm:spPr/>
    </dgm:pt>
    <dgm:pt modelId="{028139AE-C6BE-0144-BC46-DAF8E1845EE8}" type="pres">
      <dgm:prSet presAssocID="{21927DD0-9565-46DD-AF37-510E3A145D45}" presName="thickLine" presStyleLbl="alignNode1" presStyleIdx="1" presStyleCnt="5"/>
      <dgm:spPr/>
    </dgm:pt>
    <dgm:pt modelId="{CB0A3658-45A0-A34D-977B-B750D5382527}" type="pres">
      <dgm:prSet presAssocID="{21927DD0-9565-46DD-AF37-510E3A145D45}" presName="horz1" presStyleCnt="0"/>
      <dgm:spPr/>
    </dgm:pt>
    <dgm:pt modelId="{58CEB7F5-9223-6747-9F38-7F2431473591}" type="pres">
      <dgm:prSet presAssocID="{21927DD0-9565-46DD-AF37-510E3A145D45}" presName="tx1" presStyleLbl="revTx" presStyleIdx="1" presStyleCnt="5"/>
      <dgm:spPr/>
    </dgm:pt>
    <dgm:pt modelId="{F155B38D-B7CB-2D46-A9C2-939FC3F0423D}" type="pres">
      <dgm:prSet presAssocID="{21927DD0-9565-46DD-AF37-510E3A145D45}" presName="vert1" presStyleCnt="0"/>
      <dgm:spPr/>
    </dgm:pt>
    <dgm:pt modelId="{C1CAF678-6A7F-DA4B-9032-38C82B0DCF5F}" type="pres">
      <dgm:prSet presAssocID="{818F1CDC-D61B-4195-BD7B-B76237667126}" presName="thickLine" presStyleLbl="alignNode1" presStyleIdx="2" presStyleCnt="5"/>
      <dgm:spPr/>
    </dgm:pt>
    <dgm:pt modelId="{E9458AB6-8E63-1241-B2F0-F4EF9EFDE470}" type="pres">
      <dgm:prSet presAssocID="{818F1CDC-D61B-4195-BD7B-B76237667126}" presName="horz1" presStyleCnt="0"/>
      <dgm:spPr/>
    </dgm:pt>
    <dgm:pt modelId="{C9D92B7A-95C4-2940-92FE-0F8838A86777}" type="pres">
      <dgm:prSet presAssocID="{818F1CDC-D61B-4195-BD7B-B76237667126}" presName="tx1" presStyleLbl="revTx" presStyleIdx="2" presStyleCnt="5"/>
      <dgm:spPr/>
    </dgm:pt>
    <dgm:pt modelId="{D23A742A-FF5D-F244-B383-B34F40CEEDC7}" type="pres">
      <dgm:prSet presAssocID="{818F1CDC-D61B-4195-BD7B-B76237667126}" presName="vert1" presStyleCnt="0"/>
      <dgm:spPr/>
    </dgm:pt>
    <dgm:pt modelId="{4C3F1C8F-DDD5-774F-BFE6-9F3FD496A2F8}" type="pres">
      <dgm:prSet presAssocID="{1DC7E057-11DE-4B3E-BCE5-B4F10022681C}" presName="thickLine" presStyleLbl="alignNode1" presStyleIdx="3" presStyleCnt="5"/>
      <dgm:spPr/>
    </dgm:pt>
    <dgm:pt modelId="{78085FC0-3B36-8B49-8D66-C3150942EF04}" type="pres">
      <dgm:prSet presAssocID="{1DC7E057-11DE-4B3E-BCE5-B4F10022681C}" presName="horz1" presStyleCnt="0"/>
      <dgm:spPr/>
    </dgm:pt>
    <dgm:pt modelId="{B68BE09C-AA9E-3746-9A03-4B7F3B84F71F}" type="pres">
      <dgm:prSet presAssocID="{1DC7E057-11DE-4B3E-BCE5-B4F10022681C}" presName="tx1" presStyleLbl="revTx" presStyleIdx="3" presStyleCnt="5"/>
      <dgm:spPr/>
    </dgm:pt>
    <dgm:pt modelId="{9E2487B0-309F-D949-8951-E038056A3CEA}" type="pres">
      <dgm:prSet presAssocID="{1DC7E057-11DE-4B3E-BCE5-B4F10022681C}" presName="vert1" presStyleCnt="0"/>
      <dgm:spPr/>
    </dgm:pt>
    <dgm:pt modelId="{2A166F30-7D56-8C49-B34A-2985661163C1}" type="pres">
      <dgm:prSet presAssocID="{46638AF3-EECB-4D1D-8BBF-3EB3FBA2E1E9}" presName="thickLine" presStyleLbl="alignNode1" presStyleIdx="4" presStyleCnt="5"/>
      <dgm:spPr/>
    </dgm:pt>
    <dgm:pt modelId="{4AC56A26-83DF-034A-BBC5-C8F672F7D5FE}" type="pres">
      <dgm:prSet presAssocID="{46638AF3-EECB-4D1D-8BBF-3EB3FBA2E1E9}" presName="horz1" presStyleCnt="0"/>
      <dgm:spPr/>
    </dgm:pt>
    <dgm:pt modelId="{1AF6976E-C053-7B42-B867-5C2B3E5331E6}" type="pres">
      <dgm:prSet presAssocID="{46638AF3-EECB-4D1D-8BBF-3EB3FBA2E1E9}" presName="tx1" presStyleLbl="revTx" presStyleIdx="4" presStyleCnt="5"/>
      <dgm:spPr/>
    </dgm:pt>
    <dgm:pt modelId="{5D21B88E-07B3-2842-A916-FC9EE2333FF1}" type="pres">
      <dgm:prSet presAssocID="{46638AF3-EECB-4D1D-8BBF-3EB3FBA2E1E9}" presName="vert1" presStyleCnt="0"/>
      <dgm:spPr/>
    </dgm:pt>
  </dgm:ptLst>
  <dgm:cxnLst>
    <dgm:cxn modelId="{F8811108-B94F-8443-969D-DA4A047A1A1A}" type="presOf" srcId="{1DC7E057-11DE-4B3E-BCE5-B4F10022681C}" destId="{B68BE09C-AA9E-3746-9A03-4B7F3B84F71F}" srcOrd="0" destOrd="0" presId="urn:microsoft.com/office/officeart/2008/layout/LinedList"/>
    <dgm:cxn modelId="{CCBB121E-E4E5-7147-B7DC-631AFEF6B4BC}" type="presOf" srcId="{46638AF3-EECB-4D1D-8BBF-3EB3FBA2E1E9}" destId="{1AF6976E-C053-7B42-B867-5C2B3E5331E6}" srcOrd="0" destOrd="0" presId="urn:microsoft.com/office/officeart/2008/layout/LinedList"/>
    <dgm:cxn modelId="{9B1AC85C-767E-E941-B55D-F653FFBDFDE6}" type="presOf" srcId="{818F1CDC-D61B-4195-BD7B-B76237667126}" destId="{C9D92B7A-95C4-2940-92FE-0F8838A86777}" srcOrd="0" destOrd="0" presId="urn:microsoft.com/office/officeart/2008/layout/LinedList"/>
    <dgm:cxn modelId="{032EF676-B946-D749-BBE6-56685609C950}" type="presOf" srcId="{DA615F20-F2B6-445F-BE20-D896285599E3}" destId="{65DBBD15-50B5-AB46-BDEA-8C09F724558A}" srcOrd="0" destOrd="0" presId="urn:microsoft.com/office/officeart/2008/layout/LinedList"/>
    <dgm:cxn modelId="{0019FC8A-DEEC-0042-989F-54145EEA3807}" type="presOf" srcId="{F2664E73-EF38-43BD-A738-4AF7B2805815}" destId="{05F1F021-8538-994D-909A-288F0C75B4F1}" srcOrd="0" destOrd="0" presId="urn:microsoft.com/office/officeart/2008/layout/LinedList"/>
    <dgm:cxn modelId="{9C0F858C-59EB-44C5-BB21-8506F7952FD7}" srcId="{F2664E73-EF38-43BD-A738-4AF7B2805815}" destId="{46638AF3-EECB-4D1D-8BBF-3EB3FBA2E1E9}" srcOrd="4" destOrd="0" parTransId="{060661E8-2C5F-48C7-91A7-630A3845F997}" sibTransId="{0221DBF0-3D4E-448F-842B-CFB2864FBE03}"/>
    <dgm:cxn modelId="{C55E58A9-E35A-4623-8050-A7BC8474CC8C}" srcId="{F2664E73-EF38-43BD-A738-4AF7B2805815}" destId="{818F1CDC-D61B-4195-BD7B-B76237667126}" srcOrd="2" destOrd="0" parTransId="{33AB9097-47A5-46FA-A31B-8D8EC355D384}" sibTransId="{D75F7E90-AE87-4835-857A-A607B2467A5F}"/>
    <dgm:cxn modelId="{E7B864AC-F283-450B-84D4-9D8778A96B57}" srcId="{F2664E73-EF38-43BD-A738-4AF7B2805815}" destId="{1DC7E057-11DE-4B3E-BCE5-B4F10022681C}" srcOrd="3" destOrd="0" parTransId="{A807C43E-843A-47C1-B1A6-32C053F36B68}" sibTransId="{5F468408-1DDA-4D6A-B6E1-CEFAD4904289}"/>
    <dgm:cxn modelId="{0A68ADB8-C8D9-0F4F-A49A-FA0C1E08F7E2}" type="presOf" srcId="{21927DD0-9565-46DD-AF37-510E3A145D45}" destId="{58CEB7F5-9223-6747-9F38-7F2431473591}" srcOrd="0" destOrd="0" presId="urn:microsoft.com/office/officeart/2008/layout/LinedList"/>
    <dgm:cxn modelId="{064D05E9-DBF0-484E-BEB8-1406EC829BC2}" srcId="{F2664E73-EF38-43BD-A738-4AF7B2805815}" destId="{DA615F20-F2B6-445F-BE20-D896285599E3}" srcOrd="0" destOrd="0" parTransId="{85B06CCE-2F83-46CF-9096-2CE709E3E617}" sibTransId="{9456C63E-A0FC-4A47-B7AD-53E56E99BE0D}"/>
    <dgm:cxn modelId="{D505A4FE-AED1-4BC6-9E90-028A1A72F710}" srcId="{F2664E73-EF38-43BD-A738-4AF7B2805815}" destId="{21927DD0-9565-46DD-AF37-510E3A145D45}" srcOrd="1" destOrd="0" parTransId="{3ADCC06D-AEC9-462B-BCDA-50BFC20A4E7C}" sibTransId="{4667FC5B-F5FD-4D99-8DD6-A2D00334BAFC}"/>
    <dgm:cxn modelId="{9EF43CF0-79EA-7B48-8ABE-2477FB19E1D8}" type="presParOf" srcId="{05F1F021-8538-994D-909A-288F0C75B4F1}" destId="{48195CA1-6AB4-8A44-B22C-F1E0530D8A5F}" srcOrd="0" destOrd="0" presId="urn:microsoft.com/office/officeart/2008/layout/LinedList"/>
    <dgm:cxn modelId="{0CD5E338-1C6A-7348-A43A-5E5E01DC3477}" type="presParOf" srcId="{05F1F021-8538-994D-909A-288F0C75B4F1}" destId="{CCB96745-6A03-F94B-A1AD-68330D58023A}" srcOrd="1" destOrd="0" presId="urn:microsoft.com/office/officeart/2008/layout/LinedList"/>
    <dgm:cxn modelId="{80147D16-0D06-554E-B5EE-05FB76C0ABE3}" type="presParOf" srcId="{CCB96745-6A03-F94B-A1AD-68330D58023A}" destId="{65DBBD15-50B5-AB46-BDEA-8C09F724558A}" srcOrd="0" destOrd="0" presId="urn:microsoft.com/office/officeart/2008/layout/LinedList"/>
    <dgm:cxn modelId="{EA982635-73BE-644A-96DD-9EA145C4FD30}" type="presParOf" srcId="{CCB96745-6A03-F94B-A1AD-68330D58023A}" destId="{9ABD25F6-6673-0D42-9862-53355788F98D}" srcOrd="1" destOrd="0" presId="urn:microsoft.com/office/officeart/2008/layout/LinedList"/>
    <dgm:cxn modelId="{6767D039-9D6B-A240-A501-2526B26B4E3B}" type="presParOf" srcId="{05F1F021-8538-994D-909A-288F0C75B4F1}" destId="{028139AE-C6BE-0144-BC46-DAF8E1845EE8}" srcOrd="2" destOrd="0" presId="urn:microsoft.com/office/officeart/2008/layout/LinedList"/>
    <dgm:cxn modelId="{B3DA1B2C-E7C5-2F49-BE08-9B614A2D18BE}" type="presParOf" srcId="{05F1F021-8538-994D-909A-288F0C75B4F1}" destId="{CB0A3658-45A0-A34D-977B-B750D5382527}" srcOrd="3" destOrd="0" presId="urn:microsoft.com/office/officeart/2008/layout/LinedList"/>
    <dgm:cxn modelId="{CC0DA51F-9B49-1749-A7C8-8D8385BDECE9}" type="presParOf" srcId="{CB0A3658-45A0-A34D-977B-B750D5382527}" destId="{58CEB7F5-9223-6747-9F38-7F2431473591}" srcOrd="0" destOrd="0" presId="urn:microsoft.com/office/officeart/2008/layout/LinedList"/>
    <dgm:cxn modelId="{08FF28F5-2079-C842-B719-6F65EE7A1B18}" type="presParOf" srcId="{CB0A3658-45A0-A34D-977B-B750D5382527}" destId="{F155B38D-B7CB-2D46-A9C2-939FC3F0423D}" srcOrd="1" destOrd="0" presId="urn:microsoft.com/office/officeart/2008/layout/LinedList"/>
    <dgm:cxn modelId="{BE12BC63-DD53-AB40-8EC1-7134E2022192}" type="presParOf" srcId="{05F1F021-8538-994D-909A-288F0C75B4F1}" destId="{C1CAF678-6A7F-DA4B-9032-38C82B0DCF5F}" srcOrd="4" destOrd="0" presId="urn:microsoft.com/office/officeart/2008/layout/LinedList"/>
    <dgm:cxn modelId="{0D0748FD-906C-E14D-91AE-83DD724C3E89}" type="presParOf" srcId="{05F1F021-8538-994D-909A-288F0C75B4F1}" destId="{E9458AB6-8E63-1241-B2F0-F4EF9EFDE470}" srcOrd="5" destOrd="0" presId="urn:microsoft.com/office/officeart/2008/layout/LinedList"/>
    <dgm:cxn modelId="{2C020BC1-664B-9446-9595-5BB20E6D1D6C}" type="presParOf" srcId="{E9458AB6-8E63-1241-B2F0-F4EF9EFDE470}" destId="{C9D92B7A-95C4-2940-92FE-0F8838A86777}" srcOrd="0" destOrd="0" presId="urn:microsoft.com/office/officeart/2008/layout/LinedList"/>
    <dgm:cxn modelId="{C13F16DD-B0AD-3649-B61B-39DCCB09BB05}" type="presParOf" srcId="{E9458AB6-8E63-1241-B2F0-F4EF9EFDE470}" destId="{D23A742A-FF5D-F244-B383-B34F40CEEDC7}" srcOrd="1" destOrd="0" presId="urn:microsoft.com/office/officeart/2008/layout/LinedList"/>
    <dgm:cxn modelId="{01B6C5FE-22A9-6141-8180-D7852F502475}" type="presParOf" srcId="{05F1F021-8538-994D-909A-288F0C75B4F1}" destId="{4C3F1C8F-DDD5-774F-BFE6-9F3FD496A2F8}" srcOrd="6" destOrd="0" presId="urn:microsoft.com/office/officeart/2008/layout/LinedList"/>
    <dgm:cxn modelId="{92357327-6E35-4B49-B192-C6540FAA23E9}" type="presParOf" srcId="{05F1F021-8538-994D-909A-288F0C75B4F1}" destId="{78085FC0-3B36-8B49-8D66-C3150942EF04}" srcOrd="7" destOrd="0" presId="urn:microsoft.com/office/officeart/2008/layout/LinedList"/>
    <dgm:cxn modelId="{2D970CC6-4770-AD49-A2A0-6B98E028D6D1}" type="presParOf" srcId="{78085FC0-3B36-8B49-8D66-C3150942EF04}" destId="{B68BE09C-AA9E-3746-9A03-4B7F3B84F71F}" srcOrd="0" destOrd="0" presId="urn:microsoft.com/office/officeart/2008/layout/LinedList"/>
    <dgm:cxn modelId="{F9B89305-D4CF-734B-BA49-75680C27472A}" type="presParOf" srcId="{78085FC0-3B36-8B49-8D66-C3150942EF04}" destId="{9E2487B0-309F-D949-8951-E038056A3CEA}" srcOrd="1" destOrd="0" presId="urn:microsoft.com/office/officeart/2008/layout/LinedList"/>
    <dgm:cxn modelId="{0D788DE7-F6EB-E447-8F4A-602AE22F740E}" type="presParOf" srcId="{05F1F021-8538-994D-909A-288F0C75B4F1}" destId="{2A166F30-7D56-8C49-B34A-2985661163C1}" srcOrd="8" destOrd="0" presId="urn:microsoft.com/office/officeart/2008/layout/LinedList"/>
    <dgm:cxn modelId="{867EDE82-B014-0444-A807-C1AD6F96F4E7}" type="presParOf" srcId="{05F1F021-8538-994D-909A-288F0C75B4F1}" destId="{4AC56A26-83DF-034A-BBC5-C8F672F7D5FE}" srcOrd="9" destOrd="0" presId="urn:microsoft.com/office/officeart/2008/layout/LinedList"/>
    <dgm:cxn modelId="{B61A577C-C2CB-2B4A-A7E1-D0CDB270F33C}" type="presParOf" srcId="{4AC56A26-83DF-034A-BBC5-C8F672F7D5FE}" destId="{1AF6976E-C053-7B42-B867-5C2B3E5331E6}" srcOrd="0" destOrd="0" presId="urn:microsoft.com/office/officeart/2008/layout/LinedList"/>
    <dgm:cxn modelId="{9BFE8F60-973D-4746-881A-8711498AD820}" type="presParOf" srcId="{4AC56A26-83DF-034A-BBC5-C8F672F7D5FE}" destId="{5D21B88E-07B3-2842-A916-FC9EE2333FF1}"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64CC38-36EC-5248-8B47-4514FBEA1DE8}">
      <dsp:nvSpPr>
        <dsp:cNvPr id="0" name=""/>
        <dsp:cNvSpPr/>
      </dsp:nvSpPr>
      <dsp:spPr>
        <a:xfrm>
          <a:off x="0" y="0"/>
          <a:ext cx="3711283" cy="997348"/>
        </a:xfrm>
        <a:prstGeom prst="roundRect">
          <a:avLst>
            <a:gd name="adj" fmla="val 10000"/>
          </a:avLst>
        </a:prstGeom>
        <a:gradFill rotWithShape="0">
          <a:gsLst>
            <a:gs pos="0">
              <a:schemeClr val="accent2">
                <a:hueOff val="0"/>
                <a:satOff val="0"/>
                <a:lumOff val="0"/>
                <a:alphaOff val="0"/>
                <a:tint val="98000"/>
                <a:satMod val="110000"/>
                <a:lumMod val="104000"/>
              </a:schemeClr>
            </a:gs>
            <a:gs pos="69000">
              <a:schemeClr val="accent2">
                <a:hueOff val="0"/>
                <a:satOff val="0"/>
                <a:lumOff val="0"/>
                <a:alphaOff val="0"/>
                <a:shade val="88000"/>
                <a:satMod val="130000"/>
                <a:lumMod val="92000"/>
              </a:schemeClr>
            </a:gs>
            <a:gs pos="100000">
              <a:schemeClr val="accent2">
                <a:hueOff val="0"/>
                <a:satOff val="0"/>
                <a:lumOff val="0"/>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Colostomy = large intestine</a:t>
          </a:r>
        </a:p>
      </dsp:txBody>
      <dsp:txXfrm>
        <a:off x="29211" y="29211"/>
        <a:ext cx="2635067" cy="938926"/>
      </dsp:txXfrm>
    </dsp:sp>
    <dsp:sp modelId="{6AEFA29F-F124-2046-9B1E-4C9C09C0212B}">
      <dsp:nvSpPr>
        <dsp:cNvPr id="0" name=""/>
        <dsp:cNvSpPr/>
      </dsp:nvSpPr>
      <dsp:spPr>
        <a:xfrm>
          <a:off x="327466" y="1163572"/>
          <a:ext cx="3711283" cy="997348"/>
        </a:xfrm>
        <a:prstGeom prst="roundRect">
          <a:avLst>
            <a:gd name="adj" fmla="val 10000"/>
          </a:avLst>
        </a:prstGeom>
        <a:gradFill rotWithShape="0">
          <a:gsLst>
            <a:gs pos="0">
              <a:schemeClr val="accent3">
                <a:hueOff val="0"/>
                <a:satOff val="0"/>
                <a:lumOff val="0"/>
                <a:alphaOff val="0"/>
                <a:tint val="98000"/>
                <a:satMod val="110000"/>
                <a:lumMod val="104000"/>
              </a:schemeClr>
            </a:gs>
            <a:gs pos="69000">
              <a:schemeClr val="accent3">
                <a:hueOff val="0"/>
                <a:satOff val="0"/>
                <a:lumOff val="0"/>
                <a:alphaOff val="0"/>
                <a:shade val="88000"/>
                <a:satMod val="130000"/>
                <a:lumMod val="92000"/>
              </a:schemeClr>
            </a:gs>
            <a:gs pos="100000">
              <a:schemeClr val="accent3">
                <a:hueOff val="0"/>
                <a:satOff val="0"/>
                <a:lumOff val="0"/>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Ileostomy = small intestine</a:t>
          </a:r>
        </a:p>
      </dsp:txBody>
      <dsp:txXfrm>
        <a:off x="356677" y="1192783"/>
        <a:ext cx="2677119" cy="938926"/>
      </dsp:txXfrm>
    </dsp:sp>
    <dsp:sp modelId="{65037EA5-9DAF-2D48-A422-E19F4EF3C5FD}">
      <dsp:nvSpPr>
        <dsp:cNvPr id="0" name=""/>
        <dsp:cNvSpPr/>
      </dsp:nvSpPr>
      <dsp:spPr>
        <a:xfrm>
          <a:off x="654932" y="2327145"/>
          <a:ext cx="3711283" cy="997348"/>
        </a:xfrm>
        <a:prstGeom prst="roundRect">
          <a:avLst>
            <a:gd name="adj" fmla="val 10000"/>
          </a:avLst>
        </a:prstGeom>
        <a:gradFill rotWithShape="0">
          <a:gsLst>
            <a:gs pos="0">
              <a:schemeClr val="accent4">
                <a:hueOff val="0"/>
                <a:satOff val="0"/>
                <a:lumOff val="0"/>
                <a:alphaOff val="0"/>
                <a:tint val="98000"/>
                <a:satMod val="110000"/>
                <a:lumMod val="104000"/>
              </a:schemeClr>
            </a:gs>
            <a:gs pos="69000">
              <a:schemeClr val="accent4">
                <a:hueOff val="0"/>
                <a:satOff val="0"/>
                <a:lumOff val="0"/>
                <a:alphaOff val="0"/>
                <a:shade val="88000"/>
                <a:satMod val="130000"/>
                <a:lumMod val="92000"/>
              </a:schemeClr>
            </a:gs>
            <a:gs pos="100000">
              <a:schemeClr val="accent4">
                <a:hueOff val="0"/>
                <a:satOff val="0"/>
                <a:lumOff val="0"/>
                <a:alphaOff val="0"/>
                <a:shade val="78000"/>
                <a:satMod val="130000"/>
                <a:lumMod val="92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Ileal conduit = urinary diversion with ileum </a:t>
          </a:r>
        </a:p>
      </dsp:txBody>
      <dsp:txXfrm>
        <a:off x="684143" y="2356356"/>
        <a:ext cx="2677119" cy="938926"/>
      </dsp:txXfrm>
    </dsp:sp>
    <dsp:sp modelId="{23844A5B-E8BB-0E44-BCAB-10C87CC99C4E}">
      <dsp:nvSpPr>
        <dsp:cNvPr id="0" name=""/>
        <dsp:cNvSpPr/>
      </dsp:nvSpPr>
      <dsp:spPr>
        <a:xfrm>
          <a:off x="3063007" y="756322"/>
          <a:ext cx="648276" cy="648276"/>
        </a:xfrm>
        <a:prstGeom prst="downArrow">
          <a:avLst>
            <a:gd name="adj1" fmla="val 55000"/>
            <a:gd name="adj2" fmla="val 45000"/>
          </a:avLst>
        </a:prstGeom>
        <a:solidFill>
          <a:schemeClr val="accent2">
            <a:tint val="40000"/>
            <a:alpha val="90000"/>
            <a:hueOff val="0"/>
            <a:satOff val="0"/>
            <a:lumOff val="0"/>
            <a:alphaOff val="0"/>
          </a:schemeClr>
        </a:solidFill>
        <a:ln w="9525" cap="flat" cmpd="sng" algn="ctr">
          <a:solidFill>
            <a:schemeClr val="accent2">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endParaRPr lang="en-US" sz="3000" kern="1200"/>
        </a:p>
      </dsp:txBody>
      <dsp:txXfrm>
        <a:off x="3208869" y="756322"/>
        <a:ext cx="356552" cy="487828"/>
      </dsp:txXfrm>
    </dsp:sp>
    <dsp:sp modelId="{D22E7C40-9FCA-0043-BBA8-3675EA9E706D}">
      <dsp:nvSpPr>
        <dsp:cNvPr id="0" name=""/>
        <dsp:cNvSpPr/>
      </dsp:nvSpPr>
      <dsp:spPr>
        <a:xfrm>
          <a:off x="3390473" y="1913246"/>
          <a:ext cx="648276" cy="648276"/>
        </a:xfrm>
        <a:prstGeom prst="downArrow">
          <a:avLst>
            <a:gd name="adj1" fmla="val 55000"/>
            <a:gd name="adj2" fmla="val 45000"/>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endParaRPr lang="en-US" sz="3000" kern="1200"/>
        </a:p>
      </dsp:txBody>
      <dsp:txXfrm>
        <a:off x="3536335" y="1913246"/>
        <a:ext cx="356552" cy="48782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835873-95A1-406D-8BA1-056907285333}">
      <dsp:nvSpPr>
        <dsp:cNvPr id="0" name=""/>
        <dsp:cNvSpPr/>
      </dsp:nvSpPr>
      <dsp:spPr>
        <a:xfrm>
          <a:off x="622460" y="608490"/>
          <a:ext cx="669621" cy="66962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7C4CF73-165C-4488-A4A1-9E43FFE5A9B0}">
      <dsp:nvSpPr>
        <dsp:cNvPr id="0" name=""/>
        <dsp:cNvSpPr/>
      </dsp:nvSpPr>
      <dsp:spPr>
        <a:xfrm>
          <a:off x="669" y="1374157"/>
          <a:ext cx="1913203" cy="4125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b="1"/>
          </a:pPr>
          <a:r>
            <a:rPr lang="en-US" sz="1400" kern="1200"/>
            <a:t>Review medical chart for details</a:t>
          </a:r>
        </a:p>
      </dsp:txBody>
      <dsp:txXfrm>
        <a:off x="669" y="1374157"/>
        <a:ext cx="1913203" cy="412534"/>
      </dsp:txXfrm>
    </dsp:sp>
    <dsp:sp modelId="{512BC871-D228-4A64-A3F8-83490D72E7DB}">
      <dsp:nvSpPr>
        <dsp:cNvPr id="0" name=""/>
        <dsp:cNvSpPr/>
      </dsp:nvSpPr>
      <dsp:spPr>
        <a:xfrm>
          <a:off x="669" y="1831364"/>
          <a:ext cx="1913203" cy="1010757"/>
        </a:xfrm>
        <a:prstGeom prst="rect">
          <a:avLst/>
        </a:prstGeom>
        <a:noFill/>
        <a:ln>
          <a:noFill/>
        </a:ln>
        <a:effectLst/>
      </dsp:spPr>
      <dsp:style>
        <a:lnRef idx="0">
          <a:scrgbClr r="0" g="0" b="0"/>
        </a:lnRef>
        <a:fillRef idx="0">
          <a:scrgbClr r="0" g="0" b="0"/>
        </a:fillRef>
        <a:effectRef idx="0">
          <a:scrgbClr r="0" g="0" b="0"/>
        </a:effectRef>
        <a:fontRef idx="minor"/>
      </dsp:style>
    </dsp:sp>
    <dsp:sp modelId="{072031DA-7919-446C-B882-8FAFB1626037}">
      <dsp:nvSpPr>
        <dsp:cNvPr id="0" name=""/>
        <dsp:cNvSpPr/>
      </dsp:nvSpPr>
      <dsp:spPr>
        <a:xfrm>
          <a:off x="2870473" y="608490"/>
          <a:ext cx="669621" cy="66962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B6D2192-580E-4B2F-9EC6-35405E47E7D3}">
      <dsp:nvSpPr>
        <dsp:cNvPr id="0" name=""/>
        <dsp:cNvSpPr/>
      </dsp:nvSpPr>
      <dsp:spPr>
        <a:xfrm>
          <a:off x="2248682" y="1374157"/>
          <a:ext cx="1913203" cy="4125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b="1"/>
          </a:pPr>
          <a:r>
            <a:rPr lang="en-US" sz="1400" kern="1200" dirty="0"/>
            <a:t>Thorough documentation of:</a:t>
          </a:r>
        </a:p>
      </dsp:txBody>
      <dsp:txXfrm>
        <a:off x="2248682" y="1374157"/>
        <a:ext cx="1913203" cy="412534"/>
      </dsp:txXfrm>
    </dsp:sp>
    <dsp:sp modelId="{574C61C8-5EC3-4701-8847-C021567D0FA1}">
      <dsp:nvSpPr>
        <dsp:cNvPr id="0" name=""/>
        <dsp:cNvSpPr/>
      </dsp:nvSpPr>
      <dsp:spPr>
        <a:xfrm>
          <a:off x="2248682" y="1831364"/>
          <a:ext cx="1913203" cy="10107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pPr>
          <a:r>
            <a:rPr lang="en-US" sz="1800" kern="1200" dirty="0"/>
            <a:t>Stoma mucosa</a:t>
          </a:r>
        </a:p>
        <a:p>
          <a:pPr marL="0" lvl="0" indent="0" algn="ctr" defTabSz="800100">
            <a:lnSpc>
              <a:spcPct val="100000"/>
            </a:lnSpc>
            <a:spcBef>
              <a:spcPct val="0"/>
            </a:spcBef>
            <a:spcAft>
              <a:spcPct val="35000"/>
            </a:spcAft>
            <a:buNone/>
          </a:pPr>
          <a:r>
            <a:rPr lang="en-US" sz="1800" kern="1200" dirty="0"/>
            <a:t>Stoma structure</a:t>
          </a:r>
        </a:p>
        <a:p>
          <a:pPr marL="0" lvl="0" indent="0" algn="ctr" defTabSz="800100">
            <a:lnSpc>
              <a:spcPct val="100000"/>
            </a:lnSpc>
            <a:spcBef>
              <a:spcPct val="0"/>
            </a:spcBef>
            <a:spcAft>
              <a:spcPct val="35000"/>
            </a:spcAft>
            <a:buNone/>
          </a:pPr>
          <a:r>
            <a:rPr lang="en-US" sz="1800" kern="1200" dirty="0"/>
            <a:t>Peristomal skin </a:t>
          </a:r>
        </a:p>
      </dsp:txBody>
      <dsp:txXfrm>
        <a:off x="2248682" y="1831364"/>
        <a:ext cx="1913203" cy="101075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195CA1-6AB4-8A44-B22C-F1E0530D8A5F}">
      <dsp:nvSpPr>
        <dsp:cNvPr id="0" name=""/>
        <dsp:cNvSpPr/>
      </dsp:nvSpPr>
      <dsp:spPr>
        <a:xfrm>
          <a:off x="0" y="421"/>
          <a:ext cx="4162555" cy="0"/>
        </a:xfrm>
        <a:prstGeom prst="line">
          <a:avLst/>
        </a:prstGeom>
        <a:gradFill rotWithShape="0">
          <a:gsLst>
            <a:gs pos="0">
              <a:schemeClr val="accent2">
                <a:hueOff val="0"/>
                <a:satOff val="0"/>
                <a:lumOff val="0"/>
                <a:alphaOff val="0"/>
                <a:tint val="98000"/>
                <a:satMod val="110000"/>
                <a:lumMod val="104000"/>
              </a:schemeClr>
            </a:gs>
            <a:gs pos="69000">
              <a:schemeClr val="accent2">
                <a:hueOff val="0"/>
                <a:satOff val="0"/>
                <a:lumOff val="0"/>
                <a:alphaOff val="0"/>
                <a:shade val="88000"/>
                <a:satMod val="130000"/>
                <a:lumMod val="92000"/>
              </a:schemeClr>
            </a:gs>
            <a:gs pos="100000">
              <a:schemeClr val="accent2">
                <a:hueOff val="0"/>
                <a:satOff val="0"/>
                <a:lumOff val="0"/>
                <a:alphaOff val="0"/>
                <a:shade val="78000"/>
                <a:satMod val="130000"/>
                <a:lumMod val="92000"/>
              </a:schemeClr>
            </a:gs>
          </a:gsLst>
          <a:lin ang="5400000" scaled="0"/>
        </a:gradFill>
        <a:ln w="9525" cap="flat" cmpd="sng" algn="ctr">
          <a:solidFill>
            <a:schemeClr val="accent2">
              <a:hueOff val="0"/>
              <a:satOff val="0"/>
              <a:lumOff val="0"/>
              <a:alphaOff val="0"/>
            </a:schemeClr>
          </a:solidFill>
          <a:prstDash val="solid"/>
        </a:ln>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dsp:spPr>
      <dsp:style>
        <a:lnRef idx="1">
          <a:scrgbClr r="0" g="0" b="0"/>
        </a:lnRef>
        <a:fillRef idx="3">
          <a:scrgbClr r="0" g="0" b="0"/>
        </a:fillRef>
        <a:effectRef idx="3">
          <a:scrgbClr r="0" g="0" b="0"/>
        </a:effectRef>
        <a:fontRef idx="minor">
          <a:schemeClr val="lt1"/>
        </a:fontRef>
      </dsp:style>
    </dsp:sp>
    <dsp:sp modelId="{65DBBD15-50B5-AB46-BDEA-8C09F724558A}">
      <dsp:nvSpPr>
        <dsp:cNvPr id="0" name=""/>
        <dsp:cNvSpPr/>
      </dsp:nvSpPr>
      <dsp:spPr>
        <a:xfrm>
          <a:off x="0" y="421"/>
          <a:ext cx="4162555" cy="6899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kern="1200"/>
            <a:t>Gather supplies</a:t>
          </a:r>
        </a:p>
      </dsp:txBody>
      <dsp:txXfrm>
        <a:off x="0" y="421"/>
        <a:ext cx="4162555" cy="689954"/>
      </dsp:txXfrm>
    </dsp:sp>
    <dsp:sp modelId="{028139AE-C6BE-0144-BC46-DAF8E1845EE8}">
      <dsp:nvSpPr>
        <dsp:cNvPr id="0" name=""/>
        <dsp:cNvSpPr/>
      </dsp:nvSpPr>
      <dsp:spPr>
        <a:xfrm>
          <a:off x="0" y="690375"/>
          <a:ext cx="4162555" cy="0"/>
        </a:xfrm>
        <a:prstGeom prst="line">
          <a:avLst/>
        </a:prstGeom>
        <a:gradFill rotWithShape="0">
          <a:gsLst>
            <a:gs pos="0">
              <a:schemeClr val="accent3">
                <a:hueOff val="0"/>
                <a:satOff val="0"/>
                <a:lumOff val="0"/>
                <a:alphaOff val="0"/>
                <a:tint val="98000"/>
                <a:satMod val="110000"/>
                <a:lumMod val="104000"/>
              </a:schemeClr>
            </a:gs>
            <a:gs pos="69000">
              <a:schemeClr val="accent3">
                <a:hueOff val="0"/>
                <a:satOff val="0"/>
                <a:lumOff val="0"/>
                <a:alphaOff val="0"/>
                <a:shade val="88000"/>
                <a:satMod val="130000"/>
                <a:lumMod val="92000"/>
              </a:schemeClr>
            </a:gs>
            <a:gs pos="100000">
              <a:schemeClr val="accent3">
                <a:hueOff val="0"/>
                <a:satOff val="0"/>
                <a:lumOff val="0"/>
                <a:alphaOff val="0"/>
                <a:shade val="78000"/>
                <a:satMod val="130000"/>
                <a:lumMod val="92000"/>
              </a:schemeClr>
            </a:gs>
          </a:gsLst>
          <a:lin ang="5400000" scaled="0"/>
        </a:gradFill>
        <a:ln w="9525" cap="flat" cmpd="sng" algn="ctr">
          <a:solidFill>
            <a:schemeClr val="accent3">
              <a:hueOff val="0"/>
              <a:satOff val="0"/>
              <a:lumOff val="0"/>
              <a:alphaOff val="0"/>
            </a:schemeClr>
          </a:solidFill>
          <a:prstDash val="solid"/>
        </a:ln>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dsp:spPr>
      <dsp:style>
        <a:lnRef idx="1">
          <a:scrgbClr r="0" g="0" b="0"/>
        </a:lnRef>
        <a:fillRef idx="3">
          <a:scrgbClr r="0" g="0" b="0"/>
        </a:fillRef>
        <a:effectRef idx="3">
          <a:scrgbClr r="0" g="0" b="0"/>
        </a:effectRef>
        <a:fontRef idx="minor">
          <a:schemeClr val="lt1"/>
        </a:fontRef>
      </dsp:style>
    </dsp:sp>
    <dsp:sp modelId="{58CEB7F5-9223-6747-9F38-7F2431473591}">
      <dsp:nvSpPr>
        <dsp:cNvPr id="0" name=""/>
        <dsp:cNvSpPr/>
      </dsp:nvSpPr>
      <dsp:spPr>
        <a:xfrm>
          <a:off x="0" y="690375"/>
          <a:ext cx="4162555" cy="6899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kern="1200"/>
            <a:t>Prepare new pouching system</a:t>
          </a:r>
        </a:p>
      </dsp:txBody>
      <dsp:txXfrm>
        <a:off x="0" y="690375"/>
        <a:ext cx="4162555" cy="689954"/>
      </dsp:txXfrm>
    </dsp:sp>
    <dsp:sp modelId="{C1CAF678-6A7F-DA4B-9032-38C82B0DCF5F}">
      <dsp:nvSpPr>
        <dsp:cNvPr id="0" name=""/>
        <dsp:cNvSpPr/>
      </dsp:nvSpPr>
      <dsp:spPr>
        <a:xfrm>
          <a:off x="0" y="1380329"/>
          <a:ext cx="4162555" cy="0"/>
        </a:xfrm>
        <a:prstGeom prst="line">
          <a:avLst/>
        </a:prstGeom>
        <a:gradFill rotWithShape="0">
          <a:gsLst>
            <a:gs pos="0">
              <a:schemeClr val="accent4">
                <a:hueOff val="0"/>
                <a:satOff val="0"/>
                <a:lumOff val="0"/>
                <a:alphaOff val="0"/>
                <a:tint val="98000"/>
                <a:satMod val="110000"/>
                <a:lumMod val="104000"/>
              </a:schemeClr>
            </a:gs>
            <a:gs pos="69000">
              <a:schemeClr val="accent4">
                <a:hueOff val="0"/>
                <a:satOff val="0"/>
                <a:lumOff val="0"/>
                <a:alphaOff val="0"/>
                <a:shade val="88000"/>
                <a:satMod val="130000"/>
                <a:lumMod val="92000"/>
              </a:schemeClr>
            </a:gs>
            <a:gs pos="100000">
              <a:schemeClr val="accent4">
                <a:hueOff val="0"/>
                <a:satOff val="0"/>
                <a:lumOff val="0"/>
                <a:alphaOff val="0"/>
                <a:shade val="78000"/>
                <a:satMod val="130000"/>
                <a:lumMod val="92000"/>
              </a:schemeClr>
            </a:gs>
          </a:gsLst>
          <a:lin ang="5400000" scaled="0"/>
        </a:gradFill>
        <a:ln w="9525" cap="flat" cmpd="sng" algn="ctr">
          <a:solidFill>
            <a:schemeClr val="accent4">
              <a:hueOff val="0"/>
              <a:satOff val="0"/>
              <a:lumOff val="0"/>
              <a:alphaOff val="0"/>
            </a:schemeClr>
          </a:solidFill>
          <a:prstDash val="solid"/>
        </a:ln>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dsp:spPr>
      <dsp:style>
        <a:lnRef idx="1">
          <a:scrgbClr r="0" g="0" b="0"/>
        </a:lnRef>
        <a:fillRef idx="3">
          <a:scrgbClr r="0" g="0" b="0"/>
        </a:fillRef>
        <a:effectRef idx="3">
          <a:scrgbClr r="0" g="0" b="0"/>
        </a:effectRef>
        <a:fontRef idx="minor">
          <a:schemeClr val="lt1"/>
        </a:fontRef>
      </dsp:style>
    </dsp:sp>
    <dsp:sp modelId="{C9D92B7A-95C4-2940-92FE-0F8838A86777}">
      <dsp:nvSpPr>
        <dsp:cNvPr id="0" name=""/>
        <dsp:cNvSpPr/>
      </dsp:nvSpPr>
      <dsp:spPr>
        <a:xfrm>
          <a:off x="0" y="1380329"/>
          <a:ext cx="4162555" cy="6899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kern="1200"/>
            <a:t>Remove old pouching system</a:t>
          </a:r>
        </a:p>
      </dsp:txBody>
      <dsp:txXfrm>
        <a:off x="0" y="1380329"/>
        <a:ext cx="4162555" cy="689954"/>
      </dsp:txXfrm>
    </dsp:sp>
    <dsp:sp modelId="{4C3F1C8F-DDD5-774F-BFE6-9F3FD496A2F8}">
      <dsp:nvSpPr>
        <dsp:cNvPr id="0" name=""/>
        <dsp:cNvSpPr/>
      </dsp:nvSpPr>
      <dsp:spPr>
        <a:xfrm>
          <a:off x="0" y="2070283"/>
          <a:ext cx="4162555" cy="0"/>
        </a:xfrm>
        <a:prstGeom prst="line">
          <a:avLst/>
        </a:prstGeom>
        <a:gradFill rotWithShape="0">
          <a:gsLst>
            <a:gs pos="0">
              <a:schemeClr val="accent5">
                <a:hueOff val="0"/>
                <a:satOff val="0"/>
                <a:lumOff val="0"/>
                <a:alphaOff val="0"/>
                <a:tint val="98000"/>
                <a:satMod val="110000"/>
                <a:lumMod val="104000"/>
              </a:schemeClr>
            </a:gs>
            <a:gs pos="69000">
              <a:schemeClr val="accent5">
                <a:hueOff val="0"/>
                <a:satOff val="0"/>
                <a:lumOff val="0"/>
                <a:alphaOff val="0"/>
                <a:shade val="88000"/>
                <a:satMod val="130000"/>
                <a:lumMod val="92000"/>
              </a:schemeClr>
            </a:gs>
            <a:gs pos="100000">
              <a:schemeClr val="accent5">
                <a:hueOff val="0"/>
                <a:satOff val="0"/>
                <a:lumOff val="0"/>
                <a:alphaOff val="0"/>
                <a:shade val="78000"/>
                <a:satMod val="130000"/>
                <a:lumMod val="92000"/>
              </a:schemeClr>
            </a:gs>
          </a:gsLst>
          <a:lin ang="5400000" scaled="0"/>
        </a:gradFill>
        <a:ln w="9525" cap="flat" cmpd="sng" algn="ctr">
          <a:solidFill>
            <a:schemeClr val="accent5">
              <a:hueOff val="0"/>
              <a:satOff val="0"/>
              <a:lumOff val="0"/>
              <a:alphaOff val="0"/>
            </a:schemeClr>
          </a:solidFill>
          <a:prstDash val="solid"/>
        </a:ln>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dsp:spPr>
      <dsp:style>
        <a:lnRef idx="1">
          <a:scrgbClr r="0" g="0" b="0"/>
        </a:lnRef>
        <a:fillRef idx="3">
          <a:scrgbClr r="0" g="0" b="0"/>
        </a:fillRef>
        <a:effectRef idx="3">
          <a:scrgbClr r="0" g="0" b="0"/>
        </a:effectRef>
        <a:fontRef idx="minor">
          <a:schemeClr val="lt1"/>
        </a:fontRef>
      </dsp:style>
    </dsp:sp>
    <dsp:sp modelId="{B68BE09C-AA9E-3746-9A03-4B7F3B84F71F}">
      <dsp:nvSpPr>
        <dsp:cNvPr id="0" name=""/>
        <dsp:cNvSpPr/>
      </dsp:nvSpPr>
      <dsp:spPr>
        <a:xfrm>
          <a:off x="0" y="2070283"/>
          <a:ext cx="4162555" cy="6899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kern="1200"/>
            <a:t>Cleanse stoma site</a:t>
          </a:r>
        </a:p>
      </dsp:txBody>
      <dsp:txXfrm>
        <a:off x="0" y="2070283"/>
        <a:ext cx="4162555" cy="689954"/>
      </dsp:txXfrm>
    </dsp:sp>
    <dsp:sp modelId="{2A166F30-7D56-8C49-B34A-2985661163C1}">
      <dsp:nvSpPr>
        <dsp:cNvPr id="0" name=""/>
        <dsp:cNvSpPr/>
      </dsp:nvSpPr>
      <dsp:spPr>
        <a:xfrm>
          <a:off x="0" y="2760237"/>
          <a:ext cx="4162555" cy="0"/>
        </a:xfrm>
        <a:prstGeom prst="line">
          <a:avLst/>
        </a:prstGeom>
        <a:gradFill rotWithShape="0">
          <a:gsLst>
            <a:gs pos="0">
              <a:schemeClr val="accent6">
                <a:hueOff val="0"/>
                <a:satOff val="0"/>
                <a:lumOff val="0"/>
                <a:alphaOff val="0"/>
                <a:tint val="98000"/>
                <a:satMod val="110000"/>
                <a:lumMod val="104000"/>
              </a:schemeClr>
            </a:gs>
            <a:gs pos="69000">
              <a:schemeClr val="accent6">
                <a:hueOff val="0"/>
                <a:satOff val="0"/>
                <a:lumOff val="0"/>
                <a:alphaOff val="0"/>
                <a:shade val="88000"/>
                <a:satMod val="130000"/>
                <a:lumMod val="92000"/>
              </a:schemeClr>
            </a:gs>
            <a:gs pos="100000">
              <a:schemeClr val="accent6">
                <a:hueOff val="0"/>
                <a:satOff val="0"/>
                <a:lumOff val="0"/>
                <a:alphaOff val="0"/>
                <a:shade val="78000"/>
                <a:satMod val="130000"/>
                <a:lumMod val="92000"/>
              </a:schemeClr>
            </a:gs>
          </a:gsLst>
          <a:lin ang="5400000" scaled="0"/>
        </a:gradFill>
        <a:ln w="9525" cap="flat" cmpd="sng" algn="ctr">
          <a:solidFill>
            <a:schemeClr val="accent6">
              <a:hueOff val="0"/>
              <a:satOff val="0"/>
              <a:lumOff val="0"/>
              <a:alphaOff val="0"/>
            </a:schemeClr>
          </a:solidFill>
          <a:prstDash val="solid"/>
        </a:ln>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dsp:spPr>
      <dsp:style>
        <a:lnRef idx="1">
          <a:scrgbClr r="0" g="0" b="0"/>
        </a:lnRef>
        <a:fillRef idx="3">
          <a:scrgbClr r="0" g="0" b="0"/>
        </a:fillRef>
        <a:effectRef idx="3">
          <a:scrgbClr r="0" g="0" b="0"/>
        </a:effectRef>
        <a:fontRef idx="minor">
          <a:schemeClr val="lt1"/>
        </a:fontRef>
      </dsp:style>
    </dsp:sp>
    <dsp:sp modelId="{1AF6976E-C053-7B42-B867-5C2B3E5331E6}">
      <dsp:nvSpPr>
        <dsp:cNvPr id="0" name=""/>
        <dsp:cNvSpPr/>
      </dsp:nvSpPr>
      <dsp:spPr>
        <a:xfrm>
          <a:off x="0" y="2760237"/>
          <a:ext cx="4162555" cy="68995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kern="1200" dirty="0" err="1"/>
            <a:t>Repouch</a:t>
          </a:r>
          <a:r>
            <a:rPr lang="en-US" sz="2500" kern="1200" dirty="0"/>
            <a:t> with new system </a:t>
          </a:r>
        </a:p>
      </dsp:txBody>
      <dsp:txXfrm>
        <a:off x="0" y="2760237"/>
        <a:ext cx="4162555" cy="689954"/>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18/5/layout/CenteredIconLabelDescriptionList">
  <dgm:title val="Centered 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ctrX" for="ch" forName="iconRect" refType="w" fact="0.5"/>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92C6F4-6BC6-794C-899F-900BE7875520}" type="datetimeFigureOut">
              <a:rPr lang="en-US" smtClean="0"/>
              <a:t>11/7/21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3A23D5-C037-EE4A-BC02-C8D425662BDC}" type="slidenum">
              <a:rPr lang="en-US" smtClean="0"/>
              <a:t>‹#›</a:t>
            </a:fld>
            <a:endParaRPr lang="en-US"/>
          </a:p>
        </p:txBody>
      </p:sp>
    </p:spTree>
    <p:extLst>
      <p:ext uri="{BB962C8B-B14F-4D97-AF65-F5344CB8AC3E}">
        <p14:creationId xmlns:p14="http://schemas.microsoft.com/office/powerpoint/2010/main" val="19099314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03A23D5-C037-EE4A-BC02-C8D425662BDC}" type="slidenum">
              <a:rPr lang="en-US" smtClean="0"/>
              <a:t>1</a:t>
            </a:fld>
            <a:endParaRPr lang="en-US"/>
          </a:p>
        </p:txBody>
      </p:sp>
    </p:spTree>
    <p:extLst>
      <p:ext uri="{BB962C8B-B14F-4D97-AF65-F5344CB8AC3E}">
        <p14:creationId xmlns:p14="http://schemas.microsoft.com/office/powerpoint/2010/main" val="18374066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03A23D5-C037-EE4A-BC02-C8D425662BDC}" type="slidenum">
              <a:rPr lang="en-US" smtClean="0"/>
              <a:t>10</a:t>
            </a:fld>
            <a:endParaRPr lang="en-US"/>
          </a:p>
        </p:txBody>
      </p:sp>
    </p:spTree>
    <p:extLst>
      <p:ext uri="{BB962C8B-B14F-4D97-AF65-F5344CB8AC3E}">
        <p14:creationId xmlns:p14="http://schemas.microsoft.com/office/powerpoint/2010/main" val="41762113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As mentioned, patients with ostomies will appear in many different clinical settings, they are infants to elders, and their personal and medical histories are quite varied. Providing patients with individualized care is crucial. Nursing can help improve quality of life - or ensure the same desired quality of life is preserved - and prevent stoma related complications. Furthermore, providing referrals to various support resources can be of great benefit. Some include: The American Cancer Society, Crohn’s and Colitis Foundation, </a:t>
            </a:r>
            <a:r>
              <a:rPr lang="en-US" sz="1200" kern="1200" dirty="0" err="1">
                <a:solidFill>
                  <a:schemeClr val="tx1"/>
                </a:solidFill>
                <a:effectLst/>
                <a:latin typeface="+mn-lt"/>
                <a:ea typeface="+mn-ea"/>
                <a:cs typeface="+mn-cs"/>
              </a:rPr>
              <a:t>GIKids</a:t>
            </a:r>
            <a:r>
              <a:rPr lang="en-US" sz="1200" kern="1200" dirty="0">
                <a:solidFill>
                  <a:schemeClr val="tx1"/>
                </a:solidFill>
                <a:effectLst/>
                <a:latin typeface="+mn-lt"/>
                <a:ea typeface="+mn-ea"/>
                <a:cs typeface="+mn-cs"/>
              </a:rPr>
              <a:t>, Short Gut Support, United Ostomy Associations of America, and Youth Rally, just to name a few. Teaching patients the signs and symptoms of potential complications and when to seek care is necessary. By providing evidenced based practice and collaborating with patients’ medical teams, a WOC nurse fulfills the multiple roles of clinician, educator and consultant (Murphree &amp; </a:t>
            </a:r>
            <a:r>
              <a:rPr lang="en-US" sz="1200" kern="1200" dirty="0" err="1">
                <a:solidFill>
                  <a:schemeClr val="tx1"/>
                </a:solidFill>
                <a:effectLst/>
                <a:latin typeface="+mn-lt"/>
                <a:ea typeface="+mn-ea"/>
                <a:cs typeface="+mn-cs"/>
              </a:rPr>
              <a:t>Jaszarowski</a:t>
            </a:r>
            <a:r>
              <a:rPr lang="en-US" sz="1200" kern="1200" dirty="0">
                <a:solidFill>
                  <a:schemeClr val="tx1"/>
                </a:solidFill>
                <a:effectLst/>
                <a:latin typeface="+mn-lt"/>
                <a:ea typeface="+mn-ea"/>
                <a:cs typeface="+mn-cs"/>
              </a:rPr>
              <a:t>, 2022). WOC nurses can be an invaluable in the direct or indirect care of the patient with an ostomy!</a:t>
            </a:r>
          </a:p>
          <a:p>
            <a:endParaRPr lang="en-US" dirty="0"/>
          </a:p>
        </p:txBody>
      </p:sp>
      <p:sp>
        <p:nvSpPr>
          <p:cNvPr id="4" name="Slide Number Placeholder 3"/>
          <p:cNvSpPr>
            <a:spLocks noGrp="1"/>
          </p:cNvSpPr>
          <p:nvPr>
            <p:ph type="sldNum" sz="quarter" idx="5"/>
          </p:nvPr>
        </p:nvSpPr>
        <p:spPr/>
        <p:txBody>
          <a:bodyPr/>
          <a:lstStyle/>
          <a:p>
            <a:fld id="{303A23D5-C037-EE4A-BC02-C8D425662BDC}" type="slidenum">
              <a:rPr lang="en-US" smtClean="0"/>
              <a:t>11</a:t>
            </a:fld>
            <a:endParaRPr lang="en-US"/>
          </a:p>
        </p:txBody>
      </p:sp>
    </p:spTree>
    <p:extLst>
      <p:ext uri="{BB962C8B-B14F-4D97-AF65-F5344CB8AC3E}">
        <p14:creationId xmlns:p14="http://schemas.microsoft.com/office/powerpoint/2010/main" val="27618095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03A23D5-C037-EE4A-BC02-C8D425662BDC}" type="slidenum">
              <a:rPr lang="en-US" smtClean="0"/>
              <a:t>12</a:t>
            </a:fld>
            <a:endParaRPr lang="en-US"/>
          </a:p>
        </p:txBody>
      </p:sp>
    </p:spTree>
    <p:extLst>
      <p:ext uri="{BB962C8B-B14F-4D97-AF65-F5344CB8AC3E}">
        <p14:creationId xmlns:p14="http://schemas.microsoft.com/office/powerpoint/2010/main" val="36850288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03A23D5-C037-EE4A-BC02-C8D425662BDC}" type="slidenum">
              <a:rPr lang="en-US" smtClean="0"/>
              <a:t>13</a:t>
            </a:fld>
            <a:endParaRPr lang="en-US"/>
          </a:p>
        </p:txBody>
      </p:sp>
    </p:spTree>
    <p:extLst>
      <p:ext uri="{BB962C8B-B14F-4D97-AF65-F5344CB8AC3E}">
        <p14:creationId xmlns:p14="http://schemas.microsoft.com/office/powerpoint/2010/main" val="32929922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03A23D5-C037-EE4A-BC02-C8D425662BDC}" type="slidenum">
              <a:rPr lang="en-US" smtClean="0"/>
              <a:t>14</a:t>
            </a:fld>
            <a:endParaRPr lang="en-US"/>
          </a:p>
        </p:txBody>
      </p:sp>
    </p:spTree>
    <p:extLst>
      <p:ext uri="{BB962C8B-B14F-4D97-AF65-F5344CB8AC3E}">
        <p14:creationId xmlns:p14="http://schemas.microsoft.com/office/powerpoint/2010/main" val="7479478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The following presentation will provide an overview of basic ostomy care. It is not all inclusive of the anatomical characteristics and possible patient concerns or complications, but vital, basic principles are reviewed. Patients with ostomies appear in a variety of clinical settings, and therefore, it is imperative for nursing to have a fundamental understanding of the care and support needed. The WOC nurse can be instrumental in providing additional care for patients with ostomies and other healthcare staff alike. </a:t>
            </a:r>
          </a:p>
          <a:p>
            <a:r>
              <a:rPr lang="en-US" sz="1200" kern="1200" dirty="0">
                <a:solidFill>
                  <a:schemeClr val="tx1"/>
                </a:solidFill>
                <a:effectLst/>
                <a:latin typeface="+mn-lt"/>
                <a:ea typeface="+mn-ea"/>
                <a:cs typeface="+mn-cs"/>
              </a:rPr>
              <a:t>	It is important to provide patient education and realize that not all patients learn the same. It is up to the nurse to determine how a patient learns best and what individual factors can impede his/her learning. One should also determine any fears and tailor education as needed. Demonstration of patient understanding should be documented, and reinforcement is likely to be needed. Aside from education regarding the obvious physical changes, psychosocial support should also be done. Several studies have shown that preoperative education by a WOC nurse significantly reduced skin and leakage problems, was associated with fewer complications, and associated with better psychosocial adjustment (Goldberg &amp; Mahoney, 2022). </a:t>
            </a:r>
          </a:p>
          <a:p>
            <a:endParaRPr lang="en-US" dirty="0"/>
          </a:p>
        </p:txBody>
      </p:sp>
      <p:sp>
        <p:nvSpPr>
          <p:cNvPr id="4" name="Slide Number Placeholder 3"/>
          <p:cNvSpPr>
            <a:spLocks noGrp="1"/>
          </p:cNvSpPr>
          <p:nvPr>
            <p:ph type="sldNum" sz="quarter" idx="5"/>
          </p:nvPr>
        </p:nvSpPr>
        <p:spPr/>
        <p:txBody>
          <a:bodyPr/>
          <a:lstStyle/>
          <a:p>
            <a:fld id="{303A23D5-C037-EE4A-BC02-C8D425662BDC}" type="slidenum">
              <a:rPr lang="en-US" smtClean="0"/>
              <a:t>2</a:t>
            </a:fld>
            <a:endParaRPr lang="en-US"/>
          </a:p>
        </p:txBody>
      </p:sp>
    </p:spTree>
    <p:extLst>
      <p:ext uri="{BB962C8B-B14F-4D97-AF65-F5344CB8AC3E}">
        <p14:creationId xmlns:p14="http://schemas.microsoft.com/office/powerpoint/2010/main" val="12897759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 colostomy is the surgical creation of an opening in any part of the colon, or large intestine. The colon consists of the cecum, ascending colon, transverse colon, descending and sigmoid colon. Cecostomies and ascending colostomies are both rare. The output in both situations is liquid/semiliquid and malodorous. A stoma created using the transverse colon may be located in the upper right quadrant, mid-abdomen or left upper quadrant. The effluent is liquid or pasty and malodorous. The stoma created using the descending or sigmoid colon is located in the left abdomen, usually the left lower quadrant. The effluent is of a pasty or formed consistency (Stricker et al., 2022).</a:t>
            </a:r>
          </a:p>
          <a:p>
            <a:r>
              <a:rPr lang="en-US" sz="1200" kern="1200" dirty="0">
                <a:solidFill>
                  <a:schemeClr val="tx1"/>
                </a:solidFill>
                <a:effectLst/>
                <a:latin typeface="+mn-lt"/>
                <a:ea typeface="+mn-ea"/>
                <a:cs typeface="+mn-cs"/>
              </a:rPr>
              <a:t>	An ileostomy is the surgical creation of an opening of the ileum, the last portion of the small intestine. These are generally located in the right lower quadrant of the abdomen. Usually the effluent is liquid to a mushy consistency, with a greater likelihood to be of a more liquid consistency with higher volume if the stoma is more proximal to the stomach (Stricker et al., 2022). </a:t>
            </a:r>
          </a:p>
          <a:p>
            <a:r>
              <a:rPr lang="en-US" sz="1200" kern="1200" dirty="0">
                <a:solidFill>
                  <a:schemeClr val="tx1"/>
                </a:solidFill>
                <a:effectLst/>
                <a:latin typeface="+mn-lt"/>
                <a:ea typeface="+mn-ea"/>
                <a:cs typeface="+mn-cs"/>
              </a:rPr>
              <a:t>	An ileal conduit is a type of urinary diversion using the small intestine. A portion of the terminal ileum is resected and with the mesentery intact, brought up through the abdominal wall as a newly formed stoma. An ileal to ileal anastomosis is created, leaving the GI tract in continuity. The ureters are then implanted into the proximal portion of this segment. End or loop-end construction can be made. (Often the bladder is removed prior to this surgery.) The location of the ileal conduit is usually the right lower abdomen. The output is that of urine (Stricker et al., 2022). </a:t>
            </a:r>
          </a:p>
          <a:p>
            <a:endParaRPr lang="en-US" dirty="0"/>
          </a:p>
        </p:txBody>
      </p:sp>
      <p:sp>
        <p:nvSpPr>
          <p:cNvPr id="4" name="Slide Number Placeholder 3"/>
          <p:cNvSpPr>
            <a:spLocks noGrp="1"/>
          </p:cNvSpPr>
          <p:nvPr>
            <p:ph type="sldNum" sz="quarter" idx="5"/>
          </p:nvPr>
        </p:nvSpPr>
        <p:spPr/>
        <p:txBody>
          <a:bodyPr/>
          <a:lstStyle/>
          <a:p>
            <a:fld id="{303A23D5-C037-EE4A-BC02-C8D425662BDC}" type="slidenum">
              <a:rPr lang="en-US" smtClean="0"/>
              <a:t>3</a:t>
            </a:fld>
            <a:endParaRPr lang="en-US"/>
          </a:p>
        </p:txBody>
      </p:sp>
    </p:spTree>
    <p:extLst>
      <p:ext uri="{BB962C8B-B14F-4D97-AF65-F5344CB8AC3E}">
        <p14:creationId xmlns:p14="http://schemas.microsoft.com/office/powerpoint/2010/main" val="42160241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Assessment of the stoma should begin with review of the patient’s medical chart to determine the type of stoma created and the reasoning. One can review the operative note for surgery details. The stoma’s mucosa and structure and the peristomal skin should be included in the assessment. Any abnormalities should be recorded using the clock-face method. </a:t>
            </a:r>
          </a:p>
          <a:p>
            <a:r>
              <a:rPr lang="en-US" sz="1200" kern="1200" dirty="0">
                <a:solidFill>
                  <a:schemeClr val="tx1"/>
                </a:solidFill>
                <a:effectLst/>
                <a:latin typeface="+mn-lt"/>
                <a:ea typeface="+mn-ea"/>
                <a:cs typeface="+mn-cs"/>
              </a:rPr>
              <a:t>	A new stoma will appear deep red, moist, and be edematous. The stoma of a ureterostomy is more pale pink in color. Any use of a support bridge or rod should be noted. The initial edema will subside over the next several weeks as the stoma heals and creases will be more apparent at that time (Colwell &amp; Hudson, 2022). Variation in typical color (dark red, purple, black) is exceptionally important to note, as this could be an indication of stomal necrosis, an early postoperative complication. The change in color in this condition can also be associated with a dusky and flaccid appearance depending on the severity of ischemia (Pittman, 2022). </a:t>
            </a:r>
          </a:p>
          <a:p>
            <a:r>
              <a:rPr lang="en-US" sz="1200" kern="1200" dirty="0">
                <a:solidFill>
                  <a:schemeClr val="tx1"/>
                </a:solidFill>
                <a:effectLst/>
                <a:latin typeface="+mn-lt"/>
                <a:ea typeface="+mn-ea"/>
                <a:cs typeface="+mn-cs"/>
              </a:rPr>
              <a:t>	As mentioned, the initial edema will subside over the first 6-8 weeks. Protrusion of the stoma above skin level by at least 2 cm allows for drainage into the pouching system. A careful assessment should note any retracted or flushed stoma which could influence pouching choices. The stoma </a:t>
            </a:r>
            <a:r>
              <a:rPr lang="en-US" sz="1200" kern="1200" dirty="0" err="1">
                <a:solidFill>
                  <a:schemeClr val="tx1"/>
                </a:solidFill>
                <a:effectLst/>
                <a:latin typeface="+mn-lt"/>
                <a:ea typeface="+mn-ea"/>
                <a:cs typeface="+mn-cs"/>
              </a:rPr>
              <a:t>os</a:t>
            </a:r>
            <a:r>
              <a:rPr lang="en-US" sz="1200" kern="1200" dirty="0">
                <a:solidFill>
                  <a:schemeClr val="tx1"/>
                </a:solidFill>
                <a:effectLst/>
                <a:latin typeface="+mn-lt"/>
                <a:ea typeface="+mn-ea"/>
                <a:cs typeface="+mn-cs"/>
              </a:rPr>
              <a:t> should ideally be at the center of the stoma. It’s important to note the position of the stoma in various positions: with the patient lying supine, sitting and standing. Careful assessment of the mucocutaneous junction for any signs of mucocutaneous separation (Colwell &amp; Hudson, 2022). This occurs when the stoma separations from surrounding skin and could be because of poor healing, infection or increased pressure. It is considered another early postoperative complication (Pittman, 2022).</a:t>
            </a:r>
          </a:p>
          <a:p>
            <a:r>
              <a:rPr lang="en-US" sz="1200" kern="1200" dirty="0">
                <a:solidFill>
                  <a:schemeClr val="tx1"/>
                </a:solidFill>
                <a:effectLst/>
                <a:latin typeface="+mn-lt"/>
                <a:ea typeface="+mn-ea"/>
                <a:cs typeface="+mn-cs"/>
              </a:rPr>
              <a:t>	Finally, the peristomal skin should be examined in a good lighting, with both the pouching system intact and removed. Any abnormalities should be noted, including skin discoloration, maceration, any lesions, or signs of pressure injury. Again, examining the patient is different positions can reveal creases or folds that may not be obvious in one position (Colwell &amp; Hudson, 2022).</a:t>
            </a:r>
          </a:p>
          <a:p>
            <a:endParaRPr lang="en-US" dirty="0"/>
          </a:p>
        </p:txBody>
      </p:sp>
      <p:sp>
        <p:nvSpPr>
          <p:cNvPr id="4" name="Slide Number Placeholder 3"/>
          <p:cNvSpPr>
            <a:spLocks noGrp="1"/>
          </p:cNvSpPr>
          <p:nvPr>
            <p:ph type="sldNum" sz="quarter" idx="5"/>
          </p:nvPr>
        </p:nvSpPr>
        <p:spPr/>
        <p:txBody>
          <a:bodyPr/>
          <a:lstStyle/>
          <a:p>
            <a:fld id="{303A23D5-C037-EE4A-BC02-C8D425662BDC}" type="slidenum">
              <a:rPr lang="en-US" smtClean="0"/>
              <a:t>4</a:t>
            </a:fld>
            <a:endParaRPr lang="en-US"/>
          </a:p>
        </p:txBody>
      </p:sp>
    </p:spTree>
    <p:extLst>
      <p:ext uri="{BB962C8B-B14F-4D97-AF65-F5344CB8AC3E}">
        <p14:creationId xmlns:p14="http://schemas.microsoft.com/office/powerpoint/2010/main" val="1703698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There are numerous ostomy pouching supplies available. Selection of specific products should be an individualized one based on the patient’s ostomy type and characteristics, peristomal skin, abdominal characteristics, expected wear time, personal preference, ability to perform self-care, and costs. Practice should begin in the pre-operative setting and may include a support person(s). Referring to video instructions can reinforce education provided. The patient should be provided with written education material as well.</a:t>
            </a:r>
          </a:p>
          <a:p>
            <a:r>
              <a:rPr lang="en-US" sz="1200" kern="1200" dirty="0">
                <a:solidFill>
                  <a:schemeClr val="tx1"/>
                </a:solidFill>
                <a:effectLst/>
                <a:latin typeface="+mn-lt"/>
                <a:ea typeface="+mn-ea"/>
                <a:cs typeface="+mn-cs"/>
              </a:rPr>
              <a:t>	All necessary supplies should be readily available, and </a:t>
            </a:r>
            <a:r>
              <a:rPr lang="en-US" sz="1200" b="1" kern="1200" dirty="0">
                <a:solidFill>
                  <a:schemeClr val="tx1"/>
                </a:solidFill>
                <a:effectLst/>
                <a:latin typeface="+mn-lt"/>
                <a:ea typeface="+mn-ea"/>
                <a:cs typeface="+mn-cs"/>
              </a:rPr>
              <a:t>if stoma size is already known, the new system should be assembled before removing the old one.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It is important to measure the stoma in the first ~6 weeks as a decrease in size is expected. Pre-cut openings can be used once the stoma size is deemed stable (Colwell &amp; Hudson, 2022). Measuring guides can be placed over the stoma. The opening should not touch the stoma, but allow for very little skin exposure. That is then placed over the flange and using a marker, a circle is made. Scissors are then used to cut the appropriate size. Once a nice smooth edge is created, the backing of the template can be removed (Steps 1-5 Pouch Change and Measuring Stoma, 2016). Use of skin barrier products may be used. A paste can enhance the seal or fill out uneven areas. A powder can help absorb moisture, but any excess should be brushed off. A barrier ring or washer can be used to enhance seal and provide convexity when indicated (Carmel &amp; Goldberg, 2022).</a:t>
            </a:r>
          </a:p>
          <a:p>
            <a:r>
              <a:rPr lang="en-US" sz="1200" kern="1200" dirty="0">
                <a:solidFill>
                  <a:schemeClr val="tx1"/>
                </a:solidFill>
                <a:effectLst/>
                <a:latin typeface="+mn-lt"/>
                <a:ea typeface="+mn-ea"/>
                <a:cs typeface="+mn-cs"/>
              </a:rPr>
              <a:t>	If using a paste, this can be applied around the newly cut stoma opening. Then, the adhesives around the border of the flange can be pulled back slightly to allow for easier removal once ready to apply to the skin. Attention should then be diverted to the bag. It should be opened, squeezed to allow it to take form for easier emptying, and then securely closed.</a:t>
            </a:r>
          </a:p>
          <a:p>
            <a:r>
              <a:rPr lang="en-US" sz="1200" kern="1200" dirty="0">
                <a:solidFill>
                  <a:schemeClr val="tx1"/>
                </a:solidFill>
                <a:effectLst/>
                <a:latin typeface="+mn-lt"/>
                <a:ea typeface="+mn-ea"/>
                <a:cs typeface="+mn-cs"/>
              </a:rPr>
              <a:t>	If a drainable pouch is already in place, the pouch should be emptied. One method is to empty while the patient is sitting on the toilet with the bag between his/her legs. Putting toilet tissue in the bowl prior to this can help prevent backsplash. Depending on the appliance used, the patient may need to detach the Velcro adhesive, for example, and carefully unfold. Removal of the system can be done while the patient is showering or with mild soap and water. The “push pull” technique is one way to gently remove the system that allows for protection of peristomal skin. Assessment of the removed pouch as well as peristomal skin for any signs or erosion or rashes should become common practice (Carmel &amp; Goldberg, 2022).  </a:t>
            </a:r>
          </a:p>
          <a:p>
            <a:r>
              <a:rPr lang="en-US" sz="1200" kern="1200" dirty="0">
                <a:solidFill>
                  <a:schemeClr val="tx1"/>
                </a:solidFill>
                <a:effectLst/>
                <a:latin typeface="+mn-lt"/>
                <a:ea typeface="+mn-ea"/>
                <a:cs typeface="+mn-cs"/>
              </a:rPr>
              <a:t>	Cleansing of the peristomal skin can be done with use of warm water and paper towel. The stoma itself does not need to be cleansed, but can be wiped with toilet tissue if stool is present. If a patient has excessive peristomal hair, clipping can be done with an </a:t>
            </a:r>
            <a:r>
              <a:rPr lang="en-US" sz="1200" i="1" kern="1200" dirty="0">
                <a:solidFill>
                  <a:schemeClr val="tx1"/>
                </a:solidFill>
                <a:effectLst/>
                <a:latin typeface="+mn-lt"/>
                <a:ea typeface="+mn-ea"/>
                <a:cs typeface="+mn-cs"/>
              </a:rPr>
              <a:t>electric</a:t>
            </a:r>
            <a:r>
              <a:rPr lang="en-US" sz="1200" kern="1200" dirty="0">
                <a:solidFill>
                  <a:schemeClr val="tx1"/>
                </a:solidFill>
                <a:effectLst/>
                <a:latin typeface="+mn-lt"/>
                <a:ea typeface="+mn-ea"/>
                <a:cs typeface="+mn-cs"/>
              </a:rPr>
              <a:t> razor. After cleansing, the area should be patted dry (Carmel &amp; Goldberg, 2022).</a:t>
            </a:r>
          </a:p>
          <a:p>
            <a:r>
              <a:rPr lang="en-US" sz="1200" kern="1200" dirty="0">
                <a:solidFill>
                  <a:schemeClr val="tx1"/>
                </a:solidFill>
                <a:effectLst/>
                <a:latin typeface="+mn-lt"/>
                <a:ea typeface="+mn-ea"/>
                <a:cs typeface="+mn-cs"/>
              </a:rPr>
              <a:t>	The aforementioned powder could be applied to the peristomal skin at this time. The flange should then be applied to the skin. Using one’s finger around the center can help promote a good seal. The adhesive tabs around the flange’s border are then removed. The pouch is then snapped on. Placing one’s hand over the covered stoma site for 30-60 seconds is the final step (Steps 1-5 Pouch Change and Measuring Stoma, 2016). </a:t>
            </a:r>
          </a:p>
          <a:p>
            <a:endParaRPr lang="en-US" dirty="0"/>
          </a:p>
        </p:txBody>
      </p:sp>
      <p:sp>
        <p:nvSpPr>
          <p:cNvPr id="4" name="Slide Number Placeholder 3"/>
          <p:cNvSpPr>
            <a:spLocks noGrp="1"/>
          </p:cNvSpPr>
          <p:nvPr>
            <p:ph type="sldNum" sz="quarter" idx="5"/>
          </p:nvPr>
        </p:nvSpPr>
        <p:spPr/>
        <p:txBody>
          <a:bodyPr/>
          <a:lstStyle/>
          <a:p>
            <a:fld id="{303A23D5-C037-EE4A-BC02-C8D425662BDC}" type="slidenum">
              <a:rPr lang="en-US" smtClean="0"/>
              <a:t>5</a:t>
            </a:fld>
            <a:endParaRPr lang="en-US"/>
          </a:p>
        </p:txBody>
      </p:sp>
    </p:spTree>
    <p:extLst>
      <p:ext uri="{BB962C8B-B14F-4D97-AF65-F5344CB8AC3E}">
        <p14:creationId xmlns:p14="http://schemas.microsoft.com/office/powerpoint/2010/main" val="24711805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The patient with a stoma can be assured that there are many options available to address a variety of concerns and that he/she can still live a fulfilling life. Education will be tailored based on stoma type.</a:t>
            </a:r>
          </a:p>
          <a:p>
            <a:r>
              <a:rPr lang="en-US" sz="1200" kern="1200" dirty="0">
                <a:solidFill>
                  <a:schemeClr val="tx1"/>
                </a:solidFill>
                <a:effectLst/>
                <a:latin typeface="+mn-lt"/>
                <a:ea typeface="+mn-ea"/>
                <a:cs typeface="+mn-cs"/>
              </a:rPr>
              <a:t>	Most patients can gradually resume his/her normal diet, but a consultation with a registered dietician in the early post-operative period especially will provide extra support. If there are concerns about odor or gas, education can be geared toward avoiding typical food producers. These can include cabbage, asparagus, beans, milk products, carbonated drinks, onions, spicy foods, and fish. Foods to help control odor include parsley, cranberry juice and yogurt (Carmel &amp; </a:t>
            </a:r>
            <a:r>
              <a:rPr lang="en-US" sz="1200" kern="1200" dirty="0" err="1">
                <a:solidFill>
                  <a:schemeClr val="tx1"/>
                </a:solidFill>
                <a:effectLst/>
                <a:latin typeface="+mn-lt"/>
                <a:ea typeface="+mn-ea"/>
                <a:cs typeface="+mn-cs"/>
              </a:rPr>
              <a:t>Scardillo</a:t>
            </a:r>
            <a:r>
              <a:rPr lang="en-US" sz="1200" kern="1200" dirty="0">
                <a:solidFill>
                  <a:schemeClr val="tx1"/>
                </a:solidFill>
                <a:effectLst/>
                <a:latin typeface="+mn-lt"/>
                <a:ea typeface="+mn-ea"/>
                <a:cs typeface="+mn-cs"/>
              </a:rPr>
              <a:t>, 2022). Additionally, odor controlling agents such as Bismuth Subgallate, Chlorophyllin Copper Complex and Beano can be trailed. There are also a variety of pouch deodorants (Accessory and odor controlling agents, 2016). Odor should only typically be present during pouch changes and emptying. Ensuring adequate hydration is especially important in patients with new ileostomies. Low-residue diets may be suggested early post-op, with the gradual addition of high fiber foods, to help decrease likelihood of obstruction. In those with a colostomy, adequate fiber is recommended. There are a variety of bowel regimen options (osmotic laxatives, stimulant laxative, stool softeners) to help prevent constipation. A review of a patient’s medical record and dietary recall will give information about causes of constipation or diarrhea. Foods to help manage diarrhea include rice, pretzels, marshmallows, bananas and applesauce (Carmel &amp; </a:t>
            </a:r>
            <a:r>
              <a:rPr lang="en-US" sz="1200" kern="1200" dirty="0" err="1">
                <a:solidFill>
                  <a:schemeClr val="tx1"/>
                </a:solidFill>
                <a:effectLst/>
                <a:latin typeface="+mn-lt"/>
                <a:ea typeface="+mn-ea"/>
                <a:cs typeface="+mn-cs"/>
              </a:rPr>
              <a:t>Scardillo</a:t>
            </a:r>
            <a:r>
              <a:rPr lang="en-US" sz="1200" kern="1200" dirty="0">
                <a:solidFill>
                  <a:schemeClr val="tx1"/>
                </a:solidFill>
                <a:effectLst/>
                <a:latin typeface="+mn-lt"/>
                <a:ea typeface="+mn-ea"/>
                <a:cs typeface="+mn-cs"/>
              </a:rPr>
              <a:t>, 2022).</a:t>
            </a:r>
          </a:p>
          <a:p>
            <a:r>
              <a:rPr lang="en-US" sz="1200" kern="1200" dirty="0">
                <a:solidFill>
                  <a:schemeClr val="tx1"/>
                </a:solidFill>
                <a:effectLst/>
                <a:latin typeface="+mn-lt"/>
                <a:ea typeface="+mn-ea"/>
                <a:cs typeface="+mn-cs"/>
              </a:rPr>
              <a:t>	Patient should be referred to explore a variety of options for pouch covers and other ostomy related supplies. For many people, alterations in clothing choices will not be impacted. A soft stretchable camisole or biker shorts are options to provide extra security and concealment. Undergarments with pockets can also be used (Carmel &amp; Goldberg, 2022). </a:t>
            </a:r>
          </a:p>
          <a:p>
            <a:r>
              <a:rPr lang="en-US" sz="1200" kern="1200" dirty="0">
                <a:solidFill>
                  <a:schemeClr val="tx1"/>
                </a:solidFill>
                <a:effectLst/>
                <a:latin typeface="+mn-lt"/>
                <a:ea typeface="+mn-ea"/>
                <a:cs typeface="+mn-cs"/>
              </a:rPr>
              <a:t>	Patients should be instructed that they can bathe or shower with or without the pouching system. Water and mild soap will not damage the stoma. The area should be dried well with a towel, or with a hair dryer on a cool setting (Carmel &amp; Goldberg, 2022). </a:t>
            </a:r>
          </a:p>
          <a:p>
            <a:r>
              <a:rPr lang="en-US" sz="1200" kern="1200" dirty="0">
                <a:solidFill>
                  <a:schemeClr val="tx1"/>
                </a:solidFill>
                <a:effectLst/>
                <a:latin typeface="+mn-lt"/>
                <a:ea typeface="+mn-ea"/>
                <a:cs typeface="+mn-cs"/>
              </a:rPr>
              <a:t>	It is imperative to understand patients’ daily activities and hobbies. This will provide guidance and tailor education to their individual needs. As a general rule, patients should always have an extra set of supplies handy. If a patient travels frequently, he/she may prefer a 2 piece system for more convenience. If a patient enjoys swimming, he/she should be instructed to first empty the pouch, reinforce with a tape barrier and a belt or supportive swimsuit may be worn. Referrals to support networks, as well as when to notify a provider for any changes should be given (Carmel &amp; Goldberg, 2022).</a:t>
            </a:r>
          </a:p>
          <a:p>
            <a:endParaRPr lang="en-US" dirty="0"/>
          </a:p>
        </p:txBody>
      </p:sp>
      <p:sp>
        <p:nvSpPr>
          <p:cNvPr id="4" name="Slide Number Placeholder 3"/>
          <p:cNvSpPr>
            <a:spLocks noGrp="1"/>
          </p:cNvSpPr>
          <p:nvPr>
            <p:ph type="sldNum" sz="quarter" idx="5"/>
          </p:nvPr>
        </p:nvSpPr>
        <p:spPr/>
        <p:txBody>
          <a:bodyPr/>
          <a:lstStyle/>
          <a:p>
            <a:fld id="{303A23D5-C037-EE4A-BC02-C8D425662BDC}" type="slidenum">
              <a:rPr lang="en-US" smtClean="0"/>
              <a:t>6</a:t>
            </a:fld>
            <a:endParaRPr lang="en-US"/>
          </a:p>
        </p:txBody>
      </p:sp>
    </p:spTree>
    <p:extLst>
      <p:ext uri="{BB962C8B-B14F-4D97-AF65-F5344CB8AC3E}">
        <p14:creationId xmlns:p14="http://schemas.microsoft.com/office/powerpoint/2010/main" val="9819009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03A23D5-C037-EE4A-BC02-C8D425662BDC}" type="slidenum">
              <a:rPr lang="en-US" smtClean="0"/>
              <a:t>7</a:t>
            </a:fld>
            <a:endParaRPr lang="en-US"/>
          </a:p>
        </p:txBody>
      </p:sp>
    </p:spTree>
    <p:extLst>
      <p:ext uri="{BB962C8B-B14F-4D97-AF65-F5344CB8AC3E}">
        <p14:creationId xmlns:p14="http://schemas.microsoft.com/office/powerpoint/2010/main" val="5930418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Patients with an ileostomy should be educated about the potential signs and symptoms of dehydration, and this should ideally be part of the comprehensive pre-operative counseling. One of the primary functions of the </a:t>
            </a:r>
            <a:r>
              <a:rPr lang="en-US" sz="1200" i="1" kern="1200" dirty="0">
                <a:solidFill>
                  <a:schemeClr val="tx1"/>
                </a:solidFill>
                <a:effectLst/>
                <a:latin typeface="+mn-lt"/>
                <a:ea typeface="+mn-ea"/>
                <a:cs typeface="+mn-cs"/>
              </a:rPr>
              <a:t>colon</a:t>
            </a:r>
            <a:r>
              <a:rPr lang="en-US" sz="1200" kern="1200" dirty="0">
                <a:solidFill>
                  <a:schemeClr val="tx1"/>
                </a:solidFill>
                <a:effectLst/>
                <a:latin typeface="+mn-lt"/>
                <a:ea typeface="+mn-ea"/>
                <a:cs typeface="+mn-cs"/>
              </a:rPr>
              <a:t> is water and electrolyte absorption. Given the expected volume loss of ~1200 mL/day via the ileostomy, patients are at increased risk for dehydration (Carmel &amp; </a:t>
            </a:r>
            <a:r>
              <a:rPr lang="en-US" sz="1200" kern="1200" dirty="0" err="1">
                <a:solidFill>
                  <a:schemeClr val="tx1"/>
                </a:solidFill>
                <a:effectLst/>
                <a:latin typeface="+mn-lt"/>
                <a:ea typeface="+mn-ea"/>
                <a:cs typeface="+mn-cs"/>
              </a:rPr>
              <a:t>Scardillo</a:t>
            </a:r>
            <a:r>
              <a:rPr lang="en-US" sz="1200" kern="1200" dirty="0">
                <a:solidFill>
                  <a:schemeClr val="tx1"/>
                </a:solidFill>
                <a:effectLst/>
                <a:latin typeface="+mn-lt"/>
                <a:ea typeface="+mn-ea"/>
                <a:cs typeface="+mn-cs"/>
              </a:rPr>
              <a:t>, 2022). </a:t>
            </a:r>
          </a:p>
          <a:p>
            <a:r>
              <a:rPr lang="en-US" sz="1200" kern="1200" dirty="0">
                <a:solidFill>
                  <a:schemeClr val="tx1"/>
                </a:solidFill>
                <a:effectLst/>
                <a:latin typeface="+mn-lt"/>
                <a:ea typeface="+mn-ea"/>
                <a:cs typeface="+mn-cs"/>
              </a:rPr>
              <a:t>	Patients should be cognizant of any symptoms/signs: thirst, dry mouth, feeling like his/her heart is racing, fatigue, muscle cramps, increased ostomy output and other losses such as from vomiting or sweating, decreased urinary output, and difficulty maintaining a good pouching system due to increased effluent (Carmel &amp; </a:t>
            </a:r>
            <a:r>
              <a:rPr lang="en-US" sz="1200" kern="1200" dirty="0" err="1">
                <a:solidFill>
                  <a:schemeClr val="tx1"/>
                </a:solidFill>
                <a:effectLst/>
                <a:latin typeface="+mn-lt"/>
                <a:ea typeface="+mn-ea"/>
                <a:cs typeface="+mn-cs"/>
              </a:rPr>
              <a:t>Scardillo</a:t>
            </a:r>
            <a:r>
              <a:rPr lang="en-US" sz="1200" kern="1200" dirty="0">
                <a:solidFill>
                  <a:schemeClr val="tx1"/>
                </a:solidFill>
                <a:effectLst/>
                <a:latin typeface="+mn-lt"/>
                <a:ea typeface="+mn-ea"/>
                <a:cs typeface="+mn-cs"/>
              </a:rPr>
              <a:t>, 2022). Depending on the number and severity of reported signs and symptoms as well as any other risk factors, the patient may need to be referred to the emergency room for intravenous fluids and electrolyte repletion. </a:t>
            </a:r>
          </a:p>
          <a:p>
            <a:r>
              <a:rPr lang="en-US" sz="1200" kern="1200" dirty="0">
                <a:solidFill>
                  <a:schemeClr val="tx1"/>
                </a:solidFill>
                <a:effectLst/>
                <a:latin typeface="+mn-lt"/>
                <a:ea typeface="+mn-ea"/>
                <a:cs typeface="+mn-cs"/>
              </a:rPr>
              <a:t>	To manage conservatively, the patient should be asked about oral intake. More specifically, what and how much has he/she been intaking? He/she would benefit from sipping (throughout the day) an oral rehydration solution and eating starches and carbohydrates to help slow bowel transition time. Sugary and caffeinated drinks should be avoided. The use of Loperamide 2-4 mg ~30 minutes before meals and at bedtime, along with the dietary modifications, may be all that’s indicated to reverse this problem. Suggestions to maintain an intact pouching system would be to empty more frequently, using a larger bag (high volume output pouch) and reinforcing edges of the flange with waterproof tape. The patient should be instructed to keep a diary of following: any signs and symptoms as noted above, ostomy output volume (if able to) and any change in characteristics such as odor, and interventions trialed and their effectiveness. This information is helpful when reassessing and providing additional suggestions. The goal of keeping output below &lt;1,500 mL/day, and urine output of at least 1,200 mL/day should be emphasized. The patient should be given clear instruction as to when to follow-up. For example, by notifying the WOC nurse the following day with an update, or by presenting to the emergency room if clinical status worsens (Carmel &amp; </a:t>
            </a:r>
            <a:r>
              <a:rPr lang="en-US" sz="1200" kern="1200" dirty="0" err="1">
                <a:solidFill>
                  <a:schemeClr val="tx1"/>
                </a:solidFill>
                <a:effectLst/>
                <a:latin typeface="+mn-lt"/>
                <a:ea typeface="+mn-ea"/>
                <a:cs typeface="+mn-cs"/>
              </a:rPr>
              <a:t>Scardillo</a:t>
            </a:r>
            <a:r>
              <a:rPr lang="en-US" sz="1200" kern="1200" dirty="0">
                <a:solidFill>
                  <a:schemeClr val="tx1"/>
                </a:solidFill>
                <a:effectLst/>
                <a:latin typeface="+mn-lt"/>
                <a:ea typeface="+mn-ea"/>
                <a:cs typeface="+mn-cs"/>
              </a:rPr>
              <a:t>, 2022).</a:t>
            </a:r>
          </a:p>
          <a:p>
            <a:endParaRPr lang="en-US" dirty="0"/>
          </a:p>
        </p:txBody>
      </p:sp>
      <p:sp>
        <p:nvSpPr>
          <p:cNvPr id="4" name="Slide Number Placeholder 3"/>
          <p:cNvSpPr>
            <a:spLocks noGrp="1"/>
          </p:cNvSpPr>
          <p:nvPr>
            <p:ph type="sldNum" sz="quarter" idx="5"/>
          </p:nvPr>
        </p:nvSpPr>
        <p:spPr/>
        <p:txBody>
          <a:bodyPr/>
          <a:lstStyle/>
          <a:p>
            <a:fld id="{303A23D5-C037-EE4A-BC02-C8D425662BDC}" type="slidenum">
              <a:rPr lang="en-US" smtClean="0"/>
              <a:t>8</a:t>
            </a:fld>
            <a:endParaRPr lang="en-US"/>
          </a:p>
        </p:txBody>
      </p:sp>
    </p:spTree>
    <p:extLst>
      <p:ext uri="{BB962C8B-B14F-4D97-AF65-F5344CB8AC3E}">
        <p14:creationId xmlns:p14="http://schemas.microsoft.com/office/powerpoint/2010/main" val="34931996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Irritant dermatitis and </a:t>
            </a:r>
            <a:r>
              <a:rPr lang="en-US" sz="1200" kern="1200" dirty="0" err="1">
                <a:solidFill>
                  <a:schemeClr val="tx1"/>
                </a:solidFill>
                <a:effectLst/>
                <a:latin typeface="+mn-lt"/>
                <a:ea typeface="+mn-ea"/>
                <a:cs typeface="+mn-cs"/>
              </a:rPr>
              <a:t>pseudoverruous</a:t>
            </a:r>
            <a:r>
              <a:rPr lang="en-US" sz="1200" kern="1200" dirty="0">
                <a:solidFill>
                  <a:schemeClr val="tx1"/>
                </a:solidFill>
                <a:effectLst/>
                <a:latin typeface="+mn-lt"/>
                <a:ea typeface="+mn-ea"/>
                <a:cs typeface="+mn-cs"/>
              </a:rPr>
              <a:t> lesions are both types of peristomal moisture associated skin damage (MASD). Both highlight the importance of proper stoma marking and proper patient education. Irritant dermatitis usually occurs over a shorter period of time, whereas </a:t>
            </a:r>
            <a:r>
              <a:rPr lang="en-US" sz="1200" kern="1200" dirty="0" err="1">
                <a:solidFill>
                  <a:schemeClr val="tx1"/>
                </a:solidFill>
                <a:effectLst/>
                <a:latin typeface="+mn-lt"/>
                <a:ea typeface="+mn-ea"/>
                <a:cs typeface="+mn-cs"/>
              </a:rPr>
              <a:t>pseudoverruous</a:t>
            </a:r>
            <a:r>
              <a:rPr lang="en-US" sz="1200" kern="1200" dirty="0">
                <a:solidFill>
                  <a:schemeClr val="tx1"/>
                </a:solidFill>
                <a:effectLst/>
                <a:latin typeface="+mn-lt"/>
                <a:ea typeface="+mn-ea"/>
                <a:cs typeface="+mn-cs"/>
              </a:rPr>
              <a:t> lesions develop over a longer period of time (Peristomal skin part two, 2021).</a:t>
            </a:r>
          </a:p>
          <a:p>
            <a:r>
              <a:rPr lang="en-US" sz="1200" kern="1200" dirty="0">
                <a:solidFill>
                  <a:schemeClr val="tx1"/>
                </a:solidFill>
                <a:effectLst/>
                <a:latin typeface="+mn-lt"/>
                <a:ea typeface="+mn-ea"/>
                <a:cs typeface="+mn-cs"/>
              </a:rPr>
              <a:t>	Irritant dermatitis, as the name implies, occurs when an irritant damages the epidermal layer of skin. The area looks reddened, moist, shallow, or denuded and patients may report pain. Nursing management includes continual assessment of the stoma site and adjustment of system, as an ill-fitting system is the most common reason for this complication. The stoma should be measured as noted above in the pouching change guidelines, so that the appropriate aperture is made. The patient should be observed in supine, sitting and standing positions so that any irregular abdominal contours are noted, and appropriate convexity applied. Information about products used should be detailed. Some products contain high alcohol levels which can irritate the skin. Switching to another product would be beneficial. If the peristomal area is denuded, the use of a skin barrier powder can be used. In severe case, use of aluminum acetate soaks can be used to help soothe the area, using a mixture of tap water with a compress applied to the skin for 20-30 minutes (and then dusted with stoma powder). Reinforcement about expected wear time should be discussed. If these methods have failed, then the patient may need to be referred to a WOC nurse for further assessment and possible treatment with a corticosteroid. Stoma relocation may be indicated in extreme cases (Peristomal skin part two, 2021). </a:t>
            </a:r>
          </a:p>
          <a:p>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Pseudoverruous</a:t>
            </a:r>
            <a:r>
              <a:rPr lang="en-US" sz="1200" kern="1200" dirty="0">
                <a:solidFill>
                  <a:schemeClr val="tx1"/>
                </a:solidFill>
                <a:effectLst/>
                <a:latin typeface="+mn-lt"/>
                <a:ea typeface="+mn-ea"/>
                <a:cs typeface="+mn-cs"/>
              </a:rPr>
              <a:t> lesions mainly occur in those with urinary stomas, but can be seen in all patients with stomas. The lesions appear as white/gray or reddish/brown wart-like papules or nodules which may or may not be painful and are the result of tissue overgrowth due to a chronic irritation. Again, an ill-fitting pouching system leading to pooling of effluent is often the underlying reason for this. Nursing management then includes proper assessment of stoma and peristomal skin and adjusting to fit the patient’s needs. Extended wear barriers can be used, and instruction for shorter wear pouch time may be indicated. If these measures have failed, the patient should be referred to a WOC nurse for reassessment. Sometimes “hidden leaks” are noted when and old pouching system is removed. Silver nitrate can be applied to the lesions. In those with urinary stomas, vinegar soaks for ~20 minutes with each pouch change. Again, in extreme cases, relocation may be required (Peristomal skin part two, 2021).</a:t>
            </a:r>
          </a:p>
          <a:p>
            <a:endParaRPr lang="en-US" dirty="0"/>
          </a:p>
        </p:txBody>
      </p:sp>
      <p:sp>
        <p:nvSpPr>
          <p:cNvPr id="4" name="Slide Number Placeholder 3"/>
          <p:cNvSpPr>
            <a:spLocks noGrp="1"/>
          </p:cNvSpPr>
          <p:nvPr>
            <p:ph type="sldNum" sz="quarter" idx="5"/>
          </p:nvPr>
        </p:nvSpPr>
        <p:spPr/>
        <p:txBody>
          <a:bodyPr/>
          <a:lstStyle/>
          <a:p>
            <a:fld id="{303A23D5-C037-EE4A-BC02-C8D425662BDC}" type="slidenum">
              <a:rPr lang="en-US" smtClean="0"/>
              <a:t>9</a:t>
            </a:fld>
            <a:endParaRPr lang="en-US"/>
          </a:p>
        </p:txBody>
      </p:sp>
    </p:spTree>
    <p:extLst>
      <p:ext uri="{BB962C8B-B14F-4D97-AF65-F5344CB8AC3E}">
        <p14:creationId xmlns:p14="http://schemas.microsoft.com/office/powerpoint/2010/main" val="29905535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4D57BDD-E64A-4D27-8978-82FFCA18A12C}" type="datetimeFigureOut">
              <a:rPr lang="en-US" smtClean="0"/>
              <a:t>11/3/21</a:t>
            </a:fld>
            <a:endParaRPr lang="en-US"/>
          </a:p>
        </p:txBody>
      </p:sp>
      <p:sp>
        <p:nvSpPr>
          <p:cNvPr id="5" name="Footer Placeholder 4"/>
          <p:cNvSpPr>
            <a:spLocks noGrp="1"/>
          </p:cNvSpPr>
          <p:nvPr>
            <p:ph type="ftr" sz="quarter" idx="11"/>
          </p:nvPr>
        </p:nvSpPr>
        <p:spPr>
          <a:xfrm>
            <a:off x="2416500" y="329307"/>
            <a:ext cx="4973915" cy="309201"/>
          </a:xfrm>
        </p:spPr>
        <p:txBody>
          <a:bodyPr/>
          <a:lstStyle/>
          <a:p>
            <a:endParaRPr lang="en-US"/>
          </a:p>
        </p:txBody>
      </p:sp>
      <p:sp>
        <p:nvSpPr>
          <p:cNvPr id="6" name="Slide Number Placeholder 5"/>
          <p:cNvSpPr>
            <a:spLocks noGrp="1"/>
          </p:cNvSpPr>
          <p:nvPr>
            <p:ph type="sldNum" sz="quarter" idx="12"/>
          </p:nvPr>
        </p:nvSpPr>
        <p:spPr>
          <a:xfrm>
            <a:off x="1437664" y="798973"/>
            <a:ext cx="811019" cy="503578"/>
          </a:xfrm>
        </p:spPr>
        <p:txBody>
          <a:bodyPr/>
          <a:lstStyle/>
          <a:p>
            <a:fld id="{D643A852-0206-46AC-B0EB-645612933129}" type="slidenum">
              <a:rPr lang="en-US" smtClean="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0064487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D57BDD-E64A-4D27-8978-82FFCA18A12C}" type="datetimeFigureOut">
              <a:rPr lang="en-US" smtClean="0"/>
              <a:t>11/3/21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43A852-0206-46AC-B0EB-645612933129}" type="slidenum">
              <a:rPr lang="en-US" smtClean="0"/>
              <a:t>‹#›</a:t>
            </a:fld>
            <a:endParaRPr lang="en-US"/>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5522166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D57BDD-E64A-4D27-8978-82FFCA18A12C}" type="datetimeFigureOut">
              <a:rPr lang="en-US" smtClean="0"/>
              <a:t>11/3/21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43A852-0206-46AC-B0EB-645612933129}" type="slidenum">
              <a:rPr lang="en-US" smtClean="0"/>
              <a:t>‹#›</a:t>
            </a:fld>
            <a:endParaRPr lang="en-US"/>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785342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4D57BDD-E64A-4D27-8978-82FFCA18A12C}" type="datetimeFigureOut">
              <a:rPr lang="en-US" smtClean="0"/>
              <a:t>11/3/21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43A852-0206-46AC-B0EB-645612933129}" type="slidenum">
              <a:rPr lang="en-US" smtClean="0"/>
              <a:t>‹#›</a:t>
            </a:fld>
            <a:endParaRPr lang="en-US"/>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2138735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4D57BDD-E64A-4D27-8978-82FFCA18A12C}" type="datetimeFigureOut">
              <a:rPr lang="en-US" smtClean="0"/>
              <a:t>11/3/21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43A852-0206-46AC-B0EB-645612933129}" type="slidenum">
              <a:rPr lang="en-US" smtClean="0"/>
              <a:t>‹#›</a:t>
            </a:fld>
            <a:endParaRPr lang="en-US"/>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11917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4D57BDD-E64A-4D27-8978-82FFCA18A12C}" type="datetimeFigureOut">
              <a:rPr lang="en-US" smtClean="0"/>
              <a:t>11/3/21</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643A852-0206-46AC-B0EB-645612933129}" type="slidenum">
              <a:rPr lang="en-US" smtClean="0"/>
              <a:t>‹#›</a:t>
            </a:fld>
            <a:endParaRPr lang="en-US"/>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8514392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4D57BDD-E64A-4D27-8978-82FFCA18A12C}" type="datetimeFigureOut">
              <a:rPr lang="en-US" smtClean="0"/>
              <a:pPr/>
              <a:t>11/3/21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643A852-0206-46AC-B0EB-645612933129}" type="slidenum">
              <a:rPr lang="en-US" smtClean="0"/>
              <a:pPr/>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2796475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4D57BDD-E64A-4D27-8978-82FFCA18A12C}" type="datetimeFigureOut">
              <a:rPr lang="en-US" smtClean="0"/>
              <a:t>11/3/21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643A852-0206-46AC-B0EB-645612933129}" type="slidenum">
              <a:rPr lang="en-US" smtClean="0"/>
              <a:t>‹#›</a:t>
            </a:fld>
            <a:endParaRPr lang="en-US"/>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06665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D57BDD-E64A-4D27-8978-82FFCA18A12C}" type="datetimeFigureOut">
              <a:rPr lang="en-US" smtClean="0"/>
              <a:t>11/3/21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643A852-0206-46AC-B0EB-645612933129}" type="slidenum">
              <a:rPr lang="en-US" smtClean="0"/>
              <a:t>‹#›</a:t>
            </a:fld>
            <a:endParaRPr lang="en-US"/>
          </a:p>
        </p:txBody>
      </p:sp>
    </p:spTree>
    <p:extLst>
      <p:ext uri="{BB962C8B-B14F-4D97-AF65-F5344CB8AC3E}">
        <p14:creationId xmlns:p14="http://schemas.microsoft.com/office/powerpoint/2010/main" val="844844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4D57BDD-E64A-4D27-8978-82FFCA18A12C}" type="datetimeFigureOut">
              <a:rPr lang="en-US" smtClean="0"/>
              <a:t>11/3/21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43A852-0206-46AC-B0EB-645612933129}" type="slidenum">
              <a:rPr lang="en-US" smtClean="0"/>
              <a:t>‹#›</a:t>
            </a:fld>
            <a:endParaRPr lang="en-US"/>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375555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F4D57BDD-E64A-4D27-8978-82FFCA18A12C}" type="datetimeFigureOut">
              <a:rPr lang="en-US" smtClean="0"/>
              <a:t>11/3/21</a:t>
            </a:fld>
            <a:endParaRPr lang="en-US"/>
          </a:p>
        </p:txBody>
      </p:sp>
      <p:sp>
        <p:nvSpPr>
          <p:cNvPr id="6" name="Footer Placeholder 5"/>
          <p:cNvSpPr>
            <a:spLocks noGrp="1"/>
          </p:cNvSpPr>
          <p:nvPr>
            <p:ph type="ftr" sz="quarter" idx="11"/>
          </p:nvPr>
        </p:nvSpPr>
        <p:spPr>
          <a:xfrm>
            <a:off x="1447382" y="318640"/>
            <a:ext cx="5541004" cy="320931"/>
          </a:xfrm>
        </p:spPr>
        <p:txBody>
          <a:bodyPr/>
          <a:lstStyle/>
          <a:p>
            <a:endParaRPr lang="en-US"/>
          </a:p>
        </p:txBody>
      </p:sp>
      <p:sp>
        <p:nvSpPr>
          <p:cNvPr id="7" name="Slide Number Placeholder 6"/>
          <p:cNvSpPr>
            <a:spLocks noGrp="1"/>
          </p:cNvSpPr>
          <p:nvPr>
            <p:ph type="sldNum" sz="quarter" idx="12"/>
          </p:nvPr>
        </p:nvSpPr>
        <p:spPr/>
        <p:txBody>
          <a:bodyPr/>
          <a:lstStyle/>
          <a:p>
            <a:fld id="{D643A852-0206-46AC-B0EB-645612933129}" type="slidenum">
              <a:rPr lang="en-US" smtClean="0"/>
              <a:t>‹#›</a:t>
            </a:fld>
            <a:endParaRPr lang="en-US"/>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6492145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F4D57BDD-E64A-4D27-8978-82FFCA18A12C}" type="datetimeFigureOut">
              <a:rPr lang="en-US" smtClean="0"/>
              <a:pPr/>
              <a:t>11/3/21</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D643A852-0206-46AC-B0EB-645612933129}" type="slidenum">
              <a:rPr lang="en-US" smtClean="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5553313"/>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6.jpe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useBgFill="1">
        <p:nvSpPr>
          <p:cNvPr id="30" name="Rectangle 19">
            <a:extLst>
              <a:ext uri="{FF2B5EF4-FFF2-40B4-BE49-F238E27FC236}">
                <a16:creationId xmlns:a16="http://schemas.microsoft.com/office/drawing/2014/main" id="{4F6621CF-F493-40D5-98AE-24A9D3AD43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8" y="0"/>
            <a:ext cx="12194875" cy="4950268"/>
          </a:xfrm>
          <a:prstGeom prst="rect">
            <a:avLst/>
          </a:prstGeom>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0064CFE-9CA7-FD4F-B225-768DAB7437DA}"/>
              </a:ext>
            </a:extLst>
          </p:cNvPr>
          <p:cNvSpPr>
            <a:spLocks noGrp="1"/>
          </p:cNvSpPr>
          <p:nvPr>
            <p:ph type="ctrTitle"/>
          </p:nvPr>
        </p:nvSpPr>
        <p:spPr>
          <a:xfrm>
            <a:off x="5078896" y="643467"/>
            <a:ext cx="5975956" cy="4127545"/>
          </a:xfrm>
        </p:spPr>
        <p:txBody>
          <a:bodyPr anchor="ctr">
            <a:normAutofit/>
          </a:bodyPr>
          <a:lstStyle/>
          <a:p>
            <a:r>
              <a:rPr lang="en-US" sz="4800" dirty="0"/>
              <a:t>Basic Ostomy Care</a:t>
            </a:r>
          </a:p>
        </p:txBody>
      </p:sp>
      <p:sp>
        <p:nvSpPr>
          <p:cNvPr id="31" name="Rectangle 21">
            <a:extLst>
              <a:ext uri="{FF2B5EF4-FFF2-40B4-BE49-F238E27FC236}">
                <a16:creationId xmlns:a16="http://schemas.microsoft.com/office/drawing/2014/main" id="{CADEE02A-D296-42EA-88F5-7803F69CEE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4950269"/>
            <a:ext cx="12191695" cy="1907732"/>
          </a:xfrm>
          <a:prstGeom prst="rect">
            <a:avLst/>
          </a:prstGeom>
          <a:solidFill>
            <a:schemeClr val="accent1"/>
          </a:solidFill>
          <a:ln>
            <a:noFill/>
          </a:ln>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130AF0D3-1BB2-5445-83B0-7B8ED201379F}"/>
              </a:ext>
            </a:extLst>
          </p:cNvPr>
          <p:cNvSpPr>
            <a:spLocks noGrp="1"/>
          </p:cNvSpPr>
          <p:nvPr>
            <p:ph type="subTitle" idx="1"/>
          </p:nvPr>
        </p:nvSpPr>
        <p:spPr>
          <a:xfrm>
            <a:off x="5078896" y="5118231"/>
            <a:ext cx="5975956" cy="977621"/>
          </a:xfrm>
        </p:spPr>
        <p:txBody>
          <a:bodyPr>
            <a:normAutofit/>
          </a:bodyPr>
          <a:lstStyle/>
          <a:p>
            <a:pPr>
              <a:lnSpc>
                <a:spcPct val="110000"/>
              </a:lnSpc>
            </a:pPr>
            <a:r>
              <a:rPr lang="en-US" sz="1500">
                <a:solidFill>
                  <a:srgbClr val="FFFFFF"/>
                </a:solidFill>
              </a:rPr>
              <a:t>Megan Mulgrew, MSN, CRNP</a:t>
            </a:r>
          </a:p>
          <a:p>
            <a:pPr>
              <a:lnSpc>
                <a:spcPct val="110000"/>
              </a:lnSpc>
            </a:pPr>
            <a:r>
              <a:rPr lang="en-US" sz="1500">
                <a:solidFill>
                  <a:srgbClr val="FFFFFF"/>
                </a:solidFill>
              </a:rPr>
              <a:t>R. B. Turnbull, Jr. MD School of WOC Nursing Education </a:t>
            </a:r>
          </a:p>
        </p:txBody>
      </p:sp>
      <p:pic>
        <p:nvPicPr>
          <p:cNvPr id="15" name="Picture 3" descr="Abstract image of vibrant red light trails">
            <a:extLst>
              <a:ext uri="{FF2B5EF4-FFF2-40B4-BE49-F238E27FC236}">
                <a16:creationId xmlns:a16="http://schemas.microsoft.com/office/drawing/2014/main" id="{A9F162CF-1C50-4C5A-A7EC-2320BFAB197F}"/>
              </a:ext>
            </a:extLst>
          </p:cNvPr>
          <p:cNvPicPr>
            <a:picLocks noChangeAspect="1"/>
          </p:cNvPicPr>
          <p:nvPr/>
        </p:nvPicPr>
        <p:blipFill rotWithShape="1">
          <a:blip r:embed="rId3"/>
          <a:srcRect l="33354" r="21375" b="-2"/>
          <a:stretch/>
        </p:blipFill>
        <p:spPr>
          <a:xfrm>
            <a:off x="3179" y="-2"/>
            <a:ext cx="4651117" cy="6858002"/>
          </a:xfrm>
          <a:prstGeom prst="rect">
            <a:avLst/>
          </a:prstGeom>
        </p:spPr>
      </p:pic>
      <p:pic>
        <p:nvPicPr>
          <p:cNvPr id="25" name="Picture 3" descr="Abstract image of vibrant red light trails">
            <a:extLst>
              <a:ext uri="{FF2B5EF4-FFF2-40B4-BE49-F238E27FC236}">
                <a16:creationId xmlns:a16="http://schemas.microsoft.com/office/drawing/2014/main" id="{B63DF535-1B2B-F54A-8DFD-F37769AFBA08}"/>
              </a:ext>
            </a:extLst>
          </p:cNvPr>
          <p:cNvPicPr>
            <a:picLocks noChangeAspect="1"/>
          </p:cNvPicPr>
          <p:nvPr/>
        </p:nvPicPr>
        <p:blipFill rotWithShape="1">
          <a:blip r:embed="rId3"/>
          <a:srcRect l="33354" r="21375" b="-2"/>
          <a:stretch/>
        </p:blipFill>
        <p:spPr>
          <a:xfrm>
            <a:off x="0" y="464947"/>
            <a:ext cx="4651117" cy="6858002"/>
          </a:xfrm>
          <a:prstGeom prst="rect">
            <a:avLst/>
          </a:prstGeom>
        </p:spPr>
      </p:pic>
      <p:pic>
        <p:nvPicPr>
          <p:cNvPr id="10242" name="Picture 2" descr="Spotlight on ostomy care | CE Article | NursingCenter">
            <a:extLst>
              <a:ext uri="{FF2B5EF4-FFF2-40B4-BE49-F238E27FC236}">
                <a16:creationId xmlns:a16="http://schemas.microsoft.com/office/drawing/2014/main" id="{1CBBD57A-4732-304B-8184-4DD007345D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578" y="1533077"/>
            <a:ext cx="3843959" cy="336944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632EF79-5E59-EE46-8B6F-D01FF11BD40D}"/>
              </a:ext>
            </a:extLst>
          </p:cNvPr>
          <p:cNvSpPr txBox="1"/>
          <p:nvPr/>
        </p:nvSpPr>
        <p:spPr>
          <a:xfrm>
            <a:off x="166969" y="5045766"/>
            <a:ext cx="4265545" cy="954107"/>
          </a:xfrm>
          <a:prstGeom prst="rect">
            <a:avLst/>
          </a:prstGeom>
          <a:noFill/>
        </p:spPr>
        <p:txBody>
          <a:bodyPr wrap="square" rtlCol="0">
            <a:spAutoFit/>
          </a:bodyPr>
          <a:lstStyle/>
          <a:p>
            <a:r>
              <a:rPr lang="en-US" sz="1400" dirty="0">
                <a:solidFill>
                  <a:schemeClr val="bg1"/>
                </a:solidFill>
              </a:rPr>
              <a:t>Doty, S. Lippincott Nursing Center. </a:t>
            </a:r>
            <a:r>
              <a:rPr lang="en-US" sz="1400" i="1" dirty="0">
                <a:solidFill>
                  <a:schemeClr val="bg1"/>
                </a:solidFill>
              </a:rPr>
              <a:t>Spotlight on Ostomy Care. </a:t>
            </a:r>
            <a:r>
              <a:rPr lang="en-US" sz="1400" dirty="0">
                <a:solidFill>
                  <a:schemeClr val="bg1"/>
                </a:solidFill>
              </a:rPr>
              <a:t>[Photograph]. https://</a:t>
            </a:r>
            <a:r>
              <a:rPr lang="en-US" sz="1400" dirty="0" err="1">
                <a:solidFill>
                  <a:schemeClr val="bg1"/>
                </a:solidFill>
              </a:rPr>
              <a:t>www.nursingcenter.com</a:t>
            </a:r>
            <a:r>
              <a:rPr lang="en-US" sz="1400" dirty="0">
                <a:solidFill>
                  <a:schemeClr val="bg1"/>
                </a:solidFill>
              </a:rPr>
              <a:t>/</a:t>
            </a:r>
            <a:r>
              <a:rPr lang="en-US" sz="1400" dirty="0" err="1">
                <a:solidFill>
                  <a:schemeClr val="bg1"/>
                </a:solidFill>
              </a:rPr>
              <a:t>ce_articleprint?an</a:t>
            </a:r>
            <a:r>
              <a:rPr lang="en-US" sz="1400" dirty="0">
                <a:solidFill>
                  <a:schemeClr val="bg1"/>
                </a:solidFill>
              </a:rPr>
              <a:t>=00152258-201909000-00007</a:t>
            </a:r>
          </a:p>
        </p:txBody>
      </p:sp>
    </p:spTree>
    <p:extLst>
      <p:ext uri="{BB962C8B-B14F-4D97-AF65-F5344CB8AC3E}">
        <p14:creationId xmlns:p14="http://schemas.microsoft.com/office/powerpoint/2010/main" val="197335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00"/>
                                        <p:tgtEl>
                                          <p:spTgt spid="3">
                                            <p:txEl>
                                              <p:pRg st="0" end="0"/>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1500"/>
                                  </p:stCondLst>
                                  <p:iterate>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7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Pseudoverrucous irritant peristomal dermatitis with an histological pattern  of nutritional deficiency dermatitis">
            <a:extLst>
              <a:ext uri="{FF2B5EF4-FFF2-40B4-BE49-F238E27FC236}">
                <a16:creationId xmlns:a16="http://schemas.microsoft.com/office/drawing/2014/main" id="{D3DB7FA1-3B30-004B-A1DB-81C04522CB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7009" y="1188783"/>
            <a:ext cx="4854279" cy="376608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07AA528-01D2-CF46-9CDC-B9DFC3A606B7}"/>
              </a:ext>
            </a:extLst>
          </p:cNvPr>
          <p:cNvSpPr txBox="1"/>
          <p:nvPr/>
        </p:nvSpPr>
        <p:spPr>
          <a:xfrm>
            <a:off x="5757620" y="5191933"/>
            <a:ext cx="6137329" cy="738664"/>
          </a:xfrm>
          <a:prstGeom prst="rect">
            <a:avLst/>
          </a:prstGeom>
          <a:noFill/>
        </p:spPr>
        <p:txBody>
          <a:bodyPr wrap="square" rtlCol="0">
            <a:spAutoFit/>
          </a:bodyPr>
          <a:lstStyle/>
          <a:p>
            <a:r>
              <a:rPr lang="en-US" sz="1400" dirty="0" err="1"/>
              <a:t>Feranandez</a:t>
            </a:r>
            <a:r>
              <a:rPr lang="en-US" sz="1400" dirty="0"/>
              <a:t> et al. (2010). </a:t>
            </a:r>
            <a:r>
              <a:rPr lang="en-US" sz="1400" dirty="0" err="1"/>
              <a:t>Pseudoverrucous</a:t>
            </a:r>
            <a:r>
              <a:rPr lang="en-US" sz="1400" dirty="0"/>
              <a:t> irritant peristomal dermatitis with an histological pattern of nutritional deficiency dermatitis [Photograph]. https://</a:t>
            </a:r>
            <a:r>
              <a:rPr lang="en-US" sz="1400" dirty="0" err="1"/>
              <a:t>escholarship.org</a:t>
            </a:r>
            <a:r>
              <a:rPr lang="en-US" sz="1400" dirty="0"/>
              <a:t>/</a:t>
            </a:r>
            <a:r>
              <a:rPr lang="en-US" sz="1400" dirty="0" err="1"/>
              <a:t>uc</a:t>
            </a:r>
            <a:r>
              <a:rPr lang="en-US" sz="1400" dirty="0"/>
              <a:t>/item/5sg6m25r</a:t>
            </a:r>
          </a:p>
        </p:txBody>
      </p:sp>
      <p:sp>
        <p:nvSpPr>
          <p:cNvPr id="3" name="TextBox 2">
            <a:extLst>
              <a:ext uri="{FF2B5EF4-FFF2-40B4-BE49-F238E27FC236}">
                <a16:creationId xmlns:a16="http://schemas.microsoft.com/office/drawing/2014/main" id="{FB46D6C5-7A80-F243-BECF-096EEB5A2830}"/>
              </a:ext>
            </a:extLst>
          </p:cNvPr>
          <p:cNvSpPr txBox="1"/>
          <p:nvPr/>
        </p:nvSpPr>
        <p:spPr>
          <a:xfrm>
            <a:off x="7005234" y="551612"/>
            <a:ext cx="3642102" cy="400110"/>
          </a:xfrm>
          <a:prstGeom prst="rect">
            <a:avLst/>
          </a:prstGeom>
          <a:noFill/>
        </p:spPr>
        <p:txBody>
          <a:bodyPr wrap="square" rtlCol="0">
            <a:spAutoFit/>
          </a:bodyPr>
          <a:lstStyle/>
          <a:p>
            <a:r>
              <a:rPr lang="en-US" sz="2000" dirty="0" err="1"/>
              <a:t>Pseudoverrucous</a:t>
            </a:r>
            <a:r>
              <a:rPr lang="en-US" sz="2000" dirty="0"/>
              <a:t> lesions</a:t>
            </a:r>
          </a:p>
        </p:txBody>
      </p:sp>
      <p:pic>
        <p:nvPicPr>
          <p:cNvPr id="8196" name="Picture 4" descr="Overcoming skin irritation around your stoma - Coloplast UK">
            <a:extLst>
              <a:ext uri="{FF2B5EF4-FFF2-40B4-BE49-F238E27FC236}">
                <a16:creationId xmlns:a16="http://schemas.microsoft.com/office/drawing/2014/main" id="{1A8E313F-DE07-7448-82A2-50B9872751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6943" y="1222298"/>
            <a:ext cx="4659824" cy="376608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E4939BC-46F4-0844-A1CA-8BD3ED58ECA5}"/>
              </a:ext>
            </a:extLst>
          </p:cNvPr>
          <p:cNvSpPr txBox="1"/>
          <p:nvPr/>
        </p:nvSpPr>
        <p:spPr>
          <a:xfrm>
            <a:off x="1389683" y="582390"/>
            <a:ext cx="3797084" cy="400110"/>
          </a:xfrm>
          <a:prstGeom prst="rect">
            <a:avLst/>
          </a:prstGeom>
          <a:noFill/>
        </p:spPr>
        <p:txBody>
          <a:bodyPr wrap="square" rtlCol="0">
            <a:spAutoFit/>
          </a:bodyPr>
          <a:lstStyle/>
          <a:p>
            <a:r>
              <a:rPr lang="en-US" sz="2000" dirty="0"/>
              <a:t>Irritant dermatitis </a:t>
            </a:r>
          </a:p>
        </p:txBody>
      </p:sp>
      <p:sp>
        <p:nvSpPr>
          <p:cNvPr id="7" name="TextBox 6">
            <a:extLst>
              <a:ext uri="{FF2B5EF4-FFF2-40B4-BE49-F238E27FC236}">
                <a16:creationId xmlns:a16="http://schemas.microsoft.com/office/drawing/2014/main" id="{D1E7B13B-12F6-554E-97D2-4527D14688AF}"/>
              </a:ext>
            </a:extLst>
          </p:cNvPr>
          <p:cNvSpPr txBox="1"/>
          <p:nvPr/>
        </p:nvSpPr>
        <p:spPr>
          <a:xfrm>
            <a:off x="364211" y="5228184"/>
            <a:ext cx="4822556" cy="738664"/>
          </a:xfrm>
          <a:prstGeom prst="rect">
            <a:avLst/>
          </a:prstGeom>
          <a:noFill/>
        </p:spPr>
        <p:txBody>
          <a:bodyPr wrap="square" rtlCol="0">
            <a:spAutoFit/>
          </a:bodyPr>
          <a:lstStyle/>
          <a:p>
            <a:r>
              <a:rPr lang="en-US" sz="1400" dirty="0"/>
              <a:t>Coloplast. </a:t>
            </a:r>
            <a:r>
              <a:rPr lang="en-US" sz="1400" i="1" dirty="0"/>
              <a:t>Overcoming skin irritation around your stoma. </a:t>
            </a:r>
            <a:r>
              <a:rPr lang="en-US" sz="1400" dirty="0"/>
              <a:t>[Photograph]. https://</a:t>
            </a:r>
            <a:r>
              <a:rPr lang="en-US" sz="1400" dirty="0" err="1"/>
              <a:t>www.coloplast.co.uk</a:t>
            </a:r>
            <a:r>
              <a:rPr lang="en-US" sz="1400" dirty="0"/>
              <a:t>/stoma/people-with-a-stoma/living-with-a-stoma/irritated-sore-skin/</a:t>
            </a:r>
          </a:p>
        </p:txBody>
      </p:sp>
    </p:spTree>
    <p:extLst>
      <p:ext uri="{BB962C8B-B14F-4D97-AF65-F5344CB8AC3E}">
        <p14:creationId xmlns:p14="http://schemas.microsoft.com/office/powerpoint/2010/main" val="1024311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638A8-A9C4-964C-9D9B-29357C92342D}"/>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B1E129CB-BB40-B443-B50A-95C308CE3926}"/>
              </a:ext>
            </a:extLst>
          </p:cNvPr>
          <p:cNvSpPr>
            <a:spLocks noGrp="1"/>
          </p:cNvSpPr>
          <p:nvPr>
            <p:ph idx="1"/>
          </p:nvPr>
        </p:nvSpPr>
        <p:spPr>
          <a:xfrm>
            <a:off x="1294363" y="2077725"/>
            <a:ext cx="5602384" cy="3450613"/>
          </a:xfrm>
        </p:spPr>
        <p:txBody>
          <a:bodyPr>
            <a:normAutofit/>
          </a:bodyPr>
          <a:lstStyle/>
          <a:p>
            <a:r>
              <a:rPr lang="en-US" sz="2400" dirty="0"/>
              <a:t>Ostomies affect all persons</a:t>
            </a:r>
          </a:p>
          <a:p>
            <a:r>
              <a:rPr lang="en-US" sz="2400" dirty="0"/>
              <a:t>Assistance needed in variety of care settings</a:t>
            </a:r>
          </a:p>
          <a:p>
            <a:r>
              <a:rPr lang="en-US" sz="2400" dirty="0"/>
              <a:t>Appropriate referrals</a:t>
            </a:r>
          </a:p>
          <a:p>
            <a:r>
              <a:rPr lang="en-US" sz="2400" dirty="0"/>
              <a:t>Ongoing, lifelong support</a:t>
            </a:r>
          </a:p>
        </p:txBody>
      </p:sp>
      <p:pic>
        <p:nvPicPr>
          <p:cNvPr id="9218" name="Picture 2" descr="United Ostomy Associations of America l Supporting, empowering, and  advocating for people who have had or who will have ostomy or continent  diversion surgery.">
            <a:extLst>
              <a:ext uri="{FF2B5EF4-FFF2-40B4-BE49-F238E27FC236}">
                <a16:creationId xmlns:a16="http://schemas.microsoft.com/office/drawing/2014/main" id="{D6164448-4D86-0D47-9BE8-AD4989A1E5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1057" y="1853754"/>
            <a:ext cx="2603500" cy="152400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GiKids - Home">
            <a:extLst>
              <a:ext uri="{FF2B5EF4-FFF2-40B4-BE49-F238E27FC236}">
                <a16:creationId xmlns:a16="http://schemas.microsoft.com/office/drawing/2014/main" id="{655C2A9E-C65F-CB4B-83C9-562F8571BC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78482" y="2583989"/>
            <a:ext cx="2323436" cy="2051158"/>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a:extLst>
              <a:ext uri="{FF2B5EF4-FFF2-40B4-BE49-F238E27FC236}">
                <a16:creationId xmlns:a16="http://schemas.microsoft.com/office/drawing/2014/main" id="{8C1FEB62-C1F4-494E-8F77-D3ACBBAA2B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08987" y="3925888"/>
            <a:ext cx="3414686" cy="18264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6521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1FCC7-DAF2-6643-B654-C3542A3914BD}"/>
              </a:ext>
            </a:extLst>
          </p:cNvPr>
          <p:cNvSpPr>
            <a:spLocks noGrp="1"/>
          </p:cNvSpPr>
          <p:nvPr>
            <p:ph type="title"/>
          </p:nvPr>
        </p:nvSpPr>
        <p:spPr/>
        <p:txBody>
          <a:bodyPr/>
          <a:lstStyle/>
          <a:p>
            <a:r>
              <a:rPr lang="en-US" dirty="0"/>
              <a:t>References</a:t>
            </a:r>
          </a:p>
        </p:txBody>
      </p:sp>
      <p:sp>
        <p:nvSpPr>
          <p:cNvPr id="5" name="Content Placeholder 4">
            <a:extLst>
              <a:ext uri="{FF2B5EF4-FFF2-40B4-BE49-F238E27FC236}">
                <a16:creationId xmlns:a16="http://schemas.microsoft.com/office/drawing/2014/main" id="{25651C43-DA9E-BF4B-8257-1A4EFFB77A03}"/>
              </a:ext>
            </a:extLst>
          </p:cNvPr>
          <p:cNvSpPr>
            <a:spLocks noGrp="1"/>
          </p:cNvSpPr>
          <p:nvPr>
            <p:ph idx="1"/>
          </p:nvPr>
        </p:nvSpPr>
        <p:spPr>
          <a:xfrm>
            <a:off x="232475" y="2324746"/>
            <a:ext cx="11623727" cy="3905573"/>
          </a:xfrm>
        </p:spPr>
        <p:txBody>
          <a:bodyPr>
            <a:normAutofit fontScale="77500" lnSpcReduction="20000"/>
          </a:bodyPr>
          <a:lstStyle/>
          <a:p>
            <a:pPr marL="0" indent="0">
              <a:buNone/>
            </a:pPr>
            <a:r>
              <a:rPr lang="en-US" sz="1800" dirty="0"/>
              <a:t>Accessory and odor controlling agents (2016). [PowerPoint slides]. R. B. Turnbull, Jr. MD School </a:t>
            </a:r>
          </a:p>
          <a:p>
            <a:pPr marL="0" indent="0">
              <a:buNone/>
            </a:pPr>
            <a:r>
              <a:rPr lang="en-US" sz="1800" dirty="0"/>
              <a:t>	of WOC Nursing Education. https://</a:t>
            </a:r>
            <a:r>
              <a:rPr lang="en-US" sz="1800" dirty="0" err="1"/>
              <a:t>www.youtube.com</a:t>
            </a:r>
            <a:r>
              <a:rPr lang="en-US" sz="1800" dirty="0"/>
              <a:t>/</a:t>
            </a:r>
            <a:r>
              <a:rPr lang="en-US" sz="1800" dirty="0" err="1"/>
              <a:t>watch?v</a:t>
            </a:r>
            <a:r>
              <a:rPr lang="en-US" sz="1800" dirty="0"/>
              <a:t>=</a:t>
            </a:r>
            <a:r>
              <a:rPr lang="en-US" sz="1800" dirty="0" err="1"/>
              <a:t>eKVscWPGA_A</a:t>
            </a:r>
            <a:endParaRPr lang="en-US" sz="1800" dirty="0"/>
          </a:p>
          <a:p>
            <a:pPr marL="0" indent="0">
              <a:buNone/>
            </a:pPr>
            <a:r>
              <a:rPr lang="en-US" sz="1800" dirty="0"/>
              <a:t>Carmel, J. &amp; Goldberg, M. (2022). Postoperative education for the patient with a fecal or urinary </a:t>
            </a:r>
          </a:p>
          <a:p>
            <a:pPr marL="0" indent="0">
              <a:buNone/>
            </a:pPr>
            <a:r>
              <a:rPr lang="en-US" sz="1800" dirty="0"/>
              <a:t>	diversion. In Carmel, J.E., Colwell, J.C., &amp; Goldberg, M.T. (Eds.), </a:t>
            </a:r>
            <a:r>
              <a:rPr lang="en-US" sz="1800" i="1" dirty="0"/>
              <a:t>WOCN® core curriculum: </a:t>
            </a:r>
          </a:p>
          <a:p>
            <a:pPr marL="0" indent="0">
              <a:buNone/>
            </a:pPr>
            <a:r>
              <a:rPr lang="en-US" sz="1800" i="1" dirty="0"/>
              <a:t>	Ostomy management </a:t>
            </a:r>
            <a:r>
              <a:rPr lang="en-US" sz="1800" dirty="0"/>
              <a:t>(2</a:t>
            </a:r>
            <a:r>
              <a:rPr lang="en-US" sz="1800" baseline="30000" dirty="0"/>
              <a:t>nd</a:t>
            </a:r>
            <a:r>
              <a:rPr lang="en-US" sz="1800" dirty="0"/>
              <a:t> ed., pp. 189-200). Wolters Kluwer.</a:t>
            </a:r>
          </a:p>
          <a:p>
            <a:pPr marL="0" indent="0">
              <a:buNone/>
            </a:pPr>
            <a:r>
              <a:rPr lang="en-US" sz="1800" dirty="0"/>
              <a:t>Carmel, J. &amp; </a:t>
            </a:r>
            <a:r>
              <a:rPr lang="en-US" sz="1800" dirty="0" err="1"/>
              <a:t>Scardillo</a:t>
            </a:r>
            <a:r>
              <a:rPr lang="en-US" sz="1800" dirty="0"/>
              <a:t>, J. (2022). Adaptations, rehabilitation, and long-term care management 	</a:t>
            </a:r>
          </a:p>
          <a:p>
            <a:pPr marL="0" indent="0">
              <a:buNone/>
            </a:pPr>
            <a:r>
              <a:rPr lang="en-US" sz="1800" dirty="0"/>
              <a:t>	issues. In Carmel, J.E., Colwell, J.C., &amp; Goldberg, M.T. (Eds.), </a:t>
            </a:r>
            <a:r>
              <a:rPr lang="en-US" sz="1800" i="1" dirty="0"/>
              <a:t>WOCN® core curriculum: </a:t>
            </a:r>
          </a:p>
          <a:p>
            <a:pPr marL="0" indent="0">
              <a:buNone/>
            </a:pPr>
            <a:r>
              <a:rPr lang="en-US" sz="1800" i="1" dirty="0"/>
              <a:t>	Ostomy management </a:t>
            </a:r>
            <a:r>
              <a:rPr lang="en-US" sz="1800" dirty="0"/>
              <a:t>(2</a:t>
            </a:r>
            <a:r>
              <a:rPr lang="en-US" sz="1800" baseline="30000" dirty="0"/>
              <a:t>nd</a:t>
            </a:r>
            <a:r>
              <a:rPr lang="en-US" sz="1800" dirty="0"/>
              <a:t> ed., pp. 201-222). Wolters Kluwer.</a:t>
            </a:r>
          </a:p>
          <a:p>
            <a:pPr marL="0" indent="0">
              <a:buNone/>
            </a:pPr>
            <a:r>
              <a:rPr lang="en-US" sz="1900" dirty="0"/>
              <a:t>Colwell, J. &amp; Hudson, K. (2022). Postoperative nursing assessment and management. In Carmel, </a:t>
            </a:r>
          </a:p>
          <a:p>
            <a:pPr marL="0" indent="0">
              <a:buNone/>
            </a:pPr>
            <a:r>
              <a:rPr lang="en-US" sz="1900" dirty="0"/>
              <a:t>	J.E., Colwell, J.C., &amp; Goldberg, M.T. (Eds.), </a:t>
            </a:r>
            <a:r>
              <a:rPr lang="en-US" sz="1900" i="1" dirty="0"/>
              <a:t>WOCN® core curriculum: Ostomy 	</a:t>
            </a:r>
          </a:p>
          <a:p>
            <a:pPr marL="0" indent="0">
              <a:buNone/>
            </a:pPr>
            <a:r>
              <a:rPr lang="en-US" sz="1900" i="1" dirty="0"/>
              <a:t>	management </a:t>
            </a:r>
            <a:r>
              <a:rPr lang="en-US" sz="1900" dirty="0"/>
              <a:t>(2</a:t>
            </a:r>
            <a:r>
              <a:rPr lang="en-US" sz="1900" baseline="30000" dirty="0"/>
              <a:t>nd</a:t>
            </a:r>
            <a:r>
              <a:rPr lang="en-US" sz="1900" dirty="0"/>
              <a:t> ed., pp. 162-186). Wolters Kluwer.</a:t>
            </a:r>
          </a:p>
          <a:p>
            <a:pPr marL="0" indent="0">
              <a:buNone/>
            </a:pPr>
            <a:endParaRPr lang="en-US" dirty="0"/>
          </a:p>
        </p:txBody>
      </p:sp>
    </p:spTree>
    <p:extLst>
      <p:ext uri="{BB962C8B-B14F-4D97-AF65-F5344CB8AC3E}">
        <p14:creationId xmlns:p14="http://schemas.microsoft.com/office/powerpoint/2010/main" val="34109913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E8ED4A-A93C-9343-A693-5EE14AF21BDB}"/>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E449A933-059D-9044-9544-6D75D7BE3D28}"/>
              </a:ext>
            </a:extLst>
          </p:cNvPr>
          <p:cNvSpPr>
            <a:spLocks noGrp="1"/>
          </p:cNvSpPr>
          <p:nvPr>
            <p:ph idx="1"/>
          </p:nvPr>
        </p:nvSpPr>
        <p:spPr>
          <a:xfrm>
            <a:off x="278969" y="2402237"/>
            <a:ext cx="11499743" cy="3693763"/>
          </a:xfrm>
        </p:spPr>
        <p:txBody>
          <a:bodyPr>
            <a:normAutofit/>
          </a:bodyPr>
          <a:lstStyle/>
          <a:p>
            <a:pPr marL="0" indent="0">
              <a:buNone/>
            </a:pPr>
            <a:r>
              <a:rPr lang="en-US" sz="1800" dirty="0"/>
              <a:t>Goldberg, M. J. &amp; Mahoney, M. (2022). Preoperative preparation of patients undergoing a fecal or </a:t>
            </a:r>
          </a:p>
          <a:p>
            <a:pPr marL="0" indent="0">
              <a:buNone/>
            </a:pPr>
            <a:r>
              <a:rPr lang="en-US" sz="1800" dirty="0"/>
              <a:t>	urinary diversion. In Carmel, J.E., Colwell, J.C., &amp; Goldberg, M.T. (Eds.), </a:t>
            </a:r>
            <a:r>
              <a:rPr lang="en-US" sz="1800" i="1" dirty="0"/>
              <a:t>WOCN® core </a:t>
            </a:r>
          </a:p>
          <a:p>
            <a:pPr marL="0" indent="0">
              <a:buNone/>
            </a:pPr>
            <a:r>
              <a:rPr lang="en-US" sz="1800" i="1" dirty="0"/>
              <a:t>	curriculum: Ostomy management </a:t>
            </a:r>
            <a:r>
              <a:rPr lang="en-US" sz="1800" dirty="0"/>
              <a:t>(2</a:t>
            </a:r>
            <a:r>
              <a:rPr lang="en-US" sz="1800" baseline="30000" dirty="0"/>
              <a:t>nd</a:t>
            </a:r>
            <a:r>
              <a:rPr lang="en-US" sz="1800" dirty="0"/>
              <a:t> ed., pp. 143-159). Wolters Kluwer.</a:t>
            </a:r>
          </a:p>
          <a:p>
            <a:pPr marL="0" indent="0">
              <a:buNone/>
            </a:pPr>
            <a:r>
              <a:rPr lang="en-US" sz="1800" dirty="0"/>
              <a:t>Murphree, R. &amp; </a:t>
            </a:r>
            <a:r>
              <a:rPr lang="en-US" sz="1800" dirty="0" err="1"/>
              <a:t>Jaszarowski</a:t>
            </a:r>
            <a:r>
              <a:rPr lang="en-US" sz="1800" dirty="0"/>
              <a:t>, K. (2022). Professional practice for wound, ostomy, and continence </a:t>
            </a:r>
          </a:p>
          <a:p>
            <a:pPr marL="0" indent="0">
              <a:buNone/>
            </a:pPr>
            <a:r>
              <a:rPr lang="en-US" sz="1800" dirty="0"/>
              <a:t>	nursing. In Carmel, J.E., Colwell, J.C., &amp; Goldberg, M.T. (Eds.), </a:t>
            </a:r>
            <a:r>
              <a:rPr lang="en-US" sz="1800" i="1" dirty="0"/>
              <a:t>WOCN® core curriculum: </a:t>
            </a:r>
          </a:p>
          <a:p>
            <a:pPr marL="0" indent="0">
              <a:buNone/>
            </a:pPr>
            <a:r>
              <a:rPr lang="en-US" sz="1800" i="1" dirty="0"/>
              <a:t>	Ostomy management </a:t>
            </a:r>
            <a:r>
              <a:rPr lang="en-US" sz="1800" dirty="0"/>
              <a:t>(2</a:t>
            </a:r>
            <a:r>
              <a:rPr lang="en-US" sz="1800" baseline="30000" dirty="0"/>
              <a:t>nd</a:t>
            </a:r>
            <a:r>
              <a:rPr lang="en-US" sz="1800" dirty="0"/>
              <a:t> ed., pp. 1-9). Wolters Kluwer.</a:t>
            </a:r>
          </a:p>
          <a:p>
            <a:pPr marL="0" indent="0">
              <a:buNone/>
            </a:pPr>
            <a:r>
              <a:rPr lang="en-US" sz="1800" dirty="0"/>
              <a:t>Peristomal skin part two (2021). [PowerPoint slides]. R. B. Turnbull, Jr. MD School of WOC </a:t>
            </a:r>
          </a:p>
          <a:p>
            <a:pPr marL="0" indent="0">
              <a:buNone/>
            </a:pPr>
            <a:r>
              <a:rPr lang="en-US" sz="1800" dirty="0"/>
              <a:t>	Nursing Education. https://</a:t>
            </a:r>
            <a:r>
              <a:rPr lang="en-US" sz="1800" dirty="0" err="1"/>
              <a:t>www.youtube.com</a:t>
            </a:r>
            <a:r>
              <a:rPr lang="en-US" sz="1800" dirty="0"/>
              <a:t>/</a:t>
            </a:r>
            <a:r>
              <a:rPr lang="en-US" sz="1800" dirty="0" err="1"/>
              <a:t>watch?v</a:t>
            </a:r>
            <a:r>
              <a:rPr lang="en-US" sz="1800" dirty="0"/>
              <a:t>=U1ezhQaRy4A</a:t>
            </a:r>
          </a:p>
          <a:p>
            <a:endParaRPr lang="en-US" dirty="0"/>
          </a:p>
        </p:txBody>
      </p:sp>
    </p:spTree>
    <p:extLst>
      <p:ext uri="{BB962C8B-B14F-4D97-AF65-F5344CB8AC3E}">
        <p14:creationId xmlns:p14="http://schemas.microsoft.com/office/powerpoint/2010/main" val="14702740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1ED15F-4E46-3A4B-B2D0-90BC2A099369}"/>
              </a:ext>
            </a:extLst>
          </p:cNvPr>
          <p:cNvSpPr>
            <a:spLocks noGrp="1"/>
          </p:cNvSpPr>
          <p:nvPr>
            <p:ph type="title"/>
          </p:nvPr>
        </p:nvSpPr>
        <p:spPr/>
        <p:txBody>
          <a:bodyPr/>
          <a:lstStyle/>
          <a:p>
            <a:r>
              <a:rPr lang="en-US" dirty="0"/>
              <a:t>References </a:t>
            </a:r>
          </a:p>
        </p:txBody>
      </p:sp>
      <p:sp>
        <p:nvSpPr>
          <p:cNvPr id="3" name="Content Placeholder 2">
            <a:extLst>
              <a:ext uri="{FF2B5EF4-FFF2-40B4-BE49-F238E27FC236}">
                <a16:creationId xmlns:a16="http://schemas.microsoft.com/office/drawing/2014/main" id="{EAB2800A-9015-5347-B902-B05430DF9A76}"/>
              </a:ext>
            </a:extLst>
          </p:cNvPr>
          <p:cNvSpPr>
            <a:spLocks noGrp="1"/>
          </p:cNvSpPr>
          <p:nvPr>
            <p:ph idx="1"/>
          </p:nvPr>
        </p:nvSpPr>
        <p:spPr>
          <a:xfrm>
            <a:off x="418454" y="2588217"/>
            <a:ext cx="11011546" cy="3507783"/>
          </a:xfrm>
        </p:spPr>
        <p:txBody>
          <a:bodyPr>
            <a:normAutofit fontScale="92500" lnSpcReduction="20000"/>
          </a:bodyPr>
          <a:lstStyle/>
          <a:p>
            <a:pPr marL="0" indent="0">
              <a:buNone/>
            </a:pPr>
            <a:r>
              <a:rPr lang="en-US" sz="1800" dirty="0"/>
              <a:t>Pittman, J. (2022). Stoma complications. In Carmel, J.E., Colwell, J.C., &amp; Goldberg, M.T. </a:t>
            </a:r>
          </a:p>
          <a:p>
            <a:pPr marL="0" indent="0">
              <a:buNone/>
            </a:pPr>
            <a:r>
              <a:rPr lang="en-US" sz="1800" dirty="0"/>
              <a:t>	(Eds.), </a:t>
            </a:r>
            <a:r>
              <a:rPr lang="en-US" sz="1800" i="1" dirty="0"/>
              <a:t>WOCN® core curriculum: Ostomy management </a:t>
            </a:r>
            <a:r>
              <a:rPr lang="en-US" sz="1800" dirty="0"/>
              <a:t>(2</a:t>
            </a:r>
            <a:r>
              <a:rPr lang="en-US" sz="1800" baseline="30000" dirty="0"/>
              <a:t>nd</a:t>
            </a:r>
            <a:r>
              <a:rPr lang="en-US" sz="1800" dirty="0"/>
              <a:t> ed., pp. 270-279). </a:t>
            </a:r>
          </a:p>
          <a:p>
            <a:pPr marL="0" indent="0">
              <a:buNone/>
            </a:pPr>
            <a:r>
              <a:rPr lang="en-US" sz="1800" dirty="0"/>
              <a:t>	Wolters Kluwer.</a:t>
            </a:r>
          </a:p>
          <a:p>
            <a:pPr marL="0" indent="0">
              <a:buNone/>
            </a:pPr>
            <a:r>
              <a:rPr lang="en-US" sz="1800" dirty="0"/>
              <a:t>Steps 1-5 Pouch Change and Measuring Stoma. (2016). [PowerPoint video]. R. B. Turnbull, </a:t>
            </a:r>
          </a:p>
          <a:p>
            <a:pPr marL="0" indent="0">
              <a:buNone/>
            </a:pPr>
            <a:r>
              <a:rPr lang="en-US" sz="1800" dirty="0"/>
              <a:t>	Jr. MD School of WOC Nursing Education. 	</a:t>
            </a:r>
          </a:p>
          <a:p>
            <a:pPr marL="0" indent="0">
              <a:buNone/>
            </a:pPr>
            <a:r>
              <a:rPr lang="en-US" sz="1800" dirty="0"/>
              <a:t>	https://</a:t>
            </a:r>
            <a:r>
              <a:rPr lang="en-US" sz="1800" dirty="0" err="1"/>
              <a:t>www.youtube.com</a:t>
            </a:r>
            <a:r>
              <a:rPr lang="en-US" sz="1800" dirty="0"/>
              <a:t>/</a:t>
            </a:r>
            <a:r>
              <a:rPr lang="en-US" sz="1800" dirty="0" err="1"/>
              <a:t>watch?v</a:t>
            </a:r>
            <a:r>
              <a:rPr lang="en-US" sz="1800" dirty="0"/>
              <a:t>=FVa5mOjdMe4</a:t>
            </a:r>
          </a:p>
          <a:p>
            <a:pPr marL="0" indent="0">
              <a:buNone/>
            </a:pPr>
            <a:r>
              <a:rPr lang="en-US" sz="1800" dirty="0"/>
              <a:t>Stricker, L., </a:t>
            </a:r>
            <a:r>
              <a:rPr lang="en-US" sz="1800" dirty="0" err="1"/>
              <a:t>Hocevar</a:t>
            </a:r>
            <a:r>
              <a:rPr lang="en-US" sz="1800" dirty="0"/>
              <a:t>, B. &amp; </a:t>
            </a:r>
            <a:r>
              <a:rPr lang="en-US" sz="1800" dirty="0" err="1"/>
              <a:t>Shawki</a:t>
            </a:r>
            <a:r>
              <a:rPr lang="en-US" sz="1800" dirty="0"/>
              <a:t>, S. (2022). Fecal and urinary stoma construction. In</a:t>
            </a:r>
          </a:p>
          <a:p>
            <a:pPr marL="0" indent="0">
              <a:buNone/>
            </a:pPr>
            <a:r>
              <a:rPr lang="en-US" sz="1800" dirty="0"/>
              <a:t> 	Carmel, J.E., Colwell, J.C., &amp; Goldberg, M.T. (Eds.), </a:t>
            </a:r>
            <a:r>
              <a:rPr lang="en-US" sz="1800" i="1" dirty="0"/>
              <a:t>WOCN® core curriculum: </a:t>
            </a:r>
          </a:p>
          <a:p>
            <a:pPr marL="0" indent="0">
              <a:buNone/>
            </a:pPr>
            <a:r>
              <a:rPr lang="en-US" sz="1800" i="1" dirty="0"/>
              <a:t>	Ostomy management </a:t>
            </a:r>
            <a:r>
              <a:rPr lang="en-US" sz="1800" dirty="0"/>
              <a:t>(2</a:t>
            </a:r>
            <a:r>
              <a:rPr lang="en-US" sz="1800" baseline="30000" dirty="0"/>
              <a:t>nd</a:t>
            </a:r>
            <a:r>
              <a:rPr lang="en-US" sz="1800" dirty="0"/>
              <a:t> ed., pp. 131-139). Wolters Kluwer.</a:t>
            </a:r>
          </a:p>
          <a:p>
            <a:endParaRPr lang="en-US" dirty="0"/>
          </a:p>
        </p:txBody>
      </p:sp>
    </p:spTree>
    <p:extLst>
      <p:ext uri="{BB962C8B-B14F-4D97-AF65-F5344CB8AC3E}">
        <p14:creationId xmlns:p14="http://schemas.microsoft.com/office/powerpoint/2010/main" val="24482690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8B2BA-23E5-DF47-8CCE-E2B0E4450394}"/>
              </a:ext>
            </a:extLst>
          </p:cNvPr>
          <p:cNvSpPr>
            <a:spLocks noGrp="1"/>
          </p:cNvSpPr>
          <p:nvPr>
            <p:ph type="title"/>
          </p:nvPr>
        </p:nvSpPr>
        <p:spPr>
          <a:xfrm>
            <a:off x="1451579" y="804519"/>
            <a:ext cx="9603275" cy="1049235"/>
          </a:xfrm>
        </p:spPr>
        <p:txBody>
          <a:bodyPr>
            <a:normAutofit/>
          </a:bodyPr>
          <a:lstStyle/>
          <a:p>
            <a:r>
              <a:rPr lang="en-US" dirty="0"/>
              <a:t>Introduction</a:t>
            </a:r>
          </a:p>
        </p:txBody>
      </p:sp>
      <p:sp>
        <p:nvSpPr>
          <p:cNvPr id="3" name="Content Placeholder 2">
            <a:extLst>
              <a:ext uri="{FF2B5EF4-FFF2-40B4-BE49-F238E27FC236}">
                <a16:creationId xmlns:a16="http://schemas.microsoft.com/office/drawing/2014/main" id="{CB05581F-0CC5-5040-8C92-867DC13A8AE3}"/>
              </a:ext>
            </a:extLst>
          </p:cNvPr>
          <p:cNvSpPr>
            <a:spLocks noGrp="1"/>
          </p:cNvSpPr>
          <p:nvPr>
            <p:ph idx="1"/>
          </p:nvPr>
        </p:nvSpPr>
        <p:spPr>
          <a:xfrm>
            <a:off x="1451579" y="2015734"/>
            <a:ext cx="4158849" cy="3450613"/>
          </a:xfrm>
        </p:spPr>
        <p:txBody>
          <a:bodyPr>
            <a:normAutofit/>
          </a:bodyPr>
          <a:lstStyle/>
          <a:p>
            <a:pPr>
              <a:buFont typeface="Wingdings" pitchFamily="2" charset="2"/>
              <a:buChar char="Ø"/>
            </a:pPr>
            <a:r>
              <a:rPr lang="en-US" dirty="0"/>
              <a:t> Basic ostomy care reviewed</a:t>
            </a:r>
          </a:p>
          <a:p>
            <a:pPr>
              <a:buFont typeface="Wingdings" pitchFamily="2" charset="2"/>
              <a:buChar char="Ø"/>
            </a:pPr>
            <a:r>
              <a:rPr lang="en-US" dirty="0"/>
              <a:t> Care is needed in variety of settings</a:t>
            </a:r>
          </a:p>
          <a:p>
            <a:pPr>
              <a:buFont typeface="Wingdings" pitchFamily="2" charset="2"/>
              <a:buChar char="Ø"/>
            </a:pPr>
            <a:r>
              <a:rPr lang="en-US" dirty="0"/>
              <a:t> Tailor patient education needs</a:t>
            </a:r>
          </a:p>
          <a:p>
            <a:pPr>
              <a:buFont typeface="Wingdings" pitchFamily="2" charset="2"/>
              <a:buChar char="Ø"/>
            </a:pPr>
            <a:r>
              <a:rPr lang="en-US" dirty="0"/>
              <a:t> Improve patient QoL &amp; reduce complications </a:t>
            </a:r>
          </a:p>
        </p:txBody>
      </p:sp>
      <p:grpSp>
        <p:nvGrpSpPr>
          <p:cNvPr id="12" name="Group 11">
            <a:extLst>
              <a:ext uri="{FF2B5EF4-FFF2-40B4-BE49-F238E27FC236}">
                <a16:creationId xmlns:a16="http://schemas.microsoft.com/office/drawing/2014/main" id="{93401815-9C3D-43EE-B4E4-2504090CEF0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109823" y="2012810"/>
            <a:ext cx="4948659" cy="3453535"/>
            <a:chOff x="7807230" y="2012810"/>
            <a:chExt cx="3251252" cy="3459865"/>
          </a:xfrm>
        </p:grpSpPr>
        <p:sp>
          <p:nvSpPr>
            <p:cNvPr id="13" name="Rectangle 12">
              <a:extLst>
                <a:ext uri="{FF2B5EF4-FFF2-40B4-BE49-F238E27FC236}">
                  <a16:creationId xmlns:a16="http://schemas.microsoft.com/office/drawing/2014/main" id="{CDC52205-72B7-41BE-99DF-6B24F25ED6A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07230" y="2012810"/>
              <a:ext cx="3251252" cy="3459865"/>
            </a:xfrm>
            <a:prstGeom prst="rect">
              <a:avLst/>
            </a:prstGeom>
            <a:gradFill>
              <a:gsLst>
                <a:gs pos="0">
                  <a:srgbClr val="000001"/>
                </a:gs>
                <a:gs pos="100000">
                  <a:srgbClr val="191919"/>
                </a:gs>
              </a:gsLst>
            </a:gradFill>
            <a:ln w="76200" cmpd="sng">
              <a:noFill/>
              <a:miter lim="800000"/>
            </a:ln>
            <a:effectLst>
              <a:outerShdw blurRad="127000" dist="1905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98BFFC9-C8B3-41FE-B9CC-C492B07945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07231" y="2026142"/>
              <a:ext cx="3251250" cy="3440203"/>
            </a:xfrm>
            <a:prstGeom prst="rect">
              <a:avLst/>
            </a:prstGeom>
            <a:gradFill>
              <a:gsLst>
                <a:gs pos="0">
                  <a:srgbClr val="DADADA"/>
                </a:gs>
                <a:gs pos="100000">
                  <a:srgbClr val="FFFFFE"/>
                </a:gs>
              </a:gsLst>
              <a:lin ang="16200000" scaled="0"/>
            </a:gradFill>
            <a:ln w="762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7" name="Picture 6" descr="Nurse holding patient's hand">
            <a:extLst>
              <a:ext uri="{FF2B5EF4-FFF2-40B4-BE49-F238E27FC236}">
                <a16:creationId xmlns:a16="http://schemas.microsoft.com/office/drawing/2014/main" id="{06CECCE4-27FB-9E4F-BD28-A68B30C3CF40}"/>
              </a:ext>
            </a:extLst>
          </p:cNvPr>
          <p:cNvPicPr>
            <a:picLocks noChangeAspect="1"/>
          </p:cNvPicPr>
          <p:nvPr/>
        </p:nvPicPr>
        <p:blipFill rotWithShape="1">
          <a:blip r:embed="rId3"/>
          <a:srcRect l="1427" r="3" b="3"/>
          <a:stretch/>
        </p:blipFill>
        <p:spPr>
          <a:xfrm>
            <a:off x="6277257" y="2174242"/>
            <a:ext cx="4613872" cy="3124351"/>
          </a:xfrm>
          <a:prstGeom prst="rect">
            <a:avLst/>
          </a:prstGeom>
        </p:spPr>
      </p:pic>
    </p:spTree>
    <p:extLst>
      <p:ext uri="{BB962C8B-B14F-4D97-AF65-F5344CB8AC3E}">
        <p14:creationId xmlns:p14="http://schemas.microsoft.com/office/powerpoint/2010/main" val="26683806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8EF6F9-0002-C44A-80D8-4EBA40ED17E7}"/>
              </a:ext>
            </a:extLst>
          </p:cNvPr>
          <p:cNvSpPr>
            <a:spLocks noGrp="1"/>
          </p:cNvSpPr>
          <p:nvPr>
            <p:ph type="title"/>
          </p:nvPr>
        </p:nvSpPr>
        <p:spPr>
          <a:xfrm>
            <a:off x="1451579" y="804519"/>
            <a:ext cx="9603275" cy="1049235"/>
          </a:xfrm>
        </p:spPr>
        <p:txBody>
          <a:bodyPr>
            <a:normAutofit/>
          </a:bodyPr>
          <a:lstStyle/>
          <a:p>
            <a:r>
              <a:rPr lang="en-US" dirty="0"/>
              <a:t>Colostomy, Ileostomy &amp; Ileal Conduit</a:t>
            </a:r>
          </a:p>
        </p:txBody>
      </p:sp>
      <p:graphicFrame>
        <p:nvGraphicFramePr>
          <p:cNvPr id="5" name="Content Placeholder 2">
            <a:extLst>
              <a:ext uri="{FF2B5EF4-FFF2-40B4-BE49-F238E27FC236}">
                <a16:creationId xmlns:a16="http://schemas.microsoft.com/office/drawing/2014/main" id="{83AD878A-614D-4C10-8C2B-F5BF7D90D1E3}"/>
              </a:ext>
            </a:extLst>
          </p:cNvPr>
          <p:cNvGraphicFramePr>
            <a:graphicFrameLocks noGrp="1"/>
          </p:cNvGraphicFramePr>
          <p:nvPr>
            <p:ph idx="1"/>
            <p:extLst>
              <p:ext uri="{D42A27DB-BD31-4B8C-83A1-F6EECF244321}">
                <p14:modId xmlns:p14="http://schemas.microsoft.com/office/powerpoint/2010/main" val="2551828662"/>
              </p:ext>
            </p:extLst>
          </p:nvPr>
        </p:nvGraphicFramePr>
        <p:xfrm>
          <a:off x="562245" y="2340435"/>
          <a:ext cx="4366216" cy="33244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8" name="Picture 4" descr="The 3 Types of Ostomies | Hollister US">
            <a:extLst>
              <a:ext uri="{FF2B5EF4-FFF2-40B4-BE49-F238E27FC236}">
                <a16:creationId xmlns:a16="http://schemas.microsoft.com/office/drawing/2014/main" id="{0407DF4D-F6F4-9244-B2FB-FD0A42D5AB3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79755" y="1894483"/>
            <a:ext cx="6350000" cy="349892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5ED1C80-5CA1-9849-B86D-5D4869803D57}"/>
              </a:ext>
            </a:extLst>
          </p:cNvPr>
          <p:cNvSpPr txBox="1"/>
          <p:nvPr/>
        </p:nvSpPr>
        <p:spPr>
          <a:xfrm>
            <a:off x="5521702" y="5434140"/>
            <a:ext cx="6350000" cy="738664"/>
          </a:xfrm>
          <a:prstGeom prst="rect">
            <a:avLst/>
          </a:prstGeom>
          <a:noFill/>
        </p:spPr>
        <p:txBody>
          <a:bodyPr wrap="square" rtlCol="0">
            <a:spAutoFit/>
          </a:bodyPr>
          <a:lstStyle/>
          <a:p>
            <a:r>
              <a:rPr lang="en-US" sz="1400" dirty="0"/>
              <a:t>Hollister. (2021). </a:t>
            </a:r>
            <a:r>
              <a:rPr lang="en-US" sz="1400" i="1" dirty="0"/>
              <a:t>The 3 Types of Ostomies</a:t>
            </a:r>
            <a:r>
              <a:rPr lang="en-US" sz="1400" dirty="0"/>
              <a:t>. [Photograph]. From https://</a:t>
            </a:r>
            <a:r>
              <a:rPr lang="en-US" sz="1400" dirty="0" err="1"/>
              <a:t>www.hollister.com</a:t>
            </a:r>
            <a:r>
              <a:rPr lang="en-US" sz="1400" dirty="0"/>
              <a:t>/</a:t>
            </a:r>
            <a:r>
              <a:rPr lang="en-US" sz="1400" dirty="0" err="1"/>
              <a:t>en</a:t>
            </a:r>
            <a:r>
              <a:rPr lang="en-US" sz="1400" dirty="0"/>
              <a:t>/</a:t>
            </a:r>
            <a:r>
              <a:rPr lang="en-US" sz="1400" dirty="0" err="1"/>
              <a:t>OstomyCare</a:t>
            </a:r>
            <a:r>
              <a:rPr lang="en-US" sz="1400" dirty="0"/>
              <a:t>/</a:t>
            </a:r>
            <a:r>
              <a:rPr lang="en-US" sz="1400" dirty="0" err="1"/>
              <a:t>OstomyLearningCenter</a:t>
            </a:r>
            <a:r>
              <a:rPr lang="en-US" sz="1400" dirty="0"/>
              <a:t>/</a:t>
            </a:r>
            <a:r>
              <a:rPr lang="en-US" sz="1400" dirty="0" err="1"/>
              <a:t>UnderstandingAnOstomy</a:t>
            </a:r>
            <a:r>
              <a:rPr lang="en-US" sz="1400" dirty="0"/>
              <a:t>/The3TypesOfOstomies </a:t>
            </a:r>
          </a:p>
        </p:txBody>
      </p:sp>
    </p:spTree>
    <p:extLst>
      <p:ext uri="{BB962C8B-B14F-4D97-AF65-F5344CB8AC3E}">
        <p14:creationId xmlns:p14="http://schemas.microsoft.com/office/powerpoint/2010/main" val="32418678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951A88-AD24-054E-B96B-A4CF760DDE51}"/>
              </a:ext>
            </a:extLst>
          </p:cNvPr>
          <p:cNvSpPr>
            <a:spLocks noGrp="1"/>
          </p:cNvSpPr>
          <p:nvPr>
            <p:ph type="title"/>
          </p:nvPr>
        </p:nvSpPr>
        <p:spPr>
          <a:xfrm>
            <a:off x="1451579" y="804519"/>
            <a:ext cx="9603275" cy="1049235"/>
          </a:xfrm>
        </p:spPr>
        <p:txBody>
          <a:bodyPr>
            <a:normAutofit/>
          </a:bodyPr>
          <a:lstStyle/>
          <a:p>
            <a:r>
              <a:rPr lang="en-US" dirty="0"/>
              <a:t>Ostomy Assessment</a:t>
            </a:r>
          </a:p>
        </p:txBody>
      </p:sp>
      <p:pic>
        <p:nvPicPr>
          <p:cNvPr id="2050" name="Picture 2" descr="How to maintain a healthy stoma | Ostomy Association of Boston">
            <a:extLst>
              <a:ext uri="{FF2B5EF4-FFF2-40B4-BE49-F238E27FC236}">
                <a16:creationId xmlns:a16="http://schemas.microsoft.com/office/drawing/2014/main" id="{E06AA0A0-E8AF-A541-9F8C-556104946D7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094411" y="2352115"/>
            <a:ext cx="4960443" cy="296380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2" name="Content Placeholder 2">
            <a:extLst>
              <a:ext uri="{FF2B5EF4-FFF2-40B4-BE49-F238E27FC236}">
                <a16:creationId xmlns:a16="http://schemas.microsoft.com/office/drawing/2014/main" id="{CC0825C0-FEF3-4A01-87CF-118D3E04BA4C}"/>
              </a:ext>
            </a:extLst>
          </p:cNvPr>
          <p:cNvGraphicFramePr>
            <a:graphicFrameLocks noGrp="1"/>
          </p:cNvGraphicFramePr>
          <p:nvPr>
            <p:ph idx="1"/>
            <p:extLst>
              <p:ext uri="{D42A27DB-BD31-4B8C-83A1-F6EECF244321}">
                <p14:modId xmlns:p14="http://schemas.microsoft.com/office/powerpoint/2010/main" val="488194728"/>
              </p:ext>
            </p:extLst>
          </p:nvPr>
        </p:nvGraphicFramePr>
        <p:xfrm>
          <a:off x="1451579" y="2015734"/>
          <a:ext cx="4162555" cy="34506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a:extLst>
              <a:ext uri="{FF2B5EF4-FFF2-40B4-BE49-F238E27FC236}">
                <a16:creationId xmlns:a16="http://schemas.microsoft.com/office/drawing/2014/main" id="{067C8355-9F76-444C-B07C-E555794ED7D6}"/>
              </a:ext>
            </a:extLst>
          </p:cNvPr>
          <p:cNvSpPr txBox="1"/>
          <p:nvPr/>
        </p:nvSpPr>
        <p:spPr>
          <a:xfrm>
            <a:off x="5889356" y="5466347"/>
            <a:ext cx="6302644" cy="523220"/>
          </a:xfrm>
          <a:prstGeom prst="rect">
            <a:avLst/>
          </a:prstGeom>
          <a:noFill/>
        </p:spPr>
        <p:txBody>
          <a:bodyPr wrap="square" rtlCol="0">
            <a:spAutoFit/>
          </a:bodyPr>
          <a:lstStyle/>
          <a:p>
            <a:r>
              <a:rPr lang="en-US" sz="1400" dirty="0"/>
              <a:t>Ostomy Association of Boston. (2021). </a:t>
            </a:r>
            <a:r>
              <a:rPr lang="en-US" sz="1400" i="1" dirty="0"/>
              <a:t>How to maintain a healthy stoma. </a:t>
            </a:r>
            <a:r>
              <a:rPr lang="en-US" sz="1400" dirty="0"/>
              <a:t>[Photograph]. https://</a:t>
            </a:r>
            <a:r>
              <a:rPr lang="en-US" sz="1400" dirty="0" err="1"/>
              <a:t>www.bostonoab.org</a:t>
            </a:r>
            <a:r>
              <a:rPr lang="en-US" sz="1400" dirty="0"/>
              <a:t>/maintain-healthy-stoma/</a:t>
            </a:r>
          </a:p>
        </p:txBody>
      </p:sp>
    </p:spTree>
    <p:extLst>
      <p:ext uri="{BB962C8B-B14F-4D97-AF65-F5344CB8AC3E}">
        <p14:creationId xmlns:p14="http://schemas.microsoft.com/office/powerpoint/2010/main" val="19687340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BDBFC-85E2-E948-B96F-B934CC6F4F48}"/>
              </a:ext>
            </a:extLst>
          </p:cNvPr>
          <p:cNvSpPr>
            <a:spLocks noGrp="1"/>
          </p:cNvSpPr>
          <p:nvPr>
            <p:ph type="title"/>
          </p:nvPr>
        </p:nvSpPr>
        <p:spPr>
          <a:xfrm>
            <a:off x="1451579" y="804519"/>
            <a:ext cx="9603275" cy="1049235"/>
          </a:xfrm>
        </p:spPr>
        <p:txBody>
          <a:bodyPr>
            <a:normAutofit/>
          </a:bodyPr>
          <a:lstStyle/>
          <a:p>
            <a:r>
              <a:rPr lang="en-US" dirty="0"/>
              <a:t>Pouching procedure</a:t>
            </a:r>
          </a:p>
        </p:txBody>
      </p:sp>
      <p:graphicFrame>
        <p:nvGraphicFramePr>
          <p:cNvPr id="5" name="Content Placeholder 2">
            <a:extLst>
              <a:ext uri="{FF2B5EF4-FFF2-40B4-BE49-F238E27FC236}">
                <a16:creationId xmlns:a16="http://schemas.microsoft.com/office/drawing/2014/main" id="{14B63F20-F1C2-40AC-A866-B25D227CE568}"/>
              </a:ext>
            </a:extLst>
          </p:cNvPr>
          <p:cNvGraphicFramePr>
            <a:graphicFrameLocks noGrp="1"/>
          </p:cNvGraphicFramePr>
          <p:nvPr>
            <p:ph idx="1"/>
            <p:extLst>
              <p:ext uri="{D42A27DB-BD31-4B8C-83A1-F6EECF244321}">
                <p14:modId xmlns:p14="http://schemas.microsoft.com/office/powerpoint/2010/main" val="783729313"/>
              </p:ext>
            </p:extLst>
          </p:nvPr>
        </p:nvGraphicFramePr>
        <p:xfrm>
          <a:off x="1451579" y="2015734"/>
          <a:ext cx="4162555" cy="34506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6" name="Picture 4" descr="10.7 Ostomy Care – Clinical Procedures for Safer Patient Care">
            <a:extLst>
              <a:ext uri="{FF2B5EF4-FFF2-40B4-BE49-F238E27FC236}">
                <a16:creationId xmlns:a16="http://schemas.microsoft.com/office/drawing/2014/main" id="{9CC964CD-C966-7C43-8344-9F9BE3514DD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95269" y="2015734"/>
            <a:ext cx="4359586" cy="35052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F1FDF50C-9D66-5A4A-82EB-3CDEBFEBF3D5}"/>
              </a:ext>
            </a:extLst>
          </p:cNvPr>
          <p:cNvSpPr txBox="1"/>
          <p:nvPr/>
        </p:nvSpPr>
        <p:spPr>
          <a:xfrm>
            <a:off x="6473125" y="5646953"/>
            <a:ext cx="5718875" cy="523220"/>
          </a:xfrm>
          <a:prstGeom prst="rect">
            <a:avLst/>
          </a:prstGeom>
          <a:noFill/>
        </p:spPr>
        <p:txBody>
          <a:bodyPr wrap="square" rtlCol="0">
            <a:spAutoFit/>
          </a:bodyPr>
          <a:lstStyle/>
          <a:p>
            <a:r>
              <a:rPr lang="en-US" sz="1400" dirty="0"/>
              <a:t>Doyle &amp; McCutcheon. </a:t>
            </a:r>
            <a:r>
              <a:rPr lang="en-US" sz="1400" i="1" dirty="0"/>
              <a:t>Clinical Procedure for Safer Patient Care. </a:t>
            </a:r>
            <a:r>
              <a:rPr lang="en-US" sz="1400" dirty="0"/>
              <a:t>[Photograph]. https://</a:t>
            </a:r>
            <a:r>
              <a:rPr lang="en-US" sz="1400" dirty="0" err="1"/>
              <a:t>opentextbc.ca</a:t>
            </a:r>
            <a:r>
              <a:rPr lang="en-US" sz="1400" dirty="0"/>
              <a:t>/</a:t>
            </a:r>
            <a:r>
              <a:rPr lang="en-US" sz="1400" dirty="0" err="1"/>
              <a:t>clinicalskills</a:t>
            </a:r>
            <a:r>
              <a:rPr lang="en-US" sz="1400" dirty="0"/>
              <a:t>/chapter/10-6-ostomies/</a:t>
            </a:r>
          </a:p>
        </p:txBody>
      </p:sp>
    </p:spTree>
    <p:extLst>
      <p:ext uri="{BB962C8B-B14F-4D97-AF65-F5344CB8AC3E}">
        <p14:creationId xmlns:p14="http://schemas.microsoft.com/office/powerpoint/2010/main" val="4603226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20C68-3324-8641-AE25-EAA7779B7310}"/>
              </a:ext>
            </a:extLst>
          </p:cNvPr>
          <p:cNvSpPr>
            <a:spLocks noGrp="1"/>
          </p:cNvSpPr>
          <p:nvPr>
            <p:ph type="title"/>
          </p:nvPr>
        </p:nvSpPr>
        <p:spPr/>
        <p:txBody>
          <a:bodyPr/>
          <a:lstStyle/>
          <a:p>
            <a:r>
              <a:rPr lang="en-US" dirty="0"/>
              <a:t>ADLs for a person with an ostomy</a:t>
            </a:r>
          </a:p>
        </p:txBody>
      </p:sp>
      <p:sp>
        <p:nvSpPr>
          <p:cNvPr id="3" name="Content Placeholder 2">
            <a:extLst>
              <a:ext uri="{FF2B5EF4-FFF2-40B4-BE49-F238E27FC236}">
                <a16:creationId xmlns:a16="http://schemas.microsoft.com/office/drawing/2014/main" id="{99AF86C2-D049-9B46-AB5E-2C028998698C}"/>
              </a:ext>
            </a:extLst>
          </p:cNvPr>
          <p:cNvSpPr>
            <a:spLocks noGrp="1"/>
          </p:cNvSpPr>
          <p:nvPr>
            <p:ph idx="1"/>
          </p:nvPr>
        </p:nvSpPr>
        <p:spPr>
          <a:xfrm>
            <a:off x="1451579" y="2015732"/>
            <a:ext cx="5228190" cy="4037749"/>
          </a:xfrm>
        </p:spPr>
        <p:txBody>
          <a:bodyPr>
            <a:normAutofit lnSpcReduction="10000"/>
          </a:bodyPr>
          <a:lstStyle/>
          <a:p>
            <a:r>
              <a:rPr lang="en-US" dirty="0"/>
              <a:t>RD consultation</a:t>
            </a:r>
          </a:p>
          <a:p>
            <a:r>
              <a:rPr lang="en-US" dirty="0"/>
              <a:t>Avoidance of triggers</a:t>
            </a:r>
          </a:p>
          <a:p>
            <a:r>
              <a:rPr lang="en-US" dirty="0"/>
              <a:t>Use of over-the-counter products &amp; deodorants</a:t>
            </a:r>
          </a:p>
          <a:p>
            <a:r>
              <a:rPr lang="en-US" dirty="0"/>
              <a:t>Prevent dehydration, constipation &amp; diarrhea</a:t>
            </a:r>
          </a:p>
          <a:p>
            <a:r>
              <a:rPr lang="en-US" dirty="0"/>
              <a:t>Normal bathing</a:t>
            </a:r>
          </a:p>
          <a:p>
            <a:r>
              <a:rPr lang="en-US" dirty="0"/>
              <a:t>Still able to perform usual hobbies and activities </a:t>
            </a:r>
          </a:p>
          <a:p>
            <a:r>
              <a:rPr lang="en-US" dirty="0"/>
              <a:t>Preparation is key!</a:t>
            </a:r>
          </a:p>
          <a:p>
            <a:endParaRPr lang="en-US" dirty="0"/>
          </a:p>
        </p:txBody>
      </p:sp>
      <p:pic>
        <p:nvPicPr>
          <p:cNvPr id="7" name="Picture 6" descr="Lifeguard holding flag">
            <a:extLst>
              <a:ext uri="{FF2B5EF4-FFF2-40B4-BE49-F238E27FC236}">
                <a16:creationId xmlns:a16="http://schemas.microsoft.com/office/drawing/2014/main" id="{F8AA268E-C232-244A-94CA-3BEB5C46DA59}"/>
              </a:ext>
            </a:extLst>
          </p:cNvPr>
          <p:cNvPicPr>
            <a:picLocks noChangeAspect="1"/>
          </p:cNvPicPr>
          <p:nvPr/>
        </p:nvPicPr>
        <p:blipFill>
          <a:blip r:embed="rId3"/>
          <a:stretch>
            <a:fillRect/>
          </a:stretch>
        </p:blipFill>
        <p:spPr>
          <a:xfrm>
            <a:off x="7289371" y="2015732"/>
            <a:ext cx="4086482" cy="3952068"/>
          </a:xfrm>
          <a:prstGeom prst="rect">
            <a:avLst/>
          </a:prstGeom>
        </p:spPr>
      </p:pic>
    </p:spTree>
    <p:extLst>
      <p:ext uri="{BB962C8B-B14F-4D97-AF65-F5344CB8AC3E}">
        <p14:creationId xmlns:p14="http://schemas.microsoft.com/office/powerpoint/2010/main" val="34470963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1F111-CF81-CA43-9A95-BC967C882273}"/>
              </a:ext>
            </a:extLst>
          </p:cNvPr>
          <p:cNvSpPr>
            <a:spLocks noGrp="1"/>
          </p:cNvSpPr>
          <p:nvPr>
            <p:ph type="title"/>
          </p:nvPr>
        </p:nvSpPr>
        <p:spPr/>
        <p:txBody>
          <a:bodyPr/>
          <a:lstStyle/>
          <a:p>
            <a:r>
              <a:rPr lang="en-US" dirty="0"/>
              <a:t>ADLs for a person with an ostomy</a:t>
            </a:r>
          </a:p>
        </p:txBody>
      </p:sp>
      <p:pic>
        <p:nvPicPr>
          <p:cNvPr id="4" name="Picture 2" descr="Graphical user interface, website&#10;&#10;Description automatically generated">
            <a:extLst>
              <a:ext uri="{FF2B5EF4-FFF2-40B4-BE49-F238E27FC236}">
                <a16:creationId xmlns:a16="http://schemas.microsoft.com/office/drawing/2014/main" id="{2BCDCE01-E538-B846-AFFA-6AF7703ECA5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514741" y="1529835"/>
            <a:ext cx="3942182" cy="444583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F5F0944F-C951-2D45-AF7F-BDF39D54F58E}"/>
              </a:ext>
            </a:extLst>
          </p:cNvPr>
          <p:cNvSpPr/>
          <p:nvPr/>
        </p:nvSpPr>
        <p:spPr>
          <a:xfrm>
            <a:off x="3828081" y="6188852"/>
            <a:ext cx="3628842" cy="523220"/>
          </a:xfrm>
          <a:prstGeom prst="rect">
            <a:avLst/>
          </a:prstGeom>
        </p:spPr>
        <p:txBody>
          <a:bodyPr wrap="square">
            <a:spAutoFit/>
          </a:bodyPr>
          <a:lstStyle/>
          <a:p>
            <a:r>
              <a:rPr lang="en-US" sz="1400" dirty="0">
                <a:solidFill>
                  <a:schemeClr val="bg2"/>
                </a:solidFill>
              </a:rPr>
              <a:t>Ostomy New Zealand. </a:t>
            </a:r>
            <a:r>
              <a:rPr lang="en-US" sz="1400" i="1" dirty="0">
                <a:solidFill>
                  <a:schemeClr val="bg2"/>
                </a:solidFill>
              </a:rPr>
              <a:t>Nutrition</a:t>
            </a:r>
            <a:r>
              <a:rPr lang="en-US" sz="1400" dirty="0">
                <a:solidFill>
                  <a:schemeClr val="bg2"/>
                </a:solidFill>
              </a:rPr>
              <a:t>. [Photograph]. https://</a:t>
            </a:r>
            <a:r>
              <a:rPr lang="en-US" sz="1400" dirty="0" err="1">
                <a:solidFill>
                  <a:schemeClr val="bg2"/>
                </a:solidFill>
              </a:rPr>
              <a:t>ostomy.org.nz</a:t>
            </a:r>
            <a:r>
              <a:rPr lang="en-US" sz="1400" dirty="0">
                <a:solidFill>
                  <a:schemeClr val="bg2"/>
                </a:solidFill>
              </a:rPr>
              <a:t>/nutrition/</a:t>
            </a:r>
          </a:p>
        </p:txBody>
      </p:sp>
      <p:pic>
        <p:nvPicPr>
          <p:cNvPr id="5122" name="Picture 2" descr="Pouch Covers | Ostomy Bag Holder">
            <a:extLst>
              <a:ext uri="{FF2B5EF4-FFF2-40B4-BE49-F238E27FC236}">
                <a16:creationId xmlns:a16="http://schemas.microsoft.com/office/drawing/2014/main" id="{45F84151-C189-DB49-BF83-64BB8AE943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6923" y="1784127"/>
            <a:ext cx="4319507" cy="419972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6D31B39-0ECA-3C47-85F2-564B44AD6039}"/>
              </a:ext>
            </a:extLst>
          </p:cNvPr>
          <p:cNvSpPr txBox="1"/>
          <p:nvPr/>
        </p:nvSpPr>
        <p:spPr>
          <a:xfrm>
            <a:off x="7598690" y="6238146"/>
            <a:ext cx="4319507" cy="523220"/>
          </a:xfrm>
          <a:prstGeom prst="rect">
            <a:avLst/>
          </a:prstGeom>
          <a:noFill/>
        </p:spPr>
        <p:txBody>
          <a:bodyPr wrap="square" rtlCol="0">
            <a:spAutoFit/>
          </a:bodyPr>
          <a:lstStyle/>
          <a:p>
            <a:r>
              <a:rPr lang="en-US" sz="1400" dirty="0">
                <a:solidFill>
                  <a:schemeClr val="bg2"/>
                </a:solidFill>
              </a:rPr>
              <a:t>Ostomy Bag Holders. (2021). Pouch covers. [Photograph]. https://</a:t>
            </a:r>
            <a:r>
              <a:rPr lang="en-US" sz="1400" dirty="0" err="1">
                <a:solidFill>
                  <a:schemeClr val="bg2"/>
                </a:solidFill>
              </a:rPr>
              <a:t>ostomybagholder.com</a:t>
            </a:r>
            <a:r>
              <a:rPr lang="en-US" sz="1400" dirty="0">
                <a:solidFill>
                  <a:schemeClr val="bg2"/>
                </a:solidFill>
              </a:rPr>
              <a:t>/collections/pouch-covers</a:t>
            </a:r>
          </a:p>
        </p:txBody>
      </p:sp>
      <p:pic>
        <p:nvPicPr>
          <p:cNvPr id="5126" name="Picture 6" descr="Ostomy Underwear | Etsy">
            <a:extLst>
              <a:ext uri="{FF2B5EF4-FFF2-40B4-BE49-F238E27FC236}">
                <a16:creationId xmlns:a16="http://schemas.microsoft.com/office/drawing/2014/main" id="{71955C93-3DA9-E246-96D8-A3B24243EE8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721" y="2038253"/>
            <a:ext cx="3514741" cy="34290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ADE38054-F582-A544-9F67-6985CE05E4DB}"/>
              </a:ext>
            </a:extLst>
          </p:cNvPr>
          <p:cNvSpPr txBox="1"/>
          <p:nvPr/>
        </p:nvSpPr>
        <p:spPr>
          <a:xfrm>
            <a:off x="273803" y="6094721"/>
            <a:ext cx="2991173" cy="738664"/>
          </a:xfrm>
          <a:prstGeom prst="rect">
            <a:avLst/>
          </a:prstGeom>
          <a:noFill/>
        </p:spPr>
        <p:txBody>
          <a:bodyPr wrap="square" rtlCol="0">
            <a:spAutoFit/>
          </a:bodyPr>
          <a:lstStyle/>
          <a:p>
            <a:r>
              <a:rPr lang="en-US" sz="1400" dirty="0">
                <a:solidFill>
                  <a:schemeClr val="bg2"/>
                </a:solidFill>
              </a:rPr>
              <a:t>Etsy. Ostomy underwear. [Photograph]. https://</a:t>
            </a:r>
            <a:r>
              <a:rPr lang="en-US" sz="1400" dirty="0" err="1">
                <a:solidFill>
                  <a:schemeClr val="bg2"/>
                </a:solidFill>
              </a:rPr>
              <a:t>www.etsy.com</a:t>
            </a:r>
            <a:r>
              <a:rPr lang="en-US" sz="1400" dirty="0">
                <a:solidFill>
                  <a:schemeClr val="bg2"/>
                </a:solidFill>
              </a:rPr>
              <a:t>/market/</a:t>
            </a:r>
            <a:r>
              <a:rPr lang="en-US" sz="1400" dirty="0" err="1">
                <a:solidFill>
                  <a:schemeClr val="bg2"/>
                </a:solidFill>
              </a:rPr>
              <a:t>ostomy_underwear</a:t>
            </a:r>
            <a:endParaRPr lang="en-US" sz="1400" dirty="0">
              <a:solidFill>
                <a:schemeClr val="bg2"/>
              </a:solidFill>
            </a:endParaRPr>
          </a:p>
        </p:txBody>
      </p:sp>
    </p:spTree>
    <p:extLst>
      <p:ext uri="{BB962C8B-B14F-4D97-AF65-F5344CB8AC3E}">
        <p14:creationId xmlns:p14="http://schemas.microsoft.com/office/powerpoint/2010/main" val="26503847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9BADC-EE52-4C46-8E66-B8CCD8A4E68D}"/>
              </a:ext>
            </a:extLst>
          </p:cNvPr>
          <p:cNvSpPr>
            <a:spLocks noGrp="1"/>
          </p:cNvSpPr>
          <p:nvPr>
            <p:ph type="title"/>
          </p:nvPr>
        </p:nvSpPr>
        <p:spPr>
          <a:xfrm>
            <a:off x="1451579" y="804519"/>
            <a:ext cx="9603275" cy="1049235"/>
          </a:xfrm>
        </p:spPr>
        <p:txBody>
          <a:bodyPr>
            <a:normAutofit/>
          </a:bodyPr>
          <a:lstStyle/>
          <a:p>
            <a:r>
              <a:rPr lang="en-US" dirty="0"/>
              <a:t>Dehydration concerns in ileostomy </a:t>
            </a:r>
          </a:p>
        </p:txBody>
      </p:sp>
      <p:pic>
        <p:nvPicPr>
          <p:cNvPr id="6146" name="Picture 2" descr="Thirsty Images, Stock Photos &amp;amp; Vectors | Shutterstock">
            <a:extLst>
              <a:ext uri="{FF2B5EF4-FFF2-40B4-BE49-F238E27FC236}">
                <a16:creationId xmlns:a16="http://schemas.microsoft.com/office/drawing/2014/main" id="{89BB2493-4708-8442-9A0B-5D9A7091EB5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50462" y="2165449"/>
            <a:ext cx="2926098" cy="315118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EAA6418-F9BC-084B-8BE7-253F651D062F}"/>
              </a:ext>
            </a:extLst>
          </p:cNvPr>
          <p:cNvSpPr>
            <a:spLocks noGrp="1"/>
          </p:cNvSpPr>
          <p:nvPr>
            <p:ph idx="1"/>
          </p:nvPr>
        </p:nvSpPr>
        <p:spPr>
          <a:xfrm>
            <a:off x="4859070" y="2015734"/>
            <a:ext cx="6195784" cy="3450613"/>
          </a:xfrm>
        </p:spPr>
        <p:txBody>
          <a:bodyPr>
            <a:normAutofit/>
          </a:bodyPr>
          <a:lstStyle/>
          <a:p>
            <a:r>
              <a:rPr lang="en-US" dirty="0"/>
              <a:t>Know s/s: Thirst, dry mouth, heart racing, fatigue, cramps, increased output, decreased urinary output, poor seal </a:t>
            </a:r>
          </a:p>
          <a:p>
            <a:r>
              <a:rPr lang="en-US" dirty="0"/>
              <a:t>Sipping ORT, increase starches/carbs</a:t>
            </a:r>
          </a:p>
          <a:p>
            <a:r>
              <a:rPr lang="en-US" dirty="0"/>
              <a:t>Avoid sugary/caffeine beverages</a:t>
            </a:r>
          </a:p>
          <a:p>
            <a:r>
              <a:rPr lang="en-US" dirty="0"/>
              <a:t>Loperamide before meals &amp; at bedtime</a:t>
            </a:r>
          </a:p>
          <a:p>
            <a:r>
              <a:rPr lang="en-US" dirty="0"/>
              <a:t>When to seek additional care </a:t>
            </a:r>
          </a:p>
        </p:txBody>
      </p:sp>
    </p:spTree>
    <p:extLst>
      <p:ext uri="{BB962C8B-B14F-4D97-AF65-F5344CB8AC3E}">
        <p14:creationId xmlns:p14="http://schemas.microsoft.com/office/powerpoint/2010/main" val="36429576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B23BC-7353-C64E-8E96-847380E18752}"/>
              </a:ext>
            </a:extLst>
          </p:cNvPr>
          <p:cNvSpPr>
            <a:spLocks noGrp="1"/>
          </p:cNvSpPr>
          <p:nvPr>
            <p:ph type="title"/>
          </p:nvPr>
        </p:nvSpPr>
        <p:spPr>
          <a:xfrm>
            <a:off x="762000" y="1084882"/>
            <a:ext cx="10668000" cy="1702768"/>
          </a:xfrm>
        </p:spPr>
        <p:txBody>
          <a:bodyPr>
            <a:normAutofit/>
          </a:bodyPr>
          <a:lstStyle/>
          <a:p>
            <a:r>
              <a:rPr lang="en-US" dirty="0"/>
              <a:t>Irritant dermatitis &amp; pseudo verrucous lesions </a:t>
            </a:r>
          </a:p>
        </p:txBody>
      </p:sp>
      <p:sp>
        <p:nvSpPr>
          <p:cNvPr id="3" name="Content Placeholder 2">
            <a:extLst>
              <a:ext uri="{FF2B5EF4-FFF2-40B4-BE49-F238E27FC236}">
                <a16:creationId xmlns:a16="http://schemas.microsoft.com/office/drawing/2014/main" id="{A92D69DA-FBA0-7244-82F3-B5BC907D35FE}"/>
              </a:ext>
            </a:extLst>
          </p:cNvPr>
          <p:cNvSpPr>
            <a:spLocks noGrp="1"/>
          </p:cNvSpPr>
          <p:nvPr>
            <p:ph idx="1"/>
          </p:nvPr>
        </p:nvSpPr>
        <p:spPr>
          <a:xfrm>
            <a:off x="762000" y="2108722"/>
            <a:ext cx="10668000" cy="3450613"/>
          </a:xfrm>
        </p:spPr>
        <p:txBody>
          <a:bodyPr>
            <a:normAutofit/>
          </a:bodyPr>
          <a:lstStyle/>
          <a:p>
            <a:r>
              <a:rPr lang="en-US" dirty="0"/>
              <a:t>Both types of MASD</a:t>
            </a:r>
          </a:p>
          <a:p>
            <a:r>
              <a:rPr lang="en-US" dirty="0"/>
              <a:t>Usually avoidable through proper stoma marking &amp; adequate patient education</a:t>
            </a:r>
          </a:p>
          <a:p>
            <a:r>
              <a:rPr lang="en-US" dirty="0"/>
              <a:t>Irritant dermatitis (shorter time); pseudo verrucous lesion (longer time, more common in urinary stomas)</a:t>
            </a:r>
          </a:p>
          <a:p>
            <a:r>
              <a:rPr lang="en-US" dirty="0"/>
              <a:t>Ensuring proper fitting pouch system is fundamental</a:t>
            </a:r>
          </a:p>
          <a:p>
            <a:r>
              <a:rPr lang="en-US" dirty="0"/>
              <a:t>Use of skin barrier powder or aluminum acetate in irritant dermatitis</a:t>
            </a:r>
          </a:p>
          <a:p>
            <a:r>
              <a:rPr lang="en-US" dirty="0"/>
              <a:t>Use of silver nitrate or vinegar soaks in pseudo verrucous lesions</a:t>
            </a:r>
          </a:p>
          <a:p>
            <a:endParaRPr lang="en-US" dirty="0"/>
          </a:p>
        </p:txBody>
      </p:sp>
    </p:spTree>
    <p:extLst>
      <p:ext uri="{BB962C8B-B14F-4D97-AF65-F5344CB8AC3E}">
        <p14:creationId xmlns:p14="http://schemas.microsoft.com/office/powerpoint/2010/main" val="212377811"/>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{C154D6A6-0BFC-8C4A-AD1A-3204D5AF0F91}tf10001119</Template>
  <TotalTime>6148</TotalTime>
  <Words>4370</Words>
  <Application>Microsoft Macintosh PowerPoint</Application>
  <PresentationFormat>Widescreen</PresentationFormat>
  <Paragraphs>135</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Gill Sans MT</vt:lpstr>
      <vt:lpstr>Wingdings</vt:lpstr>
      <vt:lpstr>Gallery</vt:lpstr>
      <vt:lpstr>Basic Ostomy Care</vt:lpstr>
      <vt:lpstr>Introduction</vt:lpstr>
      <vt:lpstr>Colostomy, Ileostomy &amp; Ileal Conduit</vt:lpstr>
      <vt:lpstr>Ostomy Assessment</vt:lpstr>
      <vt:lpstr>Pouching procedure</vt:lpstr>
      <vt:lpstr>ADLs for a person with an ostomy</vt:lpstr>
      <vt:lpstr>ADLs for a person with an ostomy</vt:lpstr>
      <vt:lpstr>Dehydration concerns in ileostomy </vt:lpstr>
      <vt:lpstr>Irritant dermatitis &amp; pseudo verrucous lesions </vt:lpstr>
      <vt:lpstr>PowerPoint Presentation</vt:lpstr>
      <vt:lpstr>Summary</vt:lpstr>
      <vt:lpstr>References</vt:lpstr>
      <vt:lpstr>References</vt:lpstr>
      <vt:lpstr>References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 Ostomy Care</dc:title>
  <dc:creator>meganmulgrew@gmail.com</dc:creator>
  <cp:lastModifiedBy>meganmulgrew@gmail.com</cp:lastModifiedBy>
  <cp:revision>13</cp:revision>
  <dcterms:created xsi:type="dcterms:W3CDTF">2021-11-03T13:54:37Z</dcterms:created>
  <dcterms:modified xsi:type="dcterms:W3CDTF">2021-11-07T20:23:04Z</dcterms:modified>
</cp:coreProperties>
</file>