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8" r:id="rId1"/>
  </p:sldMasterIdLst>
  <p:notesMasterIdLst>
    <p:notesMasterId r:id="rId25"/>
  </p:notesMasterIdLst>
  <p:sldIdLst>
    <p:sldId id="256" r:id="rId2"/>
    <p:sldId id="259" r:id="rId3"/>
    <p:sldId id="257" r:id="rId4"/>
    <p:sldId id="297" r:id="rId5"/>
    <p:sldId id="298" r:id="rId6"/>
    <p:sldId id="299" r:id="rId7"/>
    <p:sldId id="300"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Lst>
  <p:sldSz cx="9144000" cy="5143500" type="screen16x9"/>
  <p:notesSz cx="6858000" cy="9144000"/>
  <p:embeddedFontLst>
    <p:embeddedFont>
      <p:font typeface="Dosis" pitchFamily="2" charset="77"/>
      <p:regular r:id="rId26"/>
      <p:bold r:id="rId27"/>
    </p:embeddedFont>
    <p:embeddedFont>
      <p:font typeface="Source Sans Pro" panose="020B0503030403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3896514-1AA1-4EE5-A447-7E556EC08B63}">
  <a:tblStyle styleId="{B3896514-1AA1-4EE5-A447-7E556EC08B63}"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EE65728-0D21-4A9D-A831-D487195EC545}"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53"/>
    <p:restoredTop sz="81279"/>
  </p:normalViewPr>
  <p:slideViewPr>
    <p:cSldViewPr snapToGrid="0" snapToObjects="1">
      <p:cViewPr varScale="1">
        <p:scale>
          <a:sx n="120" d="100"/>
          <a:sy n="120" d="100"/>
        </p:scale>
        <p:origin x="20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ableStyles" Target="tableStyle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Changing an ostomy pouch may sound intimidating, but with the right preparation and organization ahead of time, competence and confidence can be achieved. </a:t>
            </a:r>
          </a:p>
        </p:txBody>
      </p:sp>
    </p:spTree>
    <p:extLst>
      <p:ext uri="{BB962C8B-B14F-4D97-AF65-F5344CB8AC3E}">
        <p14:creationId xmlns:p14="http://schemas.microsoft.com/office/powerpoint/2010/main" val="13977790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Before changing the pouching system, the pouch should be emptied. To do this, the patient may want to sit on the toilet. The bottom of the bag should be opened (by releasing the tail clip or other securement) and the stool should be drained into the toilet. The patient may prefer to place toilet paper in the toilet before emptying the pouch to decrease the risk of splashing (</a:t>
            </a:r>
            <a:r>
              <a:rPr lang="en-US" sz="1100" b="0" i="0" u="none" strike="noStrike" cap="none" dirty="0" err="1">
                <a:solidFill>
                  <a:srgbClr val="000000"/>
                </a:solidFill>
                <a:effectLst/>
                <a:latin typeface="Arial"/>
                <a:ea typeface="Arial"/>
                <a:cs typeface="Arial"/>
                <a:sym typeface="Arial"/>
              </a:rPr>
              <a:t>Lueder</a:t>
            </a:r>
            <a:r>
              <a:rPr lang="en-US" sz="1100" b="0" i="0" u="none" strike="noStrike" cap="none" dirty="0">
                <a:solidFill>
                  <a:srgbClr val="000000"/>
                </a:solidFill>
                <a:effectLst/>
                <a:latin typeface="Arial"/>
                <a:ea typeface="Arial"/>
                <a:cs typeface="Arial"/>
                <a:sym typeface="Arial"/>
              </a:rPr>
              <a:t>, 2018.) After draining the stool, the patient may clean the tail of the bag and reseal it. There is no need to rinse the bag. For a urostomy pouch, the patient will also drain the urine into the toilet in the same manner. For both fecal and urinary diversions, the pouch should be emptied when it is one third to one half full or when the patient experiences discomfort (Carmel &amp; Goldberg, 2022.) </a:t>
            </a:r>
          </a:p>
          <a:p>
            <a:pPr marL="139700" indent="0">
              <a:buFontTx/>
              <a:buNone/>
            </a:pPr>
            <a:r>
              <a:rPr lang="en-US" sz="1100" b="0" i="0" u="none" strike="noStrike" cap="none" dirty="0">
                <a:solidFill>
                  <a:srgbClr val="000000"/>
                </a:solidFill>
                <a:effectLst/>
                <a:latin typeface="Arial"/>
                <a:ea typeface="Arial"/>
                <a:cs typeface="Arial"/>
                <a:sym typeface="Arial"/>
              </a:rPr>
              <a:t> </a:t>
            </a:r>
          </a:p>
        </p:txBody>
      </p:sp>
    </p:spTree>
    <p:extLst>
      <p:ext uri="{BB962C8B-B14F-4D97-AF65-F5344CB8AC3E}">
        <p14:creationId xmlns:p14="http://schemas.microsoft.com/office/powerpoint/2010/main" val="8490716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After emptying the pouch, the next step is to gather necessary supplies. These can include adhesive remover, skin prep, ostomy powder, a cohesive ring if normally used, a new barrier, a new bag (or a new one piece system), a tail clip (if used), a stoma measuring guide, scissors, a pen, a mirror, tissues, a washcloth, and a trash bag (</a:t>
            </a:r>
            <a:r>
              <a:rPr lang="en-US" sz="1100" b="0" i="0" u="none" strike="noStrike" cap="none" dirty="0" err="1">
                <a:solidFill>
                  <a:srgbClr val="000000"/>
                </a:solidFill>
                <a:effectLst/>
                <a:latin typeface="Arial"/>
                <a:ea typeface="Arial"/>
                <a:cs typeface="Arial"/>
                <a:sym typeface="Arial"/>
              </a:rPr>
              <a:t>Lueder</a:t>
            </a:r>
            <a:r>
              <a:rPr lang="en-US" sz="1100" b="0" i="0" u="none" strike="noStrike" cap="none" dirty="0">
                <a:solidFill>
                  <a:srgbClr val="000000"/>
                </a:solidFill>
                <a:effectLst/>
                <a:latin typeface="Arial"/>
                <a:ea typeface="Arial"/>
                <a:cs typeface="Arial"/>
                <a:sym typeface="Arial"/>
              </a:rPr>
              <a:t>, 2018.)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319359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Next, the old pouch should be removed. The patient may choose to use adhesive remover to release the adhesion of the barrier, or the barrier may be gently removed from the skin by holding a corner and gently pressing the skin down and inward, away from the barrier (</a:t>
            </a:r>
            <a:r>
              <a:rPr lang="en-US" sz="1100" b="0" i="0" u="none" strike="noStrike" cap="none" dirty="0" err="1">
                <a:solidFill>
                  <a:srgbClr val="000000"/>
                </a:solidFill>
                <a:effectLst/>
                <a:latin typeface="Arial"/>
                <a:ea typeface="Arial"/>
                <a:cs typeface="Arial"/>
                <a:sym typeface="Arial"/>
              </a:rPr>
              <a:t>Lueder</a:t>
            </a:r>
            <a:r>
              <a:rPr lang="en-US" sz="1100" b="0" i="0" u="none" strike="noStrike" cap="none" dirty="0">
                <a:solidFill>
                  <a:srgbClr val="000000"/>
                </a:solidFill>
                <a:effectLst/>
                <a:latin typeface="Arial"/>
                <a:ea typeface="Arial"/>
                <a:cs typeface="Arial"/>
                <a:sym typeface="Arial"/>
              </a:rPr>
              <a:t>, 2018.) The old pouching system may now be placed in the trash.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Following removal of the old pouch, the peristomal skin should be cleansed with warm water; some patients may also prefer to shower at this time. Regardless of the cleaning method used, it is important to avoid harsh or scented soaps as well as wipes that may leave a residue, as this may prevent adhesion of the new pouching system (</a:t>
            </a:r>
            <a:r>
              <a:rPr lang="en-US" sz="1100" b="0" i="0" u="none" strike="noStrike" cap="none" dirty="0" err="1">
                <a:solidFill>
                  <a:srgbClr val="000000"/>
                </a:solidFill>
                <a:effectLst/>
                <a:latin typeface="Arial"/>
                <a:ea typeface="Arial"/>
                <a:cs typeface="Arial"/>
                <a:sym typeface="Arial"/>
              </a:rPr>
              <a:t>Leuder</a:t>
            </a:r>
            <a:r>
              <a:rPr lang="en-US" sz="1100" b="0" i="0" u="none" strike="noStrike" cap="none" dirty="0">
                <a:solidFill>
                  <a:srgbClr val="000000"/>
                </a:solidFill>
                <a:effectLst/>
                <a:latin typeface="Arial"/>
                <a:ea typeface="Arial"/>
                <a:cs typeface="Arial"/>
                <a:sym typeface="Arial"/>
              </a:rPr>
              <a:t>, 2018.) After cleansing, the skin should be gently dried. This is a great opportunity to assess the skin for abnormal redness or breakdown.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Next, the stoma should be measured using a stoma measuring guide. Slide the opening of the measuring guide over the stoma to determine size. The patient should choose the size that most closely corresponds to the size of the stoma. For oval stomas, two different measurements, one for length and one for width, will need to be obtained. Use the measurement(s) to trace a pattern onto the back of the new barrier and cut it to the correct size (</a:t>
            </a:r>
            <a:r>
              <a:rPr lang="en-US" sz="1100" b="0" i="0" u="none" strike="noStrike" cap="none" dirty="0" err="1">
                <a:solidFill>
                  <a:srgbClr val="000000"/>
                </a:solidFill>
                <a:effectLst/>
                <a:latin typeface="Arial"/>
                <a:ea typeface="Arial"/>
                <a:cs typeface="Arial"/>
                <a:sym typeface="Arial"/>
              </a:rPr>
              <a:t>Lueder</a:t>
            </a:r>
            <a:r>
              <a:rPr lang="en-US" sz="1100" b="0" i="0" u="none" strike="noStrike" cap="none" dirty="0">
                <a:solidFill>
                  <a:srgbClr val="000000"/>
                </a:solidFill>
                <a:effectLst/>
                <a:latin typeface="Arial"/>
                <a:ea typeface="Arial"/>
                <a:cs typeface="Arial"/>
                <a:sym typeface="Arial"/>
              </a:rPr>
              <a:t>, 2018.) Gently slide a finger around the cut edge to smooth it before proceeding. If the patient wishes to use a cohesive ring, the ring may be applied either directly to the skin or to the back of the barrier.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Now, the barrier is ready to be applied to the skin. It is helpful to have the patient lean back slightly to smooth the skin (</a:t>
            </a:r>
            <a:r>
              <a:rPr lang="en-US" sz="1100" b="0" i="0" u="none" strike="noStrike" cap="none" dirty="0" err="1">
                <a:solidFill>
                  <a:srgbClr val="000000"/>
                </a:solidFill>
                <a:effectLst/>
                <a:latin typeface="Arial"/>
                <a:ea typeface="Arial"/>
                <a:cs typeface="Arial"/>
                <a:sym typeface="Arial"/>
              </a:rPr>
              <a:t>Lueder</a:t>
            </a:r>
            <a:r>
              <a:rPr lang="en-US" sz="1100" b="0" i="0" u="none" strike="noStrike" cap="none" dirty="0">
                <a:solidFill>
                  <a:srgbClr val="000000"/>
                </a:solidFill>
                <a:effectLst/>
                <a:latin typeface="Arial"/>
                <a:ea typeface="Arial"/>
                <a:cs typeface="Arial"/>
                <a:sym typeface="Arial"/>
              </a:rPr>
              <a:t>.) The patient can also fold down the corners of the tape collar (if present) to make them easier to remove once the barrier is applied. Apply the barrier and then remove the tape edges. Some patients may prefer to hold their warm hand over the barrier or to use a hairdryer on a low setting to promote adherence of the barrier to the skin.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Once the barrier is in place, it is time to connect the pouch. First, secure the end of the pouch using a tail clip or Velcro-type closure. Then, connect the pouch to the barrier. The patient should feel a series of clicks that will indicate the pouch is securely connected. Tug the pouch gently to ensure it is firmly attached (</a:t>
            </a:r>
            <a:r>
              <a:rPr lang="en-US" sz="1100" b="0" i="0" u="none" strike="noStrike" cap="none" dirty="0" err="1">
                <a:solidFill>
                  <a:srgbClr val="000000"/>
                </a:solidFill>
                <a:effectLst/>
                <a:latin typeface="Arial"/>
                <a:ea typeface="Arial"/>
                <a:cs typeface="Arial"/>
                <a:sym typeface="Arial"/>
              </a:rPr>
              <a:t>Lueder</a:t>
            </a:r>
            <a:r>
              <a:rPr lang="en-US" sz="1100" b="0" i="0" u="none" strike="noStrike" cap="none" dirty="0">
                <a:solidFill>
                  <a:srgbClr val="000000"/>
                </a:solidFill>
                <a:effectLst/>
                <a:latin typeface="Arial"/>
                <a:ea typeface="Arial"/>
                <a:cs typeface="Arial"/>
                <a:sym typeface="Arial"/>
              </a:rPr>
              <a:t>, 2018.) </a:t>
            </a:r>
          </a:p>
          <a:p>
            <a:pPr marL="139700" indent="0">
              <a:buFontTx/>
              <a:buNone/>
            </a:pPr>
            <a:r>
              <a:rPr lang="en-US" sz="1100" b="0" i="0" u="none" strike="noStrike" cap="none" dirty="0">
                <a:solidFill>
                  <a:srgbClr val="000000"/>
                </a:solidFill>
                <a:effectLst/>
                <a:latin typeface="Arial"/>
                <a:ea typeface="Arial"/>
                <a:cs typeface="Arial"/>
                <a:sym typeface="Arial"/>
              </a:rPr>
              <a:t> </a:t>
            </a:r>
          </a:p>
        </p:txBody>
      </p:sp>
    </p:spTree>
    <p:extLst>
      <p:ext uri="{BB962C8B-B14F-4D97-AF65-F5344CB8AC3E}">
        <p14:creationId xmlns:p14="http://schemas.microsoft.com/office/powerpoint/2010/main" val="2969783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In general, an ostomy need not preclude a patient from participating activities they enjoy. With a little extra consideration and planning ahead, the patient should be able to resume normal activities of daily living with only a few special considerations.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650603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The patient should follow a balanced, healthy diet. In the immediate postoperative period, the patient may follow a low fiber diet and gradually advance the diet over time; this allows adequate time to determine how different foods impact ostomy function and output and allows the patient to recognize his or her new normal (Carmel &amp; Goldberg, 2022.) The patient with a colostomy should be aware that constipation may occur even with an ostomy, and should follow a diet high in fiber, fruits, vegetables, whole grains, and fluids (Carmel &amp; Goldberg, 2022.) Patients with an ileostomy may need to be more mindful of their fiber intake. While foods high in fiber can still be consumed in small amounts, the patient must be mindful to chew them carefully until a paste-like consistency is achieved as fiber can accumulate in the ostomy tract and create a blockage (Carmel &amp; Goldberg, 2022.) Patients with an ileal conduit will want to be mindful to stay adequately hydrated, but otherwise do not have specific dietary restrictions related to the ostomy.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Patients with a fecal diversion may want to be aware of the impact of certain foods on their ostomy function and output. For example, foods such as asparagus, beets, and strawberries may cause changes in stool color; foods such as broccoli, cabbage, garlic, onion, and even peanut butter can create changes in odor, and foods such as beans, cauliflower, soy, and dairy products may contribute to gas and cramping (Carmel &amp; Goldberg, 2022.) These are just a few examples of foods that may impact ostomy function. The patient may want to consult with a WOC nurse or a nutritionist for further education on this topic. </a:t>
            </a:r>
          </a:p>
          <a:p>
            <a:pPr marL="139700" indent="0">
              <a:buFontTx/>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46124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100" b="0" i="0" u="none" strike="noStrike" cap="none" dirty="0">
                <a:solidFill>
                  <a:srgbClr val="000000"/>
                </a:solidFill>
                <a:effectLst/>
                <a:latin typeface="Arial"/>
                <a:ea typeface="Arial"/>
                <a:cs typeface="Arial"/>
                <a:sym typeface="Arial"/>
              </a:rPr>
              <a:t>In terms of activity, the patient will want to avoid undue stress and friction on the stoma area, but in general can be as active as he or she prefers following the initial recover period after surgery. Some very active patients may prefer to wear a supportive belt or other garment to protect the stoma while active or while swimming. There are a myriad of companies that produce specialized undergarments to support and conceal the pouching system, pouch covers, and other accessories. While convenient, these products are completely optional. The patient can continue to wear the clothing he or she prefers; regularly emptying the pouch will ensure there is not a bulge under form fitting clothing (Carmel &amp; Goldberg, 2022.)</a:t>
            </a:r>
          </a:p>
          <a:p>
            <a:pPr marL="139700" marR="0" lvl="0" indent="0" algn="l" defTabSz="914400" rtl="0" eaLnBrk="1" fontAlgn="auto" latinLnBrk="0" hangingPunct="1">
              <a:lnSpc>
                <a:spcPct val="100000"/>
              </a:lnSpc>
              <a:spcBef>
                <a:spcPts val="0"/>
              </a:spcBef>
              <a:spcAft>
                <a:spcPts val="0"/>
              </a:spcAft>
              <a:buClr>
                <a:srgbClr val="000000"/>
              </a:buClr>
              <a:buSzPts val="1400"/>
              <a:buFontTx/>
              <a:buNone/>
              <a:tabLst/>
              <a:defRPr/>
            </a:pPr>
            <a:endParaRPr lang="en-US" sz="1100" b="0" i="0" u="none" strike="noStrike" cap="none" dirty="0">
              <a:solidFill>
                <a:srgbClr val="000000"/>
              </a:solidFill>
              <a:effectLst/>
              <a:latin typeface="Arial"/>
              <a:ea typeface="Arial"/>
              <a:cs typeface="Arial"/>
              <a:sym typeface="Arial"/>
            </a:endParaRPr>
          </a:p>
          <a:p>
            <a:pPr marL="13970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100" b="0" i="0" u="none" strike="noStrike" cap="none" dirty="0">
                <a:solidFill>
                  <a:srgbClr val="000000"/>
                </a:solidFill>
                <a:effectLst/>
                <a:latin typeface="Arial"/>
                <a:ea typeface="Arial"/>
                <a:cs typeface="Arial"/>
                <a:sym typeface="Arial"/>
              </a:rPr>
              <a:t>The patient may bathe or swim with the ostomy pouch in place, but it is important to thoroughly dry the pouching system (especially the barrier and tape collar (if present) to prevent trapping water against the skin and creating moisture associated skin damage (Carmel &amp; Goldberg, 2022.) The patient may also choose to remove the pouching system prior to bathing- this is safe, and the patient can be reassured that water and soap will not harm the stoma (Carmel &amp; Goldberg, 2022.)</a:t>
            </a:r>
          </a:p>
          <a:p>
            <a:pPr marL="139700" indent="0">
              <a:buFontTx/>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657305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Let’s consider a few of the risk factors affecting patients living with an ostomy.</a:t>
            </a:r>
            <a:endParaRPr dirty="0"/>
          </a:p>
        </p:txBody>
      </p:sp>
    </p:spTree>
    <p:extLst>
      <p:ext uri="{BB962C8B-B14F-4D97-AF65-F5344CB8AC3E}">
        <p14:creationId xmlns:p14="http://schemas.microsoft.com/office/powerpoint/2010/main" val="3915911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Dehydration is one of the biggest risk factors for patients with a new ileostomy; patients with a high output ileostomy are at even greater risk of dehydration and associated complications. It is estimated that 20 to 40 percent of patients with an ileostomy will be readmitted to the hospital within 60 days of discharge due to dehydration and associated complications; additional risk exists for acute kidney injury, electrolyte imbalances, and other issues (Carmel &amp; </a:t>
            </a:r>
            <a:r>
              <a:rPr lang="en-US" sz="1100" b="0" i="0" u="none" strike="noStrike" cap="none" dirty="0" err="1">
                <a:solidFill>
                  <a:srgbClr val="000000"/>
                </a:solidFill>
                <a:effectLst/>
                <a:latin typeface="Arial"/>
                <a:ea typeface="Arial"/>
                <a:cs typeface="Arial"/>
                <a:sym typeface="Arial"/>
              </a:rPr>
              <a:t>Scardillo</a:t>
            </a:r>
            <a:r>
              <a:rPr lang="en-US" sz="1100" b="0" i="0" u="none" strike="noStrike" cap="none" dirty="0">
                <a:solidFill>
                  <a:srgbClr val="000000"/>
                </a:solidFill>
                <a:effectLst/>
                <a:latin typeface="Arial"/>
                <a:ea typeface="Arial"/>
                <a:cs typeface="Arial"/>
                <a:sym typeface="Arial"/>
              </a:rPr>
              <a:t>, 2022.)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Identification of high risk patients, proactive management, and early intervention are keys to successfully managing dehydration in new ileostomy patients. Lethargy, abdominal cramps, dark urine, increased thirst, dry mouth, and decreased urine output can indicate dehydration is occurring; in addition, an increase in stool volume and/or watery stools is also concerning for dehydration (Carmel &amp; </a:t>
            </a:r>
            <a:r>
              <a:rPr lang="en-US" sz="1100" b="0" i="0" u="none" strike="noStrike" cap="none" dirty="0" err="1">
                <a:solidFill>
                  <a:srgbClr val="000000"/>
                </a:solidFill>
                <a:effectLst/>
                <a:latin typeface="Arial"/>
                <a:ea typeface="Arial"/>
                <a:cs typeface="Arial"/>
                <a:sym typeface="Arial"/>
              </a:rPr>
              <a:t>Scardillo</a:t>
            </a:r>
            <a:r>
              <a:rPr lang="en-US" sz="1100" b="0" i="0" u="none" strike="noStrike" cap="none" dirty="0">
                <a:solidFill>
                  <a:srgbClr val="000000"/>
                </a:solidFill>
                <a:effectLst/>
                <a:latin typeface="Arial"/>
                <a:ea typeface="Arial"/>
                <a:cs typeface="Arial"/>
                <a:sym typeface="Arial"/>
              </a:rPr>
              <a:t>, 2022.)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Patients may need to increase intake of sodium and potassium; 500 mL per day of oral rehydration solutions can be helpful (Carmel &amp; </a:t>
            </a:r>
            <a:r>
              <a:rPr lang="en-US" sz="1100" b="0" i="0" u="none" strike="noStrike" cap="none" dirty="0" err="1">
                <a:solidFill>
                  <a:srgbClr val="000000"/>
                </a:solidFill>
                <a:effectLst/>
                <a:latin typeface="Arial"/>
                <a:ea typeface="Arial"/>
                <a:cs typeface="Arial"/>
                <a:sym typeface="Arial"/>
              </a:rPr>
              <a:t>Scardillo</a:t>
            </a:r>
            <a:r>
              <a:rPr lang="en-US" sz="1100" b="0" i="0" u="none" strike="noStrike" cap="none" dirty="0">
                <a:solidFill>
                  <a:srgbClr val="000000"/>
                </a:solidFill>
                <a:effectLst/>
                <a:latin typeface="Arial"/>
                <a:ea typeface="Arial"/>
                <a:cs typeface="Arial"/>
                <a:sym typeface="Arial"/>
              </a:rPr>
              <a:t>, 2022.) Sports drinks with high sugar content and tea can exacerbate dehydration and should be limited; additionally, foods high in sugar should be limited (Stricker, </a:t>
            </a:r>
            <a:r>
              <a:rPr lang="en-US" sz="1100" b="0" i="0" u="none" strike="noStrike" cap="none" dirty="0" err="1">
                <a:solidFill>
                  <a:srgbClr val="000000"/>
                </a:solidFill>
                <a:effectLst/>
                <a:latin typeface="Arial"/>
                <a:ea typeface="Arial"/>
                <a:cs typeface="Arial"/>
                <a:sym typeface="Arial"/>
              </a:rPr>
              <a:t>Hocevar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Shawki</a:t>
            </a:r>
            <a:r>
              <a:rPr lang="en-US" sz="1100" b="0" i="0" u="none" strike="noStrike" cap="none" dirty="0">
                <a:solidFill>
                  <a:srgbClr val="000000"/>
                </a:solidFill>
                <a:effectLst/>
                <a:latin typeface="Arial"/>
                <a:ea typeface="Arial"/>
                <a:cs typeface="Arial"/>
                <a:sym typeface="Arial"/>
              </a:rPr>
              <a:t>, 2022.) Scheduled loperamide is effective at thickening stool and slowing output, and the patient may also be encouraged to consume other foods known to thicken stool suck as starch, carbohydrates, and bananas (Carmel &amp; </a:t>
            </a:r>
            <a:r>
              <a:rPr lang="en-US" sz="1100" b="0" i="0" u="none" strike="noStrike" cap="none" dirty="0" err="1">
                <a:solidFill>
                  <a:srgbClr val="000000"/>
                </a:solidFill>
                <a:effectLst/>
                <a:latin typeface="Arial"/>
                <a:ea typeface="Arial"/>
                <a:cs typeface="Arial"/>
                <a:sym typeface="Arial"/>
              </a:rPr>
              <a:t>Scardillo</a:t>
            </a:r>
            <a:r>
              <a:rPr lang="en-US" sz="1100" b="0" i="0" u="none" strike="noStrike" cap="none" dirty="0">
                <a:solidFill>
                  <a:srgbClr val="000000"/>
                </a:solidFill>
                <a:effectLst/>
                <a:latin typeface="Arial"/>
                <a:ea typeface="Arial"/>
                <a:cs typeface="Arial"/>
                <a:sym typeface="Arial"/>
              </a:rPr>
              <a:t>, 2022.) It is not always appropriate to increase fluids due to the unintended consequence of simultaneously increasing ostomy output; if the dehydration is severe, the patient may require IV rehydration (Carmel &amp; </a:t>
            </a:r>
            <a:r>
              <a:rPr lang="en-US" sz="1100" b="0" i="0" u="none" strike="noStrike" cap="none" dirty="0" err="1">
                <a:solidFill>
                  <a:srgbClr val="000000"/>
                </a:solidFill>
                <a:effectLst/>
                <a:latin typeface="Arial"/>
                <a:ea typeface="Arial"/>
                <a:cs typeface="Arial"/>
                <a:sym typeface="Arial"/>
              </a:rPr>
              <a:t>Scardillo</a:t>
            </a:r>
            <a:r>
              <a:rPr lang="en-US" sz="1100" b="0" i="0" u="none" strike="noStrike" cap="none" dirty="0">
                <a:solidFill>
                  <a:srgbClr val="000000"/>
                </a:solidFill>
                <a:effectLst/>
                <a:latin typeface="Arial"/>
                <a:ea typeface="Arial"/>
                <a:cs typeface="Arial"/>
                <a:sym typeface="Arial"/>
              </a:rPr>
              <a:t>, 2022.)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Careful monitoring is important, as it’s much easier and more effective to manage dehydration from a proactive, rather than reactive, perspective. Patients should be taught to keep log of output, especially in the initial postoperative period; if output over 1200 mL in 24 hours occurs, the patient should contact their medical provider or WOC specialist (Stricker, </a:t>
            </a:r>
            <a:r>
              <a:rPr lang="en-US" sz="1100" b="0" i="0" u="none" strike="noStrike" cap="none" dirty="0" err="1">
                <a:solidFill>
                  <a:srgbClr val="000000"/>
                </a:solidFill>
                <a:effectLst/>
                <a:latin typeface="Arial"/>
                <a:ea typeface="Arial"/>
                <a:cs typeface="Arial"/>
                <a:sym typeface="Arial"/>
              </a:rPr>
              <a:t>Hocevar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Shawki</a:t>
            </a:r>
            <a:r>
              <a:rPr lang="en-US" sz="1100" b="0" i="0" u="none" strike="noStrike" cap="none" dirty="0">
                <a:solidFill>
                  <a:srgbClr val="000000"/>
                </a:solidFill>
                <a:effectLst/>
                <a:latin typeface="Arial"/>
                <a:ea typeface="Arial"/>
                <a:cs typeface="Arial"/>
                <a:sym typeface="Arial"/>
              </a:rPr>
              <a:t>, 2022.) </a:t>
            </a:r>
          </a:p>
          <a:p>
            <a:pPr marL="139700" indent="0">
              <a:buFontTx/>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37727386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marR="0" lvl="0" indent="0" algn="l" defTabSz="914400" rtl="0" eaLnBrk="1" fontAlgn="auto" latinLnBrk="0" hangingPunct="1">
              <a:lnSpc>
                <a:spcPct val="100000"/>
              </a:lnSpc>
              <a:spcBef>
                <a:spcPts val="0"/>
              </a:spcBef>
              <a:spcAft>
                <a:spcPts val="0"/>
              </a:spcAft>
              <a:buClr>
                <a:srgbClr val="000000"/>
              </a:buClr>
              <a:buSzPts val="1400"/>
              <a:buFontTx/>
              <a:buNone/>
              <a:tabLst/>
              <a:defRPr/>
            </a:pPr>
            <a:r>
              <a:rPr lang="en-US" sz="1100" b="0" i="0" u="none" strike="noStrike" cap="none" dirty="0">
                <a:solidFill>
                  <a:srgbClr val="000000"/>
                </a:solidFill>
                <a:effectLst/>
                <a:latin typeface="Arial"/>
                <a:ea typeface="Arial"/>
                <a:cs typeface="Arial"/>
                <a:sym typeface="Arial"/>
              </a:rPr>
              <a:t>Irritant dermatitis is a very common complication of peristomal skin. The skin becomes irritated in response to products, adhesives, or stoma effluent and begins to break down in response; the skin becomes increasingly reddened, and swelling, itching, burning, and peeling may also occur (</a:t>
            </a:r>
            <a:r>
              <a:rPr lang="en-US" sz="1100" b="0" i="0" u="none" strike="noStrike" cap="none" dirty="0" err="1">
                <a:solidFill>
                  <a:srgbClr val="000000"/>
                </a:solidFill>
                <a:effectLst/>
                <a:latin typeface="Arial"/>
                <a:ea typeface="Arial"/>
                <a:cs typeface="Arial"/>
                <a:sym typeface="Arial"/>
              </a:rPr>
              <a:t>Salvadalena</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Hanchett</a:t>
            </a:r>
            <a:r>
              <a:rPr lang="en-US" sz="1100" b="0" i="0" u="none" strike="noStrike" cap="none" dirty="0">
                <a:solidFill>
                  <a:srgbClr val="000000"/>
                </a:solidFill>
                <a:effectLst/>
                <a:latin typeface="Arial"/>
                <a:ea typeface="Arial"/>
                <a:cs typeface="Arial"/>
                <a:sym typeface="Arial"/>
              </a:rPr>
              <a:t>, 2022.) Patients with an ileostomy are at particularly high risk of dermatitis secondary to exposure to effluent, as the effluent produced by an ileostomy is liquid and highly corrosive (</a:t>
            </a:r>
            <a:r>
              <a:rPr lang="en-US" sz="1100" b="0" i="0" u="none" strike="noStrike" cap="none" dirty="0" err="1">
                <a:solidFill>
                  <a:srgbClr val="000000"/>
                </a:solidFill>
                <a:effectLst/>
                <a:latin typeface="Arial"/>
                <a:ea typeface="Arial"/>
                <a:cs typeface="Arial"/>
                <a:sym typeface="Arial"/>
              </a:rPr>
              <a:t>Salvadalena</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Hanchett</a:t>
            </a:r>
            <a:r>
              <a:rPr lang="en-US" sz="1100" b="0" i="0" u="none" strike="noStrike" cap="none" dirty="0">
                <a:solidFill>
                  <a:srgbClr val="000000"/>
                </a:solidFill>
                <a:effectLst/>
                <a:latin typeface="Arial"/>
                <a:ea typeface="Arial"/>
                <a:cs typeface="Arial"/>
                <a:sym typeface="Arial"/>
              </a:rPr>
              <a:t>, 2022.) It is important to identify the cause of the dermatitis and eliminate or mitigate it. Assessment of the pouch seal is a critical step, as a poor seal can allow leakage of effluent onto the peristomal skin; a new style of pouching system (convex, for example) may be appropriate to prevent leakage or a tape free system may be appropriate for a patient who is experiencing dermatitis secondary to adhesive sensitivity (</a:t>
            </a:r>
            <a:r>
              <a:rPr lang="en-US" sz="1100" b="0" i="0" u="none" strike="noStrike" cap="none" dirty="0" err="1">
                <a:solidFill>
                  <a:srgbClr val="000000"/>
                </a:solidFill>
                <a:effectLst/>
                <a:latin typeface="Arial"/>
                <a:ea typeface="Arial"/>
                <a:cs typeface="Arial"/>
                <a:sym typeface="Arial"/>
              </a:rPr>
              <a:t>Salvadalena</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Hanchett</a:t>
            </a:r>
            <a:r>
              <a:rPr lang="en-US" sz="1100" b="0" i="0" u="none" strike="noStrike" cap="none" dirty="0">
                <a:solidFill>
                  <a:srgbClr val="000000"/>
                </a:solidFill>
                <a:effectLst/>
                <a:latin typeface="Arial"/>
                <a:ea typeface="Arial"/>
                <a:cs typeface="Arial"/>
                <a:sym typeface="Arial"/>
              </a:rPr>
              <a:t>, 2022.) After determining the cause of the problem and taking steps to resolve it, topical care should be provided to the skin. Generally, barrier powder is applied to the inflamed skin and sealed in with liquid barrier film- this is called “crusting” (</a:t>
            </a:r>
            <a:r>
              <a:rPr lang="en-US" sz="1100" b="0" i="0" u="none" strike="noStrike" cap="none" dirty="0" err="1">
                <a:solidFill>
                  <a:srgbClr val="000000"/>
                </a:solidFill>
                <a:effectLst/>
                <a:latin typeface="Arial"/>
                <a:ea typeface="Arial"/>
                <a:cs typeface="Arial"/>
                <a:sym typeface="Arial"/>
              </a:rPr>
              <a:t>Salvadalena</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Hanchett</a:t>
            </a:r>
            <a:r>
              <a:rPr lang="en-US" sz="1100" b="0" i="0" u="none" strike="noStrike" cap="none" dirty="0">
                <a:solidFill>
                  <a:srgbClr val="000000"/>
                </a:solidFill>
                <a:effectLst/>
                <a:latin typeface="Arial"/>
                <a:ea typeface="Arial"/>
                <a:cs typeface="Arial"/>
                <a:sym typeface="Arial"/>
              </a:rPr>
              <a:t>, 2022.) Hydrocolloid may be used if the area of irritation is large or exudating heavily (</a:t>
            </a:r>
            <a:r>
              <a:rPr lang="en-US" sz="1100" b="0" i="0" u="none" strike="noStrike" cap="none" dirty="0" err="1">
                <a:solidFill>
                  <a:srgbClr val="000000"/>
                </a:solidFill>
                <a:effectLst/>
                <a:latin typeface="Arial"/>
                <a:ea typeface="Arial"/>
                <a:cs typeface="Arial"/>
                <a:sym typeface="Arial"/>
              </a:rPr>
              <a:t>Salvadalena</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Hanchett</a:t>
            </a:r>
            <a:r>
              <a:rPr lang="en-US" sz="1100" b="0" i="0" u="none" strike="noStrike" cap="none" dirty="0">
                <a:solidFill>
                  <a:srgbClr val="000000"/>
                </a:solidFill>
                <a:effectLst/>
                <a:latin typeface="Arial"/>
                <a:ea typeface="Arial"/>
                <a:cs typeface="Arial"/>
                <a:sym typeface="Arial"/>
              </a:rPr>
              <a:t>, 2022.) If the area of irritation is large and/or does not resolve in 1-2 pouch changes, a WOC specialist should be consulted for support. </a:t>
            </a:r>
          </a:p>
          <a:p>
            <a:pPr marL="139700" indent="0">
              <a:buFontTx/>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3661930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Welcome! No matter the specialty in which you work, it’s very likely that you’ll encounter a patient living with an ostomy at some point in your career. It is estimated that as many as seven hundred twenty-five thousand to one million individuals currently have an ostomy (United Ostomy Associations of America, 2021.) It’s important that all nurses have at least a basic understanding of how to meet the needs of patients living with an ostomy and when it is appropriate to refer the patient to a Wound, Ostomy, and Continence specialist.</a:t>
            </a:r>
          </a:p>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If skin is chronically exposed to corrosive urine or effluent, </a:t>
            </a:r>
            <a:r>
              <a:rPr lang="en-US" sz="1100" b="0" i="0" u="none" strike="noStrike" cap="none" dirty="0" err="1">
                <a:solidFill>
                  <a:srgbClr val="000000"/>
                </a:solidFill>
                <a:effectLst/>
                <a:latin typeface="Arial"/>
                <a:ea typeface="Arial"/>
                <a:cs typeface="Arial"/>
                <a:sym typeface="Arial"/>
              </a:rPr>
              <a:t>psuedoverrucous</a:t>
            </a:r>
            <a:r>
              <a:rPr lang="en-US" sz="1100" b="0" i="0" u="none" strike="noStrike" cap="none" dirty="0">
                <a:solidFill>
                  <a:srgbClr val="000000"/>
                </a:solidFill>
                <a:effectLst/>
                <a:latin typeface="Arial"/>
                <a:ea typeface="Arial"/>
                <a:cs typeface="Arial"/>
                <a:sym typeface="Arial"/>
              </a:rPr>
              <a:t> lesions may occur. Inflammation causes thickening of the skin surrounding the stoma and wart-like lesions develop; in patients with chronic urine exposure, crystals may develop in the peristomal skin and urinary tract infections or urinary stones may occur (</a:t>
            </a:r>
            <a:r>
              <a:rPr lang="en-US" sz="1100" b="0" i="0" u="none" strike="noStrike" cap="none" dirty="0" err="1">
                <a:solidFill>
                  <a:srgbClr val="000000"/>
                </a:solidFill>
                <a:effectLst/>
                <a:latin typeface="Arial"/>
                <a:ea typeface="Arial"/>
                <a:cs typeface="Arial"/>
                <a:sym typeface="Arial"/>
              </a:rPr>
              <a:t>Salvadalena</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Hanchett</a:t>
            </a:r>
            <a:r>
              <a:rPr lang="en-US" sz="1100" b="0" i="0" u="none" strike="noStrike" cap="none" dirty="0">
                <a:solidFill>
                  <a:srgbClr val="000000"/>
                </a:solidFill>
                <a:effectLst/>
                <a:latin typeface="Arial"/>
                <a:ea typeface="Arial"/>
                <a:cs typeface="Arial"/>
                <a:sym typeface="Arial"/>
              </a:rPr>
              <a:t>, 2022.) The lesions may vary in color from white to dark red and the area may itch, bleed, or become tender (</a:t>
            </a:r>
            <a:r>
              <a:rPr lang="en-US" sz="1100" b="0" i="0" u="none" strike="noStrike" cap="none" dirty="0" err="1">
                <a:solidFill>
                  <a:srgbClr val="000000"/>
                </a:solidFill>
                <a:effectLst/>
                <a:latin typeface="Arial"/>
                <a:ea typeface="Arial"/>
                <a:cs typeface="Arial"/>
                <a:sym typeface="Arial"/>
              </a:rPr>
              <a:t>Salvadalena</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Hanchett</a:t>
            </a:r>
            <a:r>
              <a:rPr lang="en-US" sz="1100" b="0" i="0" u="none" strike="noStrike" cap="none" dirty="0">
                <a:solidFill>
                  <a:srgbClr val="000000"/>
                </a:solidFill>
                <a:effectLst/>
                <a:latin typeface="Arial"/>
                <a:ea typeface="Arial"/>
                <a:cs typeface="Arial"/>
                <a:sym typeface="Arial"/>
              </a:rPr>
              <a:t>, 2022.) It is very important to assess the fit and seal of the pouching system. The size of the opening in the pouching system may need to be cut smaller, a different pouching system may need to be used, and a pouch with an anti reflux feature should be used; barrier powder may be applied to the lesions to dry them if needed and occasionally the lesions are treated with silver nitrate (</a:t>
            </a:r>
            <a:r>
              <a:rPr lang="en-US" sz="1100" b="0" i="0" u="none" strike="noStrike" cap="none" dirty="0" err="1">
                <a:solidFill>
                  <a:srgbClr val="000000"/>
                </a:solidFill>
                <a:effectLst/>
                <a:latin typeface="Arial"/>
                <a:ea typeface="Arial"/>
                <a:cs typeface="Arial"/>
                <a:sym typeface="Arial"/>
              </a:rPr>
              <a:t>Salvadalena</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Hanchett</a:t>
            </a:r>
            <a:r>
              <a:rPr lang="en-US" sz="1100" b="0" i="0" u="none" strike="noStrike" cap="none" dirty="0">
                <a:solidFill>
                  <a:srgbClr val="000000"/>
                </a:solidFill>
                <a:effectLst/>
                <a:latin typeface="Arial"/>
                <a:ea typeface="Arial"/>
                <a:cs typeface="Arial"/>
                <a:sym typeface="Arial"/>
              </a:rPr>
              <a:t>, 2022.) A WOC nurse specialist should be consulted if the lesions interfere with achieving a pouch seal, or if difficulties with leakage persist. The patient should be referred to a medical provider for a skin biopsy if appropriate response to treatment is not achieved or if the etiology of the lesions is unclear (</a:t>
            </a:r>
            <a:r>
              <a:rPr lang="en-US" sz="1100" b="0" i="0" u="none" strike="noStrike" cap="none" dirty="0" err="1">
                <a:solidFill>
                  <a:srgbClr val="000000"/>
                </a:solidFill>
                <a:effectLst/>
                <a:latin typeface="Arial"/>
                <a:ea typeface="Arial"/>
                <a:cs typeface="Arial"/>
                <a:sym typeface="Arial"/>
              </a:rPr>
              <a:t>Salvadalena</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Hanchett</a:t>
            </a:r>
            <a:r>
              <a:rPr lang="en-US" sz="1100" b="0" i="0" u="none" strike="noStrike" cap="none" dirty="0">
                <a:solidFill>
                  <a:srgbClr val="000000"/>
                </a:solidFill>
                <a:effectLst/>
                <a:latin typeface="Arial"/>
                <a:ea typeface="Arial"/>
                <a:cs typeface="Arial"/>
                <a:sym typeface="Arial"/>
              </a:rPr>
              <a:t>, 2022.) </a:t>
            </a:r>
          </a:p>
          <a:p>
            <a:pPr marL="139700" indent="0">
              <a:buFontTx/>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592039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267152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541061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endParaRPr lang="en-US"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2291700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In this presentation, we’ll discuss the basics of providing care for patients living with an ostomy. We’ll review the different type of ostomies you may encounter in your practice as well as the basics of a stoma assessment, normal expected findings, and expected output for each type of ostomy. We’ll review the basics of performing a pouch change and routine pouch care. We’ll cover general considerations for living life with an ostomy. And lastly, we’ll discuss complications that may occur and how to recognize and manage them in a timely manner. </a:t>
            </a:r>
          </a:p>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There are several types of ostomies you may encounter. The type of ostomy depends on whether its purpose is to divert urine or stool and, for fecal diversions, where in the bowel the ostomy is created. Let’s discuss each type of ostomy in detail.</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3994786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A colostomy is formed in the large intestine, or colon. A sigmoid colostomy, or a colostomy formed in the sigmoid colon, is the most common type of colostomy and the most desirable since it allows for the most </a:t>
            </a:r>
            <a:r>
              <a:rPr lang="en-US" sz="1100" b="0" i="0" u="none" strike="noStrike" cap="none" dirty="0" err="1">
                <a:solidFill>
                  <a:srgbClr val="000000"/>
                </a:solidFill>
                <a:effectLst/>
                <a:latin typeface="Arial"/>
                <a:ea typeface="Arial"/>
                <a:cs typeface="Arial"/>
                <a:sym typeface="Arial"/>
              </a:rPr>
              <a:t>absorbtion</a:t>
            </a:r>
            <a:r>
              <a:rPr lang="en-US" sz="1100" b="0" i="0" u="none" strike="noStrike" cap="none" dirty="0">
                <a:solidFill>
                  <a:srgbClr val="000000"/>
                </a:solidFill>
                <a:effectLst/>
                <a:latin typeface="Arial"/>
                <a:ea typeface="Arial"/>
                <a:cs typeface="Arial"/>
                <a:sym typeface="Arial"/>
              </a:rPr>
              <a:t> of fluid and nutrients. A sigmoid colostomy will be located in the left lower quadrant; it may also be located in the right upper quadrant if the patient’s body contours are not conducive to successful pouching on the lower quadrant (Stricker, </a:t>
            </a:r>
            <a:r>
              <a:rPr lang="en-US" sz="1100" b="0" i="0" u="none" strike="noStrike" cap="none" dirty="0" err="1">
                <a:solidFill>
                  <a:srgbClr val="000000"/>
                </a:solidFill>
                <a:effectLst/>
                <a:latin typeface="Arial"/>
                <a:ea typeface="Arial"/>
                <a:cs typeface="Arial"/>
                <a:sym typeface="Arial"/>
              </a:rPr>
              <a:t>Hocevar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Shawki</a:t>
            </a:r>
            <a:r>
              <a:rPr lang="en-US" sz="1100" b="0" i="0" u="none" strike="noStrike" cap="none" dirty="0">
                <a:solidFill>
                  <a:srgbClr val="000000"/>
                </a:solidFill>
                <a:effectLst/>
                <a:latin typeface="Arial"/>
                <a:ea typeface="Arial"/>
                <a:cs typeface="Arial"/>
                <a:sym typeface="Arial"/>
              </a:rPr>
              <a:t>, 2022.) The output, or effluent, from a </a:t>
            </a:r>
            <a:r>
              <a:rPr lang="en-US" sz="1100" b="0" i="0" u="none" strike="noStrike" cap="none" dirty="0" err="1">
                <a:solidFill>
                  <a:srgbClr val="000000"/>
                </a:solidFill>
                <a:effectLst/>
                <a:latin typeface="Arial"/>
                <a:ea typeface="Arial"/>
                <a:cs typeface="Arial"/>
                <a:sym typeface="Arial"/>
              </a:rPr>
              <a:t>signmoid</a:t>
            </a:r>
            <a:r>
              <a:rPr lang="en-US" sz="1100" b="0" i="0" u="none" strike="noStrike" cap="none" dirty="0">
                <a:solidFill>
                  <a:srgbClr val="000000"/>
                </a:solidFill>
                <a:effectLst/>
                <a:latin typeface="Arial"/>
                <a:ea typeface="Arial"/>
                <a:cs typeface="Arial"/>
                <a:sym typeface="Arial"/>
              </a:rPr>
              <a:t> colostomy is generally pasty to formed in consistency and some patients may experience output only once or twice daily (Stricker, </a:t>
            </a:r>
            <a:r>
              <a:rPr lang="en-US" sz="1100" b="0" i="0" u="none" strike="noStrike" cap="none" dirty="0" err="1">
                <a:solidFill>
                  <a:srgbClr val="000000"/>
                </a:solidFill>
                <a:effectLst/>
                <a:latin typeface="Arial"/>
                <a:ea typeface="Arial"/>
                <a:cs typeface="Arial"/>
                <a:sym typeface="Arial"/>
              </a:rPr>
              <a:t>Hocevar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Shawki</a:t>
            </a:r>
            <a:r>
              <a:rPr lang="en-US" sz="1100" b="0" i="0" u="none" strike="noStrike" cap="none" dirty="0">
                <a:solidFill>
                  <a:srgbClr val="000000"/>
                </a:solidFill>
                <a:effectLst/>
                <a:latin typeface="Arial"/>
                <a:ea typeface="Arial"/>
                <a:cs typeface="Arial"/>
                <a:sym typeface="Arial"/>
              </a:rPr>
              <a:t>, 2022.)</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A transverse colostomy is located in the transverse colon and the stoma may be located in the right upper or left upper quadrant, or in the </a:t>
            </a:r>
            <a:r>
              <a:rPr lang="en-US" sz="1100" b="0" i="0" u="none" strike="noStrike" cap="none" dirty="0" err="1">
                <a:solidFill>
                  <a:srgbClr val="000000"/>
                </a:solidFill>
                <a:effectLst/>
                <a:latin typeface="Arial"/>
                <a:ea typeface="Arial"/>
                <a:cs typeface="Arial"/>
                <a:sym typeface="Arial"/>
              </a:rPr>
              <a:t>midabdomen</a:t>
            </a:r>
            <a:r>
              <a:rPr lang="en-US" sz="1100" b="0" i="0" u="none" strike="noStrike" cap="none" dirty="0">
                <a:solidFill>
                  <a:srgbClr val="000000"/>
                </a:solidFill>
                <a:effectLst/>
                <a:latin typeface="Arial"/>
                <a:ea typeface="Arial"/>
                <a:cs typeface="Arial"/>
                <a:sym typeface="Arial"/>
              </a:rPr>
              <a:t>; stool is generally liquid to pasty in consistency and may have a strong odor (Stricker, </a:t>
            </a:r>
            <a:r>
              <a:rPr lang="en-US" sz="1100" b="0" i="0" u="none" strike="noStrike" cap="none" dirty="0" err="1">
                <a:solidFill>
                  <a:srgbClr val="000000"/>
                </a:solidFill>
                <a:effectLst/>
                <a:latin typeface="Arial"/>
                <a:ea typeface="Arial"/>
                <a:cs typeface="Arial"/>
                <a:sym typeface="Arial"/>
              </a:rPr>
              <a:t>Hocevar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Shawki</a:t>
            </a:r>
            <a:r>
              <a:rPr lang="en-US" sz="1100" b="0" i="0" u="none" strike="noStrike" cap="none" dirty="0">
                <a:solidFill>
                  <a:srgbClr val="000000"/>
                </a:solidFill>
                <a:effectLst/>
                <a:latin typeface="Arial"/>
                <a:ea typeface="Arial"/>
                <a:cs typeface="Arial"/>
                <a:sym typeface="Arial"/>
              </a:rPr>
              <a:t>, 2022.)</a:t>
            </a:r>
          </a:p>
          <a:p>
            <a:pPr marL="139700" indent="0">
              <a:buFontTx/>
              <a:buNone/>
            </a:pPr>
            <a:endParaRPr lang="en-US" sz="1100" b="0" i="0" u="none" strike="noStrike" cap="none" dirty="0">
              <a:solidFill>
                <a:srgbClr val="000000"/>
              </a:solidFill>
              <a:effectLst/>
              <a:latin typeface="Arial"/>
              <a:ea typeface="Arial"/>
              <a:cs typeface="Arial"/>
              <a:sym typeface="Arial"/>
            </a:endParaRPr>
          </a:p>
          <a:p>
            <a:pPr marL="139700" indent="0">
              <a:buFontTx/>
              <a:buNone/>
            </a:pPr>
            <a:r>
              <a:rPr lang="en-US" sz="1100" b="0" i="0" u="none" strike="noStrike" cap="none" dirty="0">
                <a:solidFill>
                  <a:srgbClr val="000000"/>
                </a:solidFill>
                <a:effectLst/>
                <a:latin typeface="Arial"/>
                <a:ea typeface="Arial"/>
                <a:cs typeface="Arial"/>
                <a:sym typeface="Arial"/>
              </a:rPr>
              <a:t>Ascending colostomies and cecostomies are rare procedures; both produce malodorous, liquid output that is highly irritating if it comes in contact with the peristomal skin (Stricker, </a:t>
            </a:r>
            <a:r>
              <a:rPr lang="en-US" sz="1100" b="0" i="0" u="none" strike="noStrike" cap="none" dirty="0" err="1">
                <a:solidFill>
                  <a:srgbClr val="000000"/>
                </a:solidFill>
                <a:effectLst/>
                <a:latin typeface="Arial"/>
                <a:ea typeface="Arial"/>
                <a:cs typeface="Arial"/>
                <a:sym typeface="Arial"/>
              </a:rPr>
              <a:t>Hocevar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Shawki</a:t>
            </a:r>
            <a:r>
              <a:rPr lang="en-US" sz="1100" b="0" i="0" u="none" strike="noStrike" cap="none" dirty="0">
                <a:solidFill>
                  <a:srgbClr val="000000"/>
                </a:solidFill>
                <a:effectLst/>
                <a:latin typeface="Arial"/>
                <a:ea typeface="Arial"/>
                <a:cs typeface="Arial"/>
                <a:sym typeface="Arial"/>
              </a:rPr>
              <a:t>, 2022.)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2559204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Ileostomies are formed in the small intestine and are generally located in the right lower quadrant; output is generally liquid to mushy consistency and is very irritating if it comes in contact with the peristomal skin due to the presence of digestive enzymes (Stricker, </a:t>
            </a:r>
            <a:r>
              <a:rPr lang="en-US" sz="1100" b="0" i="0" u="none" strike="noStrike" cap="none" dirty="0" err="1">
                <a:solidFill>
                  <a:srgbClr val="000000"/>
                </a:solidFill>
                <a:effectLst/>
                <a:latin typeface="Arial"/>
                <a:ea typeface="Arial"/>
                <a:cs typeface="Arial"/>
                <a:sym typeface="Arial"/>
              </a:rPr>
              <a:t>Hocevar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Shawki</a:t>
            </a:r>
            <a:r>
              <a:rPr lang="en-US" sz="1100" b="0" i="0" u="none" strike="noStrike" cap="none" dirty="0">
                <a:solidFill>
                  <a:srgbClr val="000000"/>
                </a:solidFill>
                <a:effectLst/>
                <a:latin typeface="Arial"/>
                <a:ea typeface="Arial"/>
                <a:cs typeface="Arial"/>
                <a:sym typeface="Arial"/>
              </a:rPr>
              <a:t>, 2022.) Ileostomies typically produce output frequently throughout the day, and may be classified as “high output” if they produce more than 1,000 to 2,000 ml of effluent in a 24 hour period (Stricker, </a:t>
            </a:r>
            <a:r>
              <a:rPr lang="en-US" sz="1100" b="0" i="0" u="none" strike="noStrike" cap="none" dirty="0" err="1">
                <a:solidFill>
                  <a:srgbClr val="000000"/>
                </a:solidFill>
                <a:effectLst/>
                <a:latin typeface="Arial"/>
                <a:ea typeface="Arial"/>
                <a:cs typeface="Arial"/>
                <a:sym typeface="Arial"/>
              </a:rPr>
              <a:t>Hocevar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Shawki</a:t>
            </a:r>
            <a:r>
              <a:rPr lang="en-US" sz="1100" b="0" i="0" u="none" strike="noStrike" cap="none" dirty="0">
                <a:solidFill>
                  <a:srgbClr val="000000"/>
                </a:solidFill>
                <a:effectLst/>
                <a:latin typeface="Arial"/>
                <a:ea typeface="Arial"/>
                <a:cs typeface="Arial"/>
                <a:sym typeface="Arial"/>
              </a:rPr>
              <a:t>, 2022.) With any ileostomy, there is a very high risk of dehydration and kidney injury due to the continual loss of fluids and electrolytes (Stricker, </a:t>
            </a:r>
            <a:r>
              <a:rPr lang="en-US" sz="1100" b="0" i="0" u="none" strike="noStrike" cap="none" dirty="0" err="1">
                <a:solidFill>
                  <a:srgbClr val="000000"/>
                </a:solidFill>
                <a:effectLst/>
                <a:latin typeface="Arial"/>
                <a:ea typeface="Arial"/>
                <a:cs typeface="Arial"/>
                <a:sym typeface="Arial"/>
              </a:rPr>
              <a:t>Hocevar</a:t>
            </a:r>
            <a:r>
              <a:rPr lang="en-US" sz="1100" b="0" i="0" u="none" strike="noStrike" cap="none" dirty="0">
                <a:solidFill>
                  <a:srgbClr val="000000"/>
                </a:solidFill>
                <a:effectLst/>
                <a:latin typeface="Arial"/>
                <a:ea typeface="Arial"/>
                <a:cs typeface="Arial"/>
                <a:sym typeface="Arial"/>
              </a:rPr>
              <a:t> &amp; </a:t>
            </a:r>
            <a:r>
              <a:rPr lang="en-US" sz="1100" b="0" i="0" u="none" strike="noStrike" cap="none" dirty="0" err="1">
                <a:solidFill>
                  <a:srgbClr val="000000"/>
                </a:solidFill>
                <a:effectLst/>
                <a:latin typeface="Arial"/>
                <a:ea typeface="Arial"/>
                <a:cs typeface="Arial"/>
                <a:sym typeface="Arial"/>
              </a:rPr>
              <a:t>Shawki</a:t>
            </a:r>
            <a:r>
              <a:rPr lang="en-US" sz="1100" b="0" i="0" u="none" strike="noStrike" cap="none" dirty="0">
                <a:solidFill>
                  <a:srgbClr val="000000"/>
                </a:solidFill>
                <a:effectLst/>
                <a:latin typeface="Arial"/>
                <a:ea typeface="Arial"/>
                <a:cs typeface="Arial"/>
                <a:sym typeface="Arial"/>
              </a:rPr>
              <a:t>, 2022.) We’ll discuss management of these concerns later in the presentation.</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1390532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100" b="0" i="0" u="none" strike="noStrike" cap="none" dirty="0">
                <a:solidFill>
                  <a:srgbClr val="000000"/>
                </a:solidFill>
                <a:effectLst/>
                <a:latin typeface="Arial"/>
                <a:ea typeface="Arial"/>
                <a:cs typeface="Arial"/>
                <a:sym typeface="Arial"/>
              </a:rPr>
              <a:t>An ileal conduit is a stoma created for the purpose of diverting urine. A small section of bowel, generally from the ileum, is transected and repurposed to create a conduit to the skin, ending in a stoma; the ureters are then anastomosed to the new conduit, creating a tract for urine to flow from the kidney and through the stoma (</a:t>
            </a:r>
            <a:r>
              <a:rPr lang="en-US" sz="1100" b="0" i="0" u="none" strike="noStrike" cap="none" dirty="0" err="1">
                <a:solidFill>
                  <a:srgbClr val="000000"/>
                </a:solidFill>
                <a:effectLst/>
                <a:latin typeface="Arial"/>
                <a:ea typeface="Arial"/>
                <a:cs typeface="Arial"/>
                <a:sym typeface="Arial"/>
              </a:rPr>
              <a:t>Packiam</a:t>
            </a:r>
            <a:r>
              <a:rPr lang="en-US" sz="1100" b="0" i="0" u="none" strike="noStrike" cap="none" dirty="0">
                <a:solidFill>
                  <a:srgbClr val="000000"/>
                </a:solidFill>
                <a:effectLst/>
                <a:latin typeface="Arial"/>
                <a:ea typeface="Arial"/>
                <a:cs typeface="Arial"/>
                <a:sym typeface="Arial"/>
              </a:rPr>
              <a:t>, et al, 2022.) The conduit will drain urine frequently throughout the day. Because of the use of bowel tissue for the conduit, mucus will exit through the stoma as well- this is a normal assessment finding. Chronic presence of bacteria in the urine is common for patients with an ileal conduit, and urine cultures will often show positive results; it is inappropriate to treat these patient with antibiotics unless signs and symptoms of infection are present (</a:t>
            </a:r>
            <a:r>
              <a:rPr lang="en-US" sz="1100" b="0" i="0" u="none" strike="noStrike" cap="none" dirty="0" err="1">
                <a:solidFill>
                  <a:srgbClr val="000000"/>
                </a:solidFill>
                <a:effectLst/>
                <a:latin typeface="Arial"/>
                <a:ea typeface="Arial"/>
                <a:cs typeface="Arial"/>
                <a:sym typeface="Arial"/>
              </a:rPr>
              <a:t>Packiam</a:t>
            </a:r>
            <a:r>
              <a:rPr lang="en-US" sz="1100" b="0" i="0" u="none" strike="noStrike" cap="none" dirty="0">
                <a:solidFill>
                  <a:srgbClr val="000000"/>
                </a:solidFill>
                <a:effectLst/>
                <a:latin typeface="Arial"/>
                <a:ea typeface="Arial"/>
                <a:cs typeface="Arial"/>
                <a:sym typeface="Arial"/>
              </a:rPr>
              <a:t>, et al, 2022.)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1394008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Now, let’s discuss the basics of a comprehensive assessment of a stoma.</a:t>
            </a:r>
            <a:endParaRPr dirty="0"/>
          </a:p>
        </p:txBody>
      </p:sp>
    </p:spTree>
    <p:extLst>
      <p:ext uri="{BB962C8B-B14F-4D97-AF65-F5344CB8AC3E}">
        <p14:creationId xmlns:p14="http://schemas.microsoft.com/office/powerpoint/2010/main" val="3167995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39700" indent="0">
              <a:buFontTx/>
              <a:buNone/>
            </a:pPr>
            <a:r>
              <a:rPr lang="en-US" sz="1100" b="0" i="0" u="none" strike="noStrike" cap="none" dirty="0">
                <a:solidFill>
                  <a:srgbClr val="000000"/>
                </a:solidFill>
                <a:effectLst/>
                <a:latin typeface="Arial"/>
                <a:ea typeface="Arial"/>
                <a:cs typeface="Arial"/>
                <a:sym typeface="Arial"/>
              </a:rPr>
              <a:t>Before beginning an assessment, it is important to understand the type of ostomy that has been created for the patient. Understanding the type of ostomy is critical to understanding which assessment findings are normal and which are abnormal. In addition, knowledge of the type of stoma is necessary to ensure selection of an appropriate pouching system (Colwell &amp; Hudson, 2022.)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The location of the stoma on the body can lend clues as to what type of stoma is present, but location alone is not enough information. The operative report will have the most detailed information about what type of ostomy is present; the history and physical may provide clues as well (Colwell &amp; Hudson, 2022.)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In addition to anatomic location, there are several other factors that must be included in a stoma an ostomy assessment. These include stoma mucosa, stoma structure, peristomal skin, and function of the ostomy (Colwell &amp; Hudson, 2022.)</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Stoma mucosa is highly </a:t>
            </a:r>
            <a:r>
              <a:rPr lang="en-US" sz="1100" b="0" i="0" u="none" strike="noStrike" cap="none" dirty="0" err="1">
                <a:solidFill>
                  <a:srgbClr val="000000"/>
                </a:solidFill>
                <a:effectLst/>
                <a:latin typeface="Arial"/>
                <a:ea typeface="Arial"/>
                <a:cs typeface="Arial"/>
                <a:sym typeface="Arial"/>
              </a:rPr>
              <a:t>vascularlized</a:t>
            </a:r>
            <a:r>
              <a:rPr lang="en-US" sz="1100" b="0" i="0" u="none" strike="noStrike" cap="none" dirty="0">
                <a:solidFill>
                  <a:srgbClr val="000000"/>
                </a:solidFill>
                <a:effectLst/>
                <a:latin typeface="Arial"/>
                <a:ea typeface="Arial"/>
                <a:cs typeface="Arial"/>
                <a:sym typeface="Arial"/>
              </a:rPr>
              <a:t> and as such is generally deep red in color, moist, and slightly edematous; abnormal findings include a pale stoma (with the exception of a ureterostomy), or a dark red, purple, or necrotic stoma (Colwell &amp; Hudson, 2022.) Since the stoma is highly </a:t>
            </a:r>
            <a:r>
              <a:rPr lang="en-US" sz="1100" b="0" i="0" u="none" strike="noStrike" cap="none" dirty="0" err="1">
                <a:solidFill>
                  <a:srgbClr val="000000"/>
                </a:solidFill>
                <a:effectLst/>
                <a:latin typeface="Arial"/>
                <a:ea typeface="Arial"/>
                <a:cs typeface="Arial"/>
                <a:sym typeface="Arial"/>
              </a:rPr>
              <a:t>vascularlized</a:t>
            </a:r>
            <a:r>
              <a:rPr lang="en-US" sz="1100" b="0" i="0" u="none" strike="noStrike" cap="none" dirty="0">
                <a:solidFill>
                  <a:srgbClr val="000000"/>
                </a:solidFill>
                <a:effectLst/>
                <a:latin typeface="Arial"/>
                <a:ea typeface="Arial"/>
                <a:cs typeface="Arial"/>
                <a:sym typeface="Arial"/>
              </a:rPr>
              <a:t>, small amounts of bright red blood may be present when cleaning. This is a normal finding.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Stomas come in many shapes and sizes and may be flat, rounded/protruding, or retracted. If the stoma has prolapsed, this would be noted as an abnormal (although generally harmless) finding. Be mindful of these characteristics when completing an assessment, as they determine the type of pouching system that is most appropriate for the patient. It’s important to note that the stoma may change in size and shape for the first 6 to 8 weeks after surgery as edema decreases (Colwell &amp; Hudson, 2022.) For this reason, it’s recommended to measure the stoma regularly to ensure appropriate sizing and fit of the pouching system.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While assessing the stoma, also be mindful of the area where the stoma and peristomal skin meet (called the mucocutaneous junction) to determine if the area has developed any gaps or separation and to assess for any sutures that may be present for a new ostomate (Colwell &amp; Hudson, 2022.) If mucocutaneous separation has occurred, wound care will likely be needed prior to application of a new pouching system.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Assessment of the peristomal skin is another key component in a comprehensive stoma assessment. The skin should normally appear intact and free from any breakdown, redness, or other complications (Colwell &amp; Hudson, 2022.) The presence of skin complications can give important clues about the fit and effectiveness of the pouching system. It is also helpful to assess the contours of the abdominal area while the patient is sitting, standing, bending, and lying down; the stoma size and shape may change based on the patient’s position and the barrier will need to accommodate this as well as conform to any changes in abdominal contour (Colwell &amp; Hudson, 2022.) If a peristomal hernia is present, it should be noted at this time as well. </a:t>
            </a:r>
          </a:p>
          <a:p>
            <a:pPr marL="139700" indent="0">
              <a:buFontTx/>
              <a:buNone/>
            </a:pPr>
            <a:r>
              <a:rPr lang="en-US" sz="1100" b="0" i="0" u="none" strike="noStrike" cap="none" dirty="0">
                <a:solidFill>
                  <a:srgbClr val="000000"/>
                </a:solidFill>
                <a:effectLst/>
                <a:latin typeface="Arial"/>
                <a:ea typeface="Arial"/>
                <a:cs typeface="Arial"/>
                <a:sym typeface="Arial"/>
              </a:rPr>
              <a:t> </a:t>
            </a:r>
          </a:p>
          <a:p>
            <a:pPr marL="139700" indent="0">
              <a:buFontTx/>
              <a:buNone/>
            </a:pPr>
            <a:r>
              <a:rPr lang="en-US" sz="1100" b="0" i="0" u="none" strike="noStrike" cap="none" dirty="0">
                <a:solidFill>
                  <a:srgbClr val="000000"/>
                </a:solidFill>
                <a:effectLst/>
                <a:latin typeface="Arial"/>
                <a:ea typeface="Arial"/>
                <a:cs typeface="Arial"/>
                <a:sym typeface="Arial"/>
              </a:rPr>
              <a:t>Output, including color, consistency, volume, and frequency, should also be noted as part of the stoma assessment. </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2781887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rot="10800000">
            <a:off x="-150" y="4156675"/>
            <a:ext cx="9144000" cy="2766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flipH="1">
            <a:off x="-150" y="0"/>
            <a:ext cx="9144000" cy="41568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685800" y="2525225"/>
            <a:ext cx="5309700" cy="1159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3"/>
        <p:cNvGrpSpPr/>
        <p:nvPr/>
      </p:nvGrpSpPr>
      <p:grpSpPr>
        <a:xfrm>
          <a:off x="0" y="0"/>
          <a:ext cx="0" cy="0"/>
          <a:chOff x="0" y="0"/>
          <a:chExt cx="0" cy="0"/>
        </a:xfrm>
      </p:grpSpPr>
      <p:sp>
        <p:nvSpPr>
          <p:cNvPr id="14" name="Google Shape;14;p3"/>
          <p:cNvSpPr/>
          <p:nvPr/>
        </p:nvSpPr>
        <p:spPr>
          <a:xfrm rot="10800000">
            <a:off x="-150" y="3082200"/>
            <a:ext cx="9144000" cy="6876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flipH="1">
            <a:off x="-150" y="0"/>
            <a:ext cx="9144000" cy="30822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txBox="1">
            <a:spLocks noGrp="1"/>
          </p:cNvSpPr>
          <p:nvPr>
            <p:ph type="ctrTitle"/>
          </p:nvPr>
        </p:nvSpPr>
        <p:spPr>
          <a:xfrm>
            <a:off x="685800" y="1907659"/>
            <a:ext cx="5008200" cy="10452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a:endParaRPr/>
          </a:p>
        </p:txBody>
      </p:sp>
      <p:sp>
        <p:nvSpPr>
          <p:cNvPr id="17" name="Google Shape;17;p3"/>
          <p:cNvSpPr txBox="1">
            <a:spLocks noGrp="1"/>
          </p:cNvSpPr>
          <p:nvPr>
            <p:ph type="subTitle" idx="1"/>
          </p:nvPr>
        </p:nvSpPr>
        <p:spPr>
          <a:xfrm>
            <a:off x="685800" y="3082250"/>
            <a:ext cx="5008200" cy="6876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1800"/>
              <a:buNone/>
              <a:defRPr sz="1800"/>
            </a:lvl1pPr>
            <a:lvl2pPr lvl="1" rtl="0">
              <a:spcBef>
                <a:spcPts val="0"/>
              </a:spcBef>
              <a:spcAft>
                <a:spcPts val="0"/>
              </a:spcAft>
              <a:buClr>
                <a:schemeClr val="dk1"/>
              </a:buClr>
              <a:buSzPts val="1800"/>
              <a:buNone/>
              <a:defRPr sz="1800"/>
            </a:lvl2pPr>
            <a:lvl3pPr lvl="2" rtl="0">
              <a:spcBef>
                <a:spcPts val="0"/>
              </a:spcBef>
              <a:spcAft>
                <a:spcPts val="0"/>
              </a:spcAft>
              <a:buClr>
                <a:schemeClr val="dk1"/>
              </a:buClr>
              <a:buSzPts val="1800"/>
              <a:buNone/>
              <a:defRPr sz="1800"/>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18" name="Google Shape;18;p3"/>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lvl1pPr lvl="0" rtl="0">
              <a:buNone/>
              <a:defRPr>
                <a:solidFill>
                  <a:schemeClr val="dk2"/>
                </a:solidFill>
              </a:defRPr>
            </a:lvl1pPr>
            <a:lvl2pPr lvl="1" rtl="0">
              <a:buNone/>
              <a:defRPr>
                <a:solidFill>
                  <a:schemeClr val="dk2"/>
                </a:solidFill>
              </a:defRPr>
            </a:lvl2pPr>
            <a:lvl3pPr lvl="2" rtl="0">
              <a:buNone/>
              <a:defRPr>
                <a:solidFill>
                  <a:schemeClr val="dk2"/>
                </a:solidFill>
              </a:defRPr>
            </a:lvl3pPr>
            <a:lvl4pPr lvl="3" rtl="0">
              <a:buNone/>
              <a:defRPr>
                <a:solidFill>
                  <a:schemeClr val="dk2"/>
                </a:solidFill>
              </a:defRPr>
            </a:lvl4pPr>
            <a:lvl5pPr lvl="4" rtl="0">
              <a:buNone/>
              <a:defRPr>
                <a:solidFill>
                  <a:schemeClr val="dk2"/>
                </a:solidFill>
              </a:defRPr>
            </a:lvl5pPr>
            <a:lvl6pPr lvl="5" rtl="0">
              <a:buNone/>
              <a:defRPr>
                <a:solidFill>
                  <a:schemeClr val="dk2"/>
                </a:solidFill>
              </a:defRPr>
            </a:lvl6pPr>
            <a:lvl7pPr lvl="6" rtl="0">
              <a:buNone/>
              <a:defRPr>
                <a:solidFill>
                  <a:schemeClr val="dk2"/>
                </a:solidFill>
              </a:defRPr>
            </a:lvl7pPr>
            <a:lvl8pPr lvl="7" rtl="0">
              <a:buNone/>
              <a:defRPr>
                <a:solidFill>
                  <a:schemeClr val="dk2"/>
                </a:solidFill>
              </a:defRPr>
            </a:lvl8pPr>
            <a:lvl9pPr lvl="8" rtl="0">
              <a:buNone/>
              <a:defRPr>
                <a:solidFill>
                  <a:schemeClr val="dk2"/>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31"/>
        <p:cNvGrpSpPr/>
        <p:nvPr/>
      </p:nvGrpSpPr>
      <p:grpSpPr>
        <a:xfrm>
          <a:off x="0" y="0"/>
          <a:ext cx="0" cy="0"/>
          <a:chOff x="0" y="0"/>
          <a:chExt cx="0" cy="0"/>
        </a:xfrm>
      </p:grpSpPr>
      <p:sp>
        <p:nvSpPr>
          <p:cNvPr id="32" name="Google Shape;32;p6"/>
          <p:cNvSpPr/>
          <p:nvPr/>
        </p:nvSpPr>
        <p:spPr>
          <a:xfrm flipH="1">
            <a:off x="-75" y="0"/>
            <a:ext cx="6696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6"/>
          <p:cNvSpPr/>
          <p:nvPr/>
        </p:nvSpPr>
        <p:spPr>
          <a:xfrm flipH="1">
            <a:off x="-75" y="0"/>
            <a:ext cx="669600" cy="1140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6"/>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35" name="Google Shape;35;p6"/>
          <p:cNvSpPr txBox="1">
            <a:spLocks noGrp="1"/>
          </p:cNvSpPr>
          <p:nvPr>
            <p:ph type="body" idx="1"/>
          </p:nvPr>
        </p:nvSpPr>
        <p:spPr>
          <a:xfrm>
            <a:off x="844425" y="1534257"/>
            <a:ext cx="2804700" cy="33216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6" name="Google Shape;36;p6"/>
          <p:cNvSpPr txBox="1">
            <a:spLocks noGrp="1"/>
          </p:cNvSpPr>
          <p:nvPr>
            <p:ph type="body" idx="2"/>
          </p:nvPr>
        </p:nvSpPr>
        <p:spPr>
          <a:xfrm>
            <a:off x="3818123" y="1534257"/>
            <a:ext cx="2804700" cy="3321600"/>
          </a:xfrm>
          <a:prstGeom prst="rect">
            <a:avLst/>
          </a:prstGeom>
        </p:spPr>
        <p:txBody>
          <a:bodyPr spcFirstLastPara="1" wrap="square" lIns="91425" tIns="91425" rIns="91425" bIns="91425" anchor="t" anchorCtr="0">
            <a:noAutofit/>
          </a:bodyPr>
          <a:lstStyle>
            <a:lvl1pPr marL="457200" lvl="0" indent="-355600">
              <a:spcBef>
                <a:spcPts val="60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37" name="Google Shape;37;p6"/>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lvl1pPr lvl="0">
              <a:buNone/>
              <a:defRPr sz="2400"/>
            </a:lvl1pPr>
            <a:lvl2pPr lvl="1">
              <a:buNone/>
              <a:defRPr sz="2400"/>
            </a:lvl2pPr>
            <a:lvl3pPr lvl="2">
              <a:buNone/>
              <a:defRPr sz="2400"/>
            </a:lvl3pPr>
            <a:lvl4pPr lvl="3">
              <a:buNone/>
              <a:defRPr sz="2400"/>
            </a:lvl4pPr>
            <a:lvl5pPr lvl="4">
              <a:buNone/>
              <a:defRPr sz="2400"/>
            </a:lvl5pPr>
            <a:lvl6pPr lvl="5">
              <a:buNone/>
              <a:defRPr sz="2400"/>
            </a:lvl6pPr>
            <a:lvl7pPr lvl="6">
              <a:buNone/>
              <a:defRPr sz="2400"/>
            </a:lvl7pPr>
            <a:lvl8pPr lvl="7">
              <a:buNone/>
              <a:defRPr sz="2400"/>
            </a:lvl8pPr>
            <a:lvl9pPr lvl="8">
              <a:buNone/>
              <a:defRPr sz="2400"/>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44425" y="5598"/>
            <a:ext cx="3552600" cy="11400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1pPr>
            <a:lvl2pPr lvl="1">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2pPr>
            <a:lvl3pPr lvl="2">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3pPr>
            <a:lvl4pPr lvl="3">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4pPr>
            <a:lvl5pPr lvl="4">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5pPr>
            <a:lvl6pPr lvl="5">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6pPr>
            <a:lvl7pPr lvl="6">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7pPr>
            <a:lvl8pPr lvl="7">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8pPr>
            <a:lvl9pPr lvl="8">
              <a:spcBef>
                <a:spcPts val="0"/>
              </a:spcBef>
              <a:spcAft>
                <a:spcPts val="0"/>
              </a:spcAft>
              <a:buClr>
                <a:schemeClr val="dk2"/>
              </a:buClr>
              <a:buSzPts val="2400"/>
              <a:buFont typeface="Dosis"/>
              <a:buNone/>
              <a:defRPr sz="2400">
                <a:solidFill>
                  <a:schemeClr val="dk2"/>
                </a:solidFill>
                <a:latin typeface="Dosis"/>
                <a:ea typeface="Dosis"/>
                <a:cs typeface="Dosis"/>
                <a:sym typeface="Dosis"/>
              </a:defRPr>
            </a:lvl9pPr>
          </a:lstStyle>
          <a:p>
            <a:endParaRPr/>
          </a:p>
        </p:txBody>
      </p:sp>
      <p:sp>
        <p:nvSpPr>
          <p:cNvPr id="7" name="Google Shape;7;p1"/>
          <p:cNvSpPr txBox="1">
            <a:spLocks noGrp="1"/>
          </p:cNvSpPr>
          <p:nvPr>
            <p:ph type="body" idx="1"/>
          </p:nvPr>
        </p:nvSpPr>
        <p:spPr>
          <a:xfrm>
            <a:off x="844425" y="1538075"/>
            <a:ext cx="5169000" cy="3387900"/>
          </a:xfrm>
          <a:prstGeom prst="rect">
            <a:avLst/>
          </a:prstGeom>
          <a:noFill/>
          <a:ln>
            <a:noFill/>
          </a:ln>
        </p:spPr>
        <p:txBody>
          <a:bodyPr spcFirstLastPara="1" wrap="square" lIns="91425" tIns="91425" rIns="91425" bIns="91425" anchor="t" anchorCtr="0">
            <a:noAutofit/>
          </a:bodyPr>
          <a:lstStyle>
            <a:lvl1pPr marL="457200" lvl="0" indent="-419100">
              <a:spcBef>
                <a:spcPts val="600"/>
              </a:spcBef>
              <a:spcAft>
                <a:spcPts val="0"/>
              </a:spcAft>
              <a:buClr>
                <a:schemeClr val="dk2"/>
              </a:buClr>
              <a:buSzPts val="3000"/>
              <a:buFont typeface="Source Sans Pro"/>
              <a:buChar char="▹"/>
              <a:defRPr sz="3000">
                <a:solidFill>
                  <a:schemeClr val="dk1"/>
                </a:solidFill>
                <a:latin typeface="Source Sans Pro"/>
                <a:ea typeface="Source Sans Pro"/>
                <a:cs typeface="Source Sans Pro"/>
                <a:sym typeface="Source Sans Pro"/>
              </a:defRPr>
            </a:lvl1pPr>
            <a:lvl2pPr marL="914400" lvl="1" indent="-381000">
              <a:spcBef>
                <a:spcPts val="0"/>
              </a:spcBef>
              <a:spcAft>
                <a:spcPts val="0"/>
              </a:spcAft>
              <a:buClr>
                <a:schemeClr val="dk2"/>
              </a:buClr>
              <a:buSzPts val="2400"/>
              <a:buFont typeface="Source Sans Pro"/>
              <a:buChar char="▸"/>
              <a:defRPr sz="2400">
                <a:solidFill>
                  <a:schemeClr val="dk1"/>
                </a:solidFill>
                <a:latin typeface="Source Sans Pro"/>
                <a:ea typeface="Source Sans Pro"/>
                <a:cs typeface="Source Sans Pro"/>
                <a:sym typeface="Source Sans Pro"/>
              </a:defRPr>
            </a:lvl2pPr>
            <a:lvl3pPr marL="1371600" lvl="2" indent="-381000">
              <a:spcBef>
                <a:spcPts val="0"/>
              </a:spcBef>
              <a:spcAft>
                <a:spcPts val="0"/>
              </a:spcAft>
              <a:buClr>
                <a:schemeClr val="dk2"/>
              </a:buClr>
              <a:buSzPts val="2400"/>
              <a:buFont typeface="Source Sans Pro"/>
              <a:buChar char="⬩"/>
              <a:defRPr sz="2400">
                <a:solidFill>
                  <a:schemeClr val="dk1"/>
                </a:solidFill>
                <a:latin typeface="Source Sans Pro"/>
                <a:ea typeface="Source Sans Pro"/>
                <a:cs typeface="Source Sans Pro"/>
                <a:sym typeface="Source Sans Pro"/>
              </a:defRPr>
            </a:lvl3pPr>
            <a:lvl4pPr marL="1828800" lvl="3"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4pPr>
            <a:lvl5pPr marL="2286000" lvl="4"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5pPr>
            <a:lvl6pPr marL="2743200" lvl="5"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6pPr>
            <a:lvl7pPr marL="3200400" lvl="6"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7pPr>
            <a:lvl8pPr marL="3657600" lvl="7"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8pPr>
            <a:lvl9pPr marL="4114800" lvl="8" indent="-3429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9pPr>
          </a:lstStyle>
          <a:p>
            <a:endParaRPr/>
          </a:p>
        </p:txBody>
      </p:sp>
      <p:sp>
        <p:nvSpPr>
          <p:cNvPr id="8" name="Google Shape;8;p1"/>
          <p:cNvSpPr txBox="1">
            <a:spLocks noGrp="1"/>
          </p:cNvSpPr>
          <p:nvPr>
            <p:ph type="sldNum" idx="12"/>
          </p:nvPr>
        </p:nvSpPr>
        <p:spPr>
          <a:xfrm>
            <a:off x="-75" y="0"/>
            <a:ext cx="669600" cy="1140000"/>
          </a:xfrm>
          <a:prstGeom prst="rect">
            <a:avLst/>
          </a:prstGeom>
          <a:noFill/>
          <a:ln>
            <a:noFill/>
          </a:ln>
        </p:spPr>
        <p:txBody>
          <a:bodyPr spcFirstLastPara="1" wrap="square" lIns="91425" tIns="91425" rIns="91425" bIns="91425" anchor="b" anchorCtr="0">
            <a:noAutofit/>
          </a:bodyPr>
          <a:lstStyle>
            <a:lvl1pPr lvl="0" algn="ctr" rtl="0">
              <a:buNone/>
              <a:defRPr sz="2400">
                <a:solidFill>
                  <a:schemeClr val="lt1"/>
                </a:solidFill>
                <a:latin typeface="Dosis"/>
                <a:ea typeface="Dosis"/>
                <a:cs typeface="Dosis"/>
                <a:sym typeface="Dosis"/>
              </a:defRPr>
            </a:lvl1pPr>
            <a:lvl2pPr lvl="1" algn="ctr" rtl="0">
              <a:buNone/>
              <a:defRPr sz="2400">
                <a:solidFill>
                  <a:schemeClr val="lt1"/>
                </a:solidFill>
                <a:latin typeface="Dosis"/>
                <a:ea typeface="Dosis"/>
                <a:cs typeface="Dosis"/>
                <a:sym typeface="Dosis"/>
              </a:defRPr>
            </a:lvl2pPr>
            <a:lvl3pPr lvl="2" algn="ctr" rtl="0">
              <a:buNone/>
              <a:defRPr sz="2400">
                <a:solidFill>
                  <a:schemeClr val="lt1"/>
                </a:solidFill>
                <a:latin typeface="Dosis"/>
                <a:ea typeface="Dosis"/>
                <a:cs typeface="Dosis"/>
                <a:sym typeface="Dosis"/>
              </a:defRPr>
            </a:lvl3pPr>
            <a:lvl4pPr lvl="3" algn="ctr" rtl="0">
              <a:buNone/>
              <a:defRPr sz="2400">
                <a:solidFill>
                  <a:schemeClr val="lt1"/>
                </a:solidFill>
                <a:latin typeface="Dosis"/>
                <a:ea typeface="Dosis"/>
                <a:cs typeface="Dosis"/>
                <a:sym typeface="Dosis"/>
              </a:defRPr>
            </a:lvl4pPr>
            <a:lvl5pPr lvl="4" algn="ctr" rtl="0">
              <a:buNone/>
              <a:defRPr sz="2400">
                <a:solidFill>
                  <a:schemeClr val="lt1"/>
                </a:solidFill>
                <a:latin typeface="Dosis"/>
                <a:ea typeface="Dosis"/>
                <a:cs typeface="Dosis"/>
                <a:sym typeface="Dosis"/>
              </a:defRPr>
            </a:lvl5pPr>
            <a:lvl6pPr lvl="5" algn="ctr" rtl="0">
              <a:buNone/>
              <a:defRPr sz="2400">
                <a:solidFill>
                  <a:schemeClr val="lt1"/>
                </a:solidFill>
                <a:latin typeface="Dosis"/>
                <a:ea typeface="Dosis"/>
                <a:cs typeface="Dosis"/>
                <a:sym typeface="Dosis"/>
              </a:defRPr>
            </a:lvl6pPr>
            <a:lvl7pPr lvl="6" algn="ctr" rtl="0">
              <a:buNone/>
              <a:defRPr sz="2400">
                <a:solidFill>
                  <a:schemeClr val="lt1"/>
                </a:solidFill>
                <a:latin typeface="Dosis"/>
                <a:ea typeface="Dosis"/>
                <a:cs typeface="Dosis"/>
                <a:sym typeface="Dosis"/>
              </a:defRPr>
            </a:lvl7pPr>
            <a:lvl8pPr lvl="7" algn="ctr" rtl="0">
              <a:buNone/>
              <a:defRPr sz="2400">
                <a:solidFill>
                  <a:schemeClr val="lt1"/>
                </a:solidFill>
                <a:latin typeface="Dosis"/>
                <a:ea typeface="Dosis"/>
                <a:cs typeface="Dosis"/>
                <a:sym typeface="Dosis"/>
              </a:defRPr>
            </a:lvl8pPr>
            <a:lvl9pPr lvl="8" algn="ctr" rtl="0">
              <a:buNone/>
              <a:defRPr sz="2400">
                <a:solidFill>
                  <a:schemeClr val="lt1"/>
                </a:solidFill>
                <a:latin typeface="Dosis"/>
                <a:ea typeface="Dosis"/>
                <a:cs typeface="Dosis"/>
                <a:sym typeface="Dosis"/>
              </a:defRPr>
            </a:lvl9pPr>
          </a:lstStyle>
          <a:p>
            <a:pPr marL="0" lvl="0" indent="0" algn="ct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png"/><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2" name="Google Shape;72;p12"/>
          <p:cNvSpPr txBox="1">
            <a:spLocks noGrp="1"/>
          </p:cNvSpPr>
          <p:nvPr>
            <p:ph type="ctrTitle"/>
          </p:nvPr>
        </p:nvSpPr>
        <p:spPr>
          <a:xfrm>
            <a:off x="675167" y="425303"/>
            <a:ext cx="4162647" cy="3646967"/>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Ostomy Care Basics</a:t>
            </a:r>
            <a:br>
              <a:rPr lang="en" dirty="0"/>
            </a:br>
            <a:br>
              <a:rPr lang="en" dirty="0"/>
            </a:br>
            <a:r>
              <a:rPr lang="en" sz="1800" dirty="0"/>
              <a:t>Corinne Anderson</a:t>
            </a:r>
            <a:br>
              <a:rPr lang="en" sz="1800" dirty="0"/>
            </a:br>
            <a:r>
              <a:rPr lang="en" sz="1800" dirty="0"/>
              <a:t>November 7, 2021</a:t>
            </a:r>
            <a:endParaRPr dirty="0"/>
          </a:p>
        </p:txBody>
      </p:sp>
      <p:pic>
        <p:nvPicPr>
          <p:cNvPr id="1026" name="Picture 2" descr="Ostomy">
            <a:extLst>
              <a:ext uri="{FF2B5EF4-FFF2-40B4-BE49-F238E27FC236}">
                <a16:creationId xmlns:a16="http://schemas.microsoft.com/office/drawing/2014/main" id="{7FE7D58A-C500-0A4F-8548-7AC4272EEA2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373" r="3720"/>
          <a:stretch/>
        </p:blipFill>
        <p:spPr bwMode="auto">
          <a:xfrm>
            <a:off x="5220586" y="0"/>
            <a:ext cx="3923414" cy="514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ctrTitle"/>
          </p:nvPr>
        </p:nvSpPr>
        <p:spPr>
          <a:xfrm>
            <a:off x="685800" y="1907659"/>
            <a:ext cx="5513522" cy="1045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r>
              <a:rPr lang="en" dirty="0"/>
              <a:t>Changing an Ostomy Pouch</a:t>
            </a:r>
            <a:endParaRPr dirty="0"/>
          </a:p>
        </p:txBody>
      </p:sp>
      <p:sp>
        <p:nvSpPr>
          <p:cNvPr id="100" name="Google Shape;100;p15"/>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10</a:t>
            </a:fld>
            <a:endParaRPr/>
          </a:p>
        </p:txBody>
      </p:sp>
    </p:spTree>
    <p:extLst>
      <p:ext uri="{BB962C8B-B14F-4D97-AF65-F5344CB8AC3E}">
        <p14:creationId xmlns:p14="http://schemas.microsoft.com/office/powerpoint/2010/main" val="2193371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Basic Pouch Change Procedure</a:t>
            </a:r>
            <a:endParaRPr dirty="0"/>
          </a:p>
        </p:txBody>
      </p:sp>
      <p:sp>
        <p:nvSpPr>
          <p:cNvPr id="82" name="Google Shape;82;p13"/>
          <p:cNvSpPr txBox="1">
            <a:spLocks noGrp="1"/>
          </p:cNvSpPr>
          <p:nvPr>
            <p:ph type="body" idx="2"/>
          </p:nvPr>
        </p:nvSpPr>
        <p:spPr>
          <a:xfrm>
            <a:off x="844425" y="1359600"/>
            <a:ext cx="459548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Emptying the Pouch</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Patient may prefer to sit on the toilet</a:t>
            </a:r>
          </a:p>
          <a:p>
            <a:pPr marL="342900" lvl="0" indent="-342900" algn="l" rtl="0">
              <a:spcBef>
                <a:spcPts val="600"/>
              </a:spcBef>
              <a:spcAft>
                <a:spcPts val="0"/>
              </a:spcAft>
              <a:buClr>
                <a:schemeClr val="dk1"/>
              </a:buClr>
              <a:buSzPts val="1100"/>
              <a:buFont typeface="Arial"/>
              <a:buAutoNum type="arabicPeriod"/>
            </a:pPr>
            <a:r>
              <a:rPr lang="en-US" sz="1300" dirty="0"/>
              <a:t>Placing a piece of toilet paper in the toilet may decrease splashing</a:t>
            </a:r>
          </a:p>
          <a:p>
            <a:pPr marL="342900" lvl="0" indent="-342900" algn="l" rtl="0">
              <a:spcBef>
                <a:spcPts val="600"/>
              </a:spcBef>
              <a:spcAft>
                <a:spcPts val="0"/>
              </a:spcAft>
              <a:buClr>
                <a:schemeClr val="dk1"/>
              </a:buClr>
              <a:buSzPts val="1100"/>
              <a:buFont typeface="Arial"/>
              <a:buAutoNum type="arabicPeriod"/>
            </a:pPr>
            <a:r>
              <a:rPr lang="en-US" sz="1300" dirty="0"/>
              <a:t>Open the end of the bag (may have a tail clip or a Velcro-type closure)</a:t>
            </a:r>
          </a:p>
          <a:p>
            <a:pPr marL="342900" lvl="0" indent="-342900" algn="l" rtl="0">
              <a:spcBef>
                <a:spcPts val="600"/>
              </a:spcBef>
              <a:spcAft>
                <a:spcPts val="0"/>
              </a:spcAft>
              <a:buClr>
                <a:schemeClr val="dk1"/>
              </a:buClr>
              <a:buSzPts val="1100"/>
              <a:buFont typeface="Arial"/>
              <a:buAutoNum type="arabicPeriod"/>
            </a:pPr>
            <a:r>
              <a:rPr lang="en-US" sz="1300" dirty="0"/>
              <a:t>Drain the pouch contents into the toilet</a:t>
            </a:r>
          </a:p>
          <a:p>
            <a:pPr marL="342900" lvl="0" indent="-342900" algn="l" rtl="0">
              <a:spcBef>
                <a:spcPts val="600"/>
              </a:spcBef>
              <a:spcAft>
                <a:spcPts val="0"/>
              </a:spcAft>
              <a:buClr>
                <a:schemeClr val="dk1"/>
              </a:buClr>
              <a:buSzPts val="1100"/>
              <a:buFont typeface="Arial"/>
              <a:buAutoNum type="arabicPeriod"/>
            </a:pPr>
            <a:r>
              <a:rPr lang="en-US" sz="1300" dirty="0"/>
              <a:t>Clean the end of the pouch with toilet paper</a:t>
            </a:r>
          </a:p>
          <a:p>
            <a:pPr marL="342900" lvl="0" indent="-342900" algn="l" rtl="0">
              <a:spcBef>
                <a:spcPts val="600"/>
              </a:spcBef>
              <a:spcAft>
                <a:spcPts val="0"/>
              </a:spcAft>
              <a:buClr>
                <a:schemeClr val="dk1"/>
              </a:buClr>
              <a:buSzPts val="1100"/>
              <a:buFont typeface="Arial"/>
              <a:buAutoNum type="arabicPeriod"/>
            </a:pPr>
            <a:r>
              <a:rPr lang="en-US" sz="1300" dirty="0"/>
              <a:t>Reseal the end of the pouch</a:t>
            </a:r>
          </a:p>
          <a:p>
            <a:pPr marL="342900" lvl="0" indent="-342900" algn="l" rtl="0">
              <a:spcBef>
                <a:spcPts val="600"/>
              </a:spcBef>
              <a:spcAft>
                <a:spcPts val="0"/>
              </a:spcAft>
              <a:buClr>
                <a:schemeClr val="dk1"/>
              </a:buClr>
              <a:buSzPts val="1100"/>
              <a:buFont typeface="Arial"/>
              <a:buAutoNum type="arabicPeriod"/>
            </a:pPr>
            <a:r>
              <a:rPr lang="en-US" sz="1300" dirty="0"/>
              <a:t>Empty pouch when one third to one half full</a:t>
            </a:r>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11</a:t>
            </a:fld>
            <a:endParaRPr dirty="0"/>
          </a:p>
        </p:txBody>
      </p:sp>
      <p:pic>
        <p:nvPicPr>
          <p:cNvPr id="6147" name="Picture 3" descr="Ostomy Care: Emptying Your Pouch">
            <a:extLst>
              <a:ext uri="{FF2B5EF4-FFF2-40B4-BE49-F238E27FC236}">
                <a16:creationId xmlns:a16="http://schemas.microsoft.com/office/drawing/2014/main" id="{EC39B22D-15EC-A14F-9140-D07160E811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9904" y="569999"/>
            <a:ext cx="3301139" cy="3746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2770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Basic Pouch Change Procedure</a:t>
            </a:r>
            <a:endParaRPr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12</a:t>
            </a:fld>
            <a:endParaRPr dirty="0"/>
          </a:p>
        </p:txBody>
      </p:sp>
      <p:pic>
        <p:nvPicPr>
          <p:cNvPr id="9218" name="Picture 2" descr="Changing Ostomy Bag - stomacaresupportzambia.com">
            <a:extLst>
              <a:ext uri="{FF2B5EF4-FFF2-40B4-BE49-F238E27FC236}">
                <a16:creationId xmlns:a16="http://schemas.microsoft.com/office/drawing/2014/main" id="{DAF43A41-49D1-904E-BC86-570A3DF92D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9905" y="1455714"/>
            <a:ext cx="3289300" cy="2882999"/>
          </a:xfrm>
          <a:prstGeom prst="rect">
            <a:avLst/>
          </a:prstGeom>
          <a:noFill/>
          <a:extLst>
            <a:ext uri="{909E8E84-426E-40DD-AFC4-6F175D3DCCD1}">
              <a14:hiddenFill xmlns:a14="http://schemas.microsoft.com/office/drawing/2010/main">
                <a:solidFill>
                  <a:srgbClr val="FFFFFF"/>
                </a:solidFill>
              </a14:hiddenFill>
            </a:ext>
          </a:extLst>
        </p:spPr>
      </p:pic>
      <p:sp>
        <p:nvSpPr>
          <p:cNvPr id="10" name="Google Shape;82;p13">
            <a:extLst>
              <a:ext uri="{FF2B5EF4-FFF2-40B4-BE49-F238E27FC236}">
                <a16:creationId xmlns:a16="http://schemas.microsoft.com/office/drawing/2014/main" id="{39779F41-E7F0-7C4E-8963-6435BA5B5726}"/>
              </a:ext>
            </a:extLst>
          </p:cNvPr>
          <p:cNvSpPr txBox="1">
            <a:spLocks/>
          </p:cNvSpPr>
          <p:nvPr/>
        </p:nvSpPr>
        <p:spPr>
          <a:xfrm>
            <a:off x="844425" y="1140000"/>
            <a:ext cx="4595480" cy="2883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55600" algn="l" rtl="0">
              <a:lnSpc>
                <a:spcPct val="100000"/>
              </a:lnSpc>
              <a:spcBef>
                <a:spcPts val="600"/>
              </a:spcBef>
              <a:spcAft>
                <a:spcPts val="0"/>
              </a:spcAft>
              <a:buClr>
                <a:schemeClr val="dk2"/>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1pPr>
            <a:lvl2pPr marL="914400" marR="0" lvl="1" indent="-355600" algn="l" rtl="0">
              <a:lnSpc>
                <a:spcPct val="100000"/>
              </a:lnSpc>
              <a:spcBef>
                <a:spcPts val="0"/>
              </a:spcBef>
              <a:spcAft>
                <a:spcPts val="0"/>
              </a:spcAft>
              <a:buClr>
                <a:schemeClr val="dk2"/>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0"/>
              </a:spcBef>
              <a:spcAft>
                <a:spcPts val="0"/>
              </a:spcAft>
              <a:buClr>
                <a:schemeClr val="dk2"/>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3pPr>
            <a:lvl4pPr marL="1828800" marR="0" lvl="3" indent="-355600" algn="l" rtl="0">
              <a:lnSpc>
                <a:spcPct val="100000"/>
              </a:lnSpc>
              <a:spcBef>
                <a:spcPts val="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4pPr>
            <a:lvl5pPr marL="2286000" marR="0" lvl="4" indent="-355600" algn="l" rtl="0">
              <a:lnSpc>
                <a:spcPct val="100000"/>
              </a:lnSpc>
              <a:spcBef>
                <a:spcPts val="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5pPr>
            <a:lvl6pPr marL="2743200" marR="0" lvl="5" indent="-355600" algn="l" rtl="0">
              <a:lnSpc>
                <a:spcPct val="100000"/>
              </a:lnSpc>
              <a:spcBef>
                <a:spcPts val="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6pPr>
            <a:lvl7pPr marL="3200400" marR="0" lvl="6" indent="-355600" algn="l" rtl="0">
              <a:lnSpc>
                <a:spcPct val="100000"/>
              </a:lnSpc>
              <a:spcBef>
                <a:spcPts val="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7pPr>
            <a:lvl8pPr marL="3657600" marR="0" lvl="7" indent="-355600" algn="l" rtl="0">
              <a:lnSpc>
                <a:spcPct val="100000"/>
              </a:lnSpc>
              <a:spcBef>
                <a:spcPts val="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8pPr>
            <a:lvl9pPr marL="4114800" marR="0" lvl="8" indent="-355600" algn="l" rtl="0">
              <a:lnSpc>
                <a:spcPct val="100000"/>
              </a:lnSpc>
              <a:spcBef>
                <a:spcPts val="0"/>
              </a:spcBef>
              <a:spcAft>
                <a:spcPts val="0"/>
              </a:spcAft>
              <a:buClr>
                <a:schemeClr val="dk1"/>
              </a:buClr>
              <a:buSzPts val="2000"/>
              <a:buFont typeface="Source Sans Pro"/>
              <a:buChar char="■"/>
              <a:defRPr sz="2000" b="0" i="0" u="none" strike="noStrike" cap="none">
                <a:solidFill>
                  <a:schemeClr val="dk1"/>
                </a:solidFill>
                <a:latin typeface="Source Sans Pro"/>
                <a:ea typeface="Source Sans Pro"/>
                <a:cs typeface="Source Sans Pro"/>
                <a:sym typeface="Source Sans Pro"/>
              </a:defRPr>
            </a:lvl9pPr>
          </a:lstStyle>
          <a:p>
            <a:pPr marL="0" indent="0">
              <a:buFont typeface="Source Sans Pro"/>
              <a:buNone/>
            </a:pPr>
            <a:r>
              <a:rPr lang="en-US" sz="1300" b="1" dirty="0"/>
              <a:t>Gather Supplies</a:t>
            </a:r>
            <a:endParaRPr lang="en-US" sz="1300" dirty="0"/>
          </a:p>
          <a:p>
            <a:pPr marL="342900" indent="-342900">
              <a:buClr>
                <a:schemeClr val="dk1"/>
              </a:buClr>
              <a:buSzPts val="1100"/>
              <a:buFont typeface="Arial"/>
              <a:buAutoNum type="arabicPeriod"/>
            </a:pPr>
            <a:r>
              <a:rPr lang="en-US" sz="1300" dirty="0"/>
              <a:t>Adhesive remover</a:t>
            </a:r>
          </a:p>
          <a:p>
            <a:pPr marL="342900" indent="-342900">
              <a:buClr>
                <a:schemeClr val="dk1"/>
              </a:buClr>
              <a:buSzPts val="1100"/>
              <a:buFont typeface="Arial"/>
              <a:buAutoNum type="arabicPeriod"/>
            </a:pPr>
            <a:r>
              <a:rPr lang="en-US" sz="1300" dirty="0"/>
              <a:t>Skin barrier film/skin prep</a:t>
            </a:r>
          </a:p>
          <a:p>
            <a:pPr marL="342900" indent="-342900">
              <a:buClr>
                <a:schemeClr val="dk1"/>
              </a:buClr>
              <a:buSzPts val="1100"/>
              <a:buFont typeface="Arial"/>
              <a:buAutoNum type="arabicPeriod"/>
            </a:pPr>
            <a:r>
              <a:rPr lang="en-US" sz="1300" dirty="0"/>
              <a:t>Ostomy powder</a:t>
            </a:r>
          </a:p>
          <a:p>
            <a:pPr marL="342900" indent="-342900">
              <a:buClr>
                <a:schemeClr val="dk1"/>
              </a:buClr>
              <a:buSzPts val="1100"/>
              <a:buFont typeface="Arial"/>
              <a:buAutoNum type="arabicPeriod"/>
            </a:pPr>
            <a:r>
              <a:rPr lang="en-US" sz="1300" dirty="0"/>
              <a:t>Cohesive ring</a:t>
            </a:r>
          </a:p>
          <a:p>
            <a:pPr marL="342900" indent="-342900">
              <a:buClr>
                <a:schemeClr val="dk1"/>
              </a:buClr>
              <a:buSzPts val="1100"/>
              <a:buFont typeface="Arial"/>
              <a:buAutoNum type="arabicPeriod"/>
            </a:pPr>
            <a:r>
              <a:rPr lang="en-US" sz="1300" dirty="0"/>
              <a:t>New pouching system</a:t>
            </a:r>
          </a:p>
          <a:p>
            <a:pPr marL="342900" indent="-342900">
              <a:buClr>
                <a:schemeClr val="dk1"/>
              </a:buClr>
              <a:buSzPts val="1100"/>
              <a:buFont typeface="Arial"/>
              <a:buAutoNum type="arabicPeriod"/>
            </a:pPr>
            <a:r>
              <a:rPr lang="en-US" sz="1300" dirty="0"/>
              <a:t>Measuring guide</a:t>
            </a:r>
          </a:p>
          <a:p>
            <a:pPr marL="342900" indent="-342900">
              <a:buClr>
                <a:schemeClr val="dk1"/>
              </a:buClr>
              <a:buSzPts val="1100"/>
              <a:buFont typeface="Arial"/>
              <a:buAutoNum type="arabicPeriod"/>
            </a:pPr>
            <a:r>
              <a:rPr lang="en-US" sz="1300" dirty="0"/>
              <a:t>Scissors</a:t>
            </a:r>
          </a:p>
          <a:p>
            <a:pPr marL="342900" indent="-342900">
              <a:buClr>
                <a:schemeClr val="dk1"/>
              </a:buClr>
              <a:buSzPts val="1100"/>
              <a:buFont typeface="Arial"/>
              <a:buAutoNum type="arabicPeriod"/>
            </a:pPr>
            <a:r>
              <a:rPr lang="en-US" sz="1300" dirty="0"/>
              <a:t>Pen</a:t>
            </a:r>
          </a:p>
          <a:p>
            <a:pPr marL="342900" indent="-342900">
              <a:buClr>
                <a:schemeClr val="dk1"/>
              </a:buClr>
              <a:buSzPts val="1100"/>
              <a:buFont typeface="Arial"/>
              <a:buAutoNum type="arabicPeriod"/>
            </a:pPr>
            <a:r>
              <a:rPr lang="en-US" sz="1300" dirty="0"/>
              <a:t>Mirror</a:t>
            </a:r>
          </a:p>
          <a:p>
            <a:pPr marL="342900" indent="-342900">
              <a:buClr>
                <a:schemeClr val="dk1"/>
              </a:buClr>
              <a:buSzPts val="1100"/>
              <a:buFont typeface="Arial"/>
              <a:buAutoNum type="arabicPeriod"/>
            </a:pPr>
            <a:r>
              <a:rPr lang="en-US" sz="1300" dirty="0"/>
              <a:t>Tissue</a:t>
            </a:r>
          </a:p>
          <a:p>
            <a:pPr marL="342900" indent="-342900">
              <a:buClr>
                <a:schemeClr val="dk1"/>
              </a:buClr>
              <a:buSzPts val="1100"/>
              <a:buFont typeface="Arial"/>
              <a:buAutoNum type="arabicPeriod"/>
            </a:pPr>
            <a:r>
              <a:rPr lang="en-US" sz="1300" dirty="0"/>
              <a:t>Washcloth</a:t>
            </a:r>
          </a:p>
          <a:p>
            <a:pPr marL="342900" indent="-342900">
              <a:buClr>
                <a:schemeClr val="dk1"/>
              </a:buClr>
              <a:buSzPts val="1100"/>
              <a:buFont typeface="Arial"/>
              <a:buAutoNum type="arabicPeriod"/>
            </a:pPr>
            <a:r>
              <a:rPr lang="en-US" sz="1300" dirty="0"/>
              <a:t>Trash bag</a:t>
            </a:r>
          </a:p>
          <a:p>
            <a:pPr marL="342900" indent="-342900">
              <a:buClr>
                <a:schemeClr val="dk1"/>
              </a:buClr>
              <a:buSzPts val="1100"/>
              <a:buFont typeface="Arial"/>
              <a:buAutoNum type="arabicPeriod"/>
            </a:pPr>
            <a:endParaRPr lang="en-US" sz="1300" dirty="0"/>
          </a:p>
          <a:p>
            <a:pPr marL="0" indent="0">
              <a:buClr>
                <a:schemeClr val="dk1"/>
              </a:buClr>
              <a:buSzPts val="1100"/>
              <a:buFont typeface="Source Sans Pro"/>
              <a:buNone/>
            </a:pPr>
            <a:endParaRPr lang="en-US" sz="1300" dirty="0"/>
          </a:p>
          <a:p>
            <a:pPr marL="342900" indent="-342900">
              <a:buClr>
                <a:schemeClr val="dk1"/>
              </a:buClr>
              <a:buSzPts val="1100"/>
              <a:buFont typeface="Arial"/>
              <a:buAutoNum type="arabicPeriod"/>
            </a:pPr>
            <a:endParaRPr lang="en-US" sz="1300" dirty="0"/>
          </a:p>
          <a:p>
            <a:pPr marL="0" indent="0">
              <a:buClr>
                <a:schemeClr val="dk1"/>
              </a:buClr>
              <a:buSzPts val="1100"/>
              <a:buFont typeface="Arial"/>
              <a:buNone/>
            </a:pPr>
            <a:endParaRPr lang="en-US" sz="1300" dirty="0"/>
          </a:p>
          <a:p>
            <a:pPr marL="0" indent="0">
              <a:buFont typeface="Source Sans Pro"/>
              <a:buNone/>
            </a:pPr>
            <a:endParaRPr lang="en-US" sz="1300" dirty="0"/>
          </a:p>
        </p:txBody>
      </p:sp>
    </p:spTree>
    <p:extLst>
      <p:ext uri="{BB962C8B-B14F-4D97-AF65-F5344CB8AC3E}">
        <p14:creationId xmlns:p14="http://schemas.microsoft.com/office/powerpoint/2010/main" val="278604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Basic Pouch Change Procedure</a:t>
            </a:r>
            <a:endParaRPr dirty="0"/>
          </a:p>
        </p:txBody>
      </p:sp>
      <p:sp>
        <p:nvSpPr>
          <p:cNvPr id="82" name="Google Shape;82;p13"/>
          <p:cNvSpPr txBox="1">
            <a:spLocks noGrp="1"/>
          </p:cNvSpPr>
          <p:nvPr>
            <p:ph type="body" idx="2"/>
          </p:nvPr>
        </p:nvSpPr>
        <p:spPr>
          <a:xfrm>
            <a:off x="844425" y="1359600"/>
            <a:ext cx="459548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Changing the Pouch</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Remove old pouch</a:t>
            </a:r>
          </a:p>
          <a:p>
            <a:pPr marL="342900" lvl="0" indent="-342900" algn="l" rtl="0">
              <a:spcBef>
                <a:spcPts val="600"/>
              </a:spcBef>
              <a:spcAft>
                <a:spcPts val="0"/>
              </a:spcAft>
              <a:buClr>
                <a:schemeClr val="dk1"/>
              </a:buClr>
              <a:buSzPts val="1100"/>
              <a:buFont typeface="Arial"/>
              <a:buAutoNum type="arabicPeriod"/>
            </a:pPr>
            <a:r>
              <a:rPr lang="en-US" sz="1300" dirty="0"/>
              <a:t>Cleanse peristomal skin and gently dry</a:t>
            </a:r>
          </a:p>
          <a:p>
            <a:pPr marL="342900" lvl="0" indent="-342900" algn="l" rtl="0">
              <a:spcBef>
                <a:spcPts val="600"/>
              </a:spcBef>
              <a:spcAft>
                <a:spcPts val="0"/>
              </a:spcAft>
              <a:buClr>
                <a:schemeClr val="dk1"/>
              </a:buClr>
              <a:buSzPts val="1100"/>
              <a:buFont typeface="Arial"/>
              <a:buAutoNum type="arabicPeriod"/>
            </a:pPr>
            <a:r>
              <a:rPr lang="en-US" sz="1300" dirty="0"/>
              <a:t>Check for redness or skin breakdown</a:t>
            </a:r>
          </a:p>
          <a:p>
            <a:pPr marL="342900" lvl="0" indent="-342900" algn="l" rtl="0">
              <a:spcBef>
                <a:spcPts val="600"/>
              </a:spcBef>
              <a:spcAft>
                <a:spcPts val="0"/>
              </a:spcAft>
              <a:buClr>
                <a:schemeClr val="dk1"/>
              </a:buClr>
              <a:buSzPts val="1100"/>
              <a:buFont typeface="Arial"/>
              <a:buAutoNum type="arabicPeriod"/>
            </a:pPr>
            <a:r>
              <a:rPr lang="en-US" sz="1300" dirty="0"/>
              <a:t>Measure the stoma</a:t>
            </a:r>
          </a:p>
          <a:p>
            <a:pPr marL="342900" lvl="0" indent="-342900" algn="l" rtl="0">
              <a:spcBef>
                <a:spcPts val="600"/>
              </a:spcBef>
              <a:spcAft>
                <a:spcPts val="0"/>
              </a:spcAft>
              <a:buClr>
                <a:schemeClr val="dk1"/>
              </a:buClr>
              <a:buSzPts val="1100"/>
              <a:buFont typeface="Arial"/>
              <a:buAutoNum type="arabicPeriod"/>
            </a:pPr>
            <a:r>
              <a:rPr lang="en-US" sz="1300" dirty="0"/>
              <a:t>Apply cohesive ring, if needed</a:t>
            </a:r>
          </a:p>
          <a:p>
            <a:pPr marL="342900" lvl="0" indent="-342900" algn="l" rtl="0">
              <a:spcBef>
                <a:spcPts val="600"/>
              </a:spcBef>
              <a:spcAft>
                <a:spcPts val="0"/>
              </a:spcAft>
              <a:buClr>
                <a:schemeClr val="dk1"/>
              </a:buClr>
              <a:buSzPts val="1100"/>
              <a:buFont typeface="Arial"/>
              <a:buAutoNum type="arabicPeriod"/>
            </a:pPr>
            <a:r>
              <a:rPr lang="en-US" sz="1300" dirty="0"/>
              <a:t>Apply new pouching system</a:t>
            </a:r>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13</a:t>
            </a:fld>
            <a:endParaRPr dirty="0"/>
          </a:p>
        </p:txBody>
      </p:sp>
      <p:pic>
        <p:nvPicPr>
          <p:cNvPr id="6" name="Picture 2" descr="Colostomy: Changing Your Pouch | Saint Luke&amp;#39;s Health System">
            <a:extLst>
              <a:ext uri="{FF2B5EF4-FFF2-40B4-BE49-F238E27FC236}">
                <a16:creationId xmlns:a16="http://schemas.microsoft.com/office/drawing/2014/main" id="{A56B7FF6-2007-3146-9371-699A9DE3ED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4372" y="569999"/>
            <a:ext cx="3309435" cy="4017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91634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ctrTitle"/>
          </p:nvPr>
        </p:nvSpPr>
        <p:spPr>
          <a:xfrm>
            <a:off x="685800" y="929898"/>
            <a:ext cx="5008200" cy="20229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r>
              <a:rPr lang="en" dirty="0"/>
              <a:t>Lifestyle Considerations</a:t>
            </a:r>
            <a:endParaRPr dirty="0"/>
          </a:p>
        </p:txBody>
      </p:sp>
      <p:sp>
        <p:nvSpPr>
          <p:cNvPr id="100" name="Google Shape;100;p15"/>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14</a:t>
            </a:fld>
            <a:endParaRPr/>
          </a:p>
        </p:txBody>
      </p:sp>
    </p:spTree>
    <p:extLst>
      <p:ext uri="{BB962C8B-B14F-4D97-AF65-F5344CB8AC3E}">
        <p14:creationId xmlns:p14="http://schemas.microsoft.com/office/powerpoint/2010/main" val="2684160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Lifestyle Considerations</a:t>
            </a:r>
            <a:endParaRPr dirty="0"/>
          </a:p>
        </p:txBody>
      </p:sp>
      <p:sp>
        <p:nvSpPr>
          <p:cNvPr id="82" name="Google Shape;82;p13"/>
          <p:cNvSpPr txBox="1">
            <a:spLocks noGrp="1"/>
          </p:cNvSpPr>
          <p:nvPr>
            <p:ph type="body" idx="2"/>
          </p:nvPr>
        </p:nvSpPr>
        <p:spPr>
          <a:xfrm>
            <a:off x="844425" y="1359600"/>
            <a:ext cx="459548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Dietary Needs</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Colostomy: High fiber, fruits, vegetables</a:t>
            </a:r>
          </a:p>
          <a:p>
            <a:pPr marL="342900" lvl="0" indent="-342900" algn="l" rtl="0">
              <a:spcBef>
                <a:spcPts val="600"/>
              </a:spcBef>
              <a:spcAft>
                <a:spcPts val="0"/>
              </a:spcAft>
              <a:buClr>
                <a:schemeClr val="dk1"/>
              </a:buClr>
              <a:buSzPts val="1100"/>
              <a:buFont typeface="Arial"/>
              <a:buAutoNum type="arabicPeriod"/>
            </a:pPr>
            <a:r>
              <a:rPr lang="en-US" sz="1300" dirty="0"/>
              <a:t>Ileostomy: Fiber in small amounts, chew very well </a:t>
            </a:r>
          </a:p>
          <a:p>
            <a:pPr marL="342900" lvl="0" indent="-342900" algn="l" rtl="0">
              <a:spcBef>
                <a:spcPts val="600"/>
              </a:spcBef>
              <a:spcAft>
                <a:spcPts val="0"/>
              </a:spcAft>
              <a:buClr>
                <a:schemeClr val="dk1"/>
              </a:buClr>
              <a:buSzPts val="1100"/>
              <a:buFont typeface="Arial"/>
              <a:buAutoNum type="arabicPeriod"/>
            </a:pPr>
            <a:r>
              <a:rPr lang="en-US" sz="1300" dirty="0"/>
              <a:t>Ileal conduit: Adequate hydration</a:t>
            </a:r>
          </a:p>
          <a:p>
            <a:pPr marL="342900" lvl="0" indent="-342900" algn="l" rtl="0">
              <a:spcBef>
                <a:spcPts val="600"/>
              </a:spcBef>
              <a:spcAft>
                <a:spcPts val="0"/>
              </a:spcAft>
              <a:buClr>
                <a:schemeClr val="dk1"/>
              </a:buClr>
              <a:buSzPts val="1100"/>
              <a:buFont typeface="Arial"/>
              <a:buAutoNum type="arabicPeriod"/>
            </a:pPr>
            <a:r>
              <a:rPr lang="en-US" sz="1300" dirty="0"/>
              <a:t>Be mindful of odor and gas-producing foods</a:t>
            </a:r>
          </a:p>
          <a:p>
            <a:pPr marL="342900" lvl="0" indent="-342900" algn="l" rtl="0">
              <a:spcBef>
                <a:spcPts val="600"/>
              </a:spcBef>
              <a:spcAft>
                <a:spcPts val="0"/>
              </a:spcAft>
              <a:buClr>
                <a:schemeClr val="dk1"/>
              </a:buClr>
              <a:buSzPts val="1100"/>
              <a:buFont typeface="Arial"/>
              <a:buAutoNum type="arabicPeriod"/>
            </a:pPr>
            <a:r>
              <a:rPr lang="en-US" sz="1300" dirty="0"/>
              <a:t>WOC specialist or nutritional consult may be needed</a:t>
            </a:r>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15</a:t>
            </a:fld>
            <a:endParaRPr dirty="0"/>
          </a:p>
        </p:txBody>
      </p:sp>
    </p:spTree>
    <p:extLst>
      <p:ext uri="{BB962C8B-B14F-4D97-AF65-F5344CB8AC3E}">
        <p14:creationId xmlns:p14="http://schemas.microsoft.com/office/powerpoint/2010/main" val="1664214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Lifestyle Considerations</a:t>
            </a:r>
            <a:endParaRPr dirty="0"/>
          </a:p>
        </p:txBody>
      </p:sp>
      <p:sp>
        <p:nvSpPr>
          <p:cNvPr id="82" name="Google Shape;82;p13"/>
          <p:cNvSpPr txBox="1">
            <a:spLocks noGrp="1"/>
          </p:cNvSpPr>
          <p:nvPr>
            <p:ph type="body" idx="2"/>
          </p:nvPr>
        </p:nvSpPr>
        <p:spPr>
          <a:xfrm>
            <a:off x="844425" y="1359600"/>
            <a:ext cx="459548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Other Needs</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Protect the stoma from stress and friction</a:t>
            </a:r>
          </a:p>
          <a:p>
            <a:pPr marL="342900" lvl="0" indent="-342900" algn="l" rtl="0">
              <a:spcBef>
                <a:spcPts val="600"/>
              </a:spcBef>
              <a:spcAft>
                <a:spcPts val="0"/>
              </a:spcAft>
              <a:buClr>
                <a:schemeClr val="dk1"/>
              </a:buClr>
              <a:buSzPts val="1100"/>
              <a:buFont typeface="Arial"/>
              <a:buAutoNum type="arabicPeriod"/>
            </a:pPr>
            <a:r>
              <a:rPr lang="en-US" sz="1300" dirty="0"/>
              <a:t>Supportive garments</a:t>
            </a:r>
          </a:p>
          <a:p>
            <a:pPr marL="342900" lvl="0" indent="-342900" algn="l" rtl="0">
              <a:spcBef>
                <a:spcPts val="600"/>
              </a:spcBef>
              <a:spcAft>
                <a:spcPts val="0"/>
              </a:spcAft>
              <a:buClr>
                <a:schemeClr val="dk1"/>
              </a:buClr>
              <a:buSzPts val="1100"/>
              <a:buFont typeface="Arial"/>
              <a:buAutoNum type="arabicPeriod"/>
            </a:pPr>
            <a:r>
              <a:rPr lang="en-US" sz="1300" dirty="0"/>
              <a:t>Bathing and swimming considerations</a:t>
            </a:r>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16</a:t>
            </a:fld>
            <a:endParaRPr dirty="0"/>
          </a:p>
        </p:txBody>
      </p:sp>
      <p:pic>
        <p:nvPicPr>
          <p:cNvPr id="13314" name="Picture 2" descr="Gut Together – Staying Supported | Stoma Tips">
            <a:extLst>
              <a:ext uri="{FF2B5EF4-FFF2-40B4-BE49-F238E27FC236}">
                <a16:creationId xmlns:a16="http://schemas.microsoft.com/office/drawing/2014/main" id="{9F6BA9AC-8EA8-4648-AE2B-175109D6D7C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562" r="9538"/>
          <a:stretch/>
        </p:blipFill>
        <p:spPr bwMode="auto">
          <a:xfrm>
            <a:off x="4548520" y="147610"/>
            <a:ext cx="4595480" cy="4848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108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ctrTitle"/>
          </p:nvPr>
        </p:nvSpPr>
        <p:spPr>
          <a:xfrm>
            <a:off x="685800" y="929898"/>
            <a:ext cx="5008200" cy="20229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r>
              <a:rPr lang="en" dirty="0"/>
              <a:t>Risk Factors &amp; Complications</a:t>
            </a:r>
            <a:endParaRPr dirty="0"/>
          </a:p>
        </p:txBody>
      </p:sp>
      <p:sp>
        <p:nvSpPr>
          <p:cNvPr id="100" name="Google Shape;100;p15"/>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17</a:t>
            </a:fld>
            <a:endParaRPr/>
          </a:p>
        </p:txBody>
      </p:sp>
    </p:spTree>
    <p:extLst>
      <p:ext uri="{BB962C8B-B14F-4D97-AF65-F5344CB8AC3E}">
        <p14:creationId xmlns:p14="http://schemas.microsoft.com/office/powerpoint/2010/main" val="32449168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Dehydration</a:t>
            </a:r>
            <a:endParaRPr dirty="0"/>
          </a:p>
        </p:txBody>
      </p:sp>
      <p:sp>
        <p:nvSpPr>
          <p:cNvPr id="82" name="Google Shape;82;p13"/>
          <p:cNvSpPr txBox="1">
            <a:spLocks noGrp="1"/>
          </p:cNvSpPr>
          <p:nvPr>
            <p:ph type="body" idx="2"/>
          </p:nvPr>
        </p:nvSpPr>
        <p:spPr>
          <a:xfrm>
            <a:off x="4858487" y="1588100"/>
            <a:ext cx="4285513"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Special Considerations</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Ileostomy patients at highest risk of dehydration</a:t>
            </a:r>
          </a:p>
          <a:p>
            <a:pPr marL="342900" lvl="0" indent="-342900" algn="l" rtl="0">
              <a:spcBef>
                <a:spcPts val="600"/>
              </a:spcBef>
              <a:spcAft>
                <a:spcPts val="0"/>
              </a:spcAft>
              <a:buClr>
                <a:schemeClr val="dk1"/>
              </a:buClr>
              <a:buSzPts val="1100"/>
              <a:buFont typeface="Arial"/>
              <a:buAutoNum type="arabicPeriod"/>
            </a:pPr>
            <a:r>
              <a:rPr lang="en-US" sz="1300" dirty="0"/>
              <a:t>Prevention and early identification are key</a:t>
            </a:r>
          </a:p>
          <a:p>
            <a:pPr marL="342900" lvl="0" indent="-342900" algn="l" rtl="0">
              <a:spcBef>
                <a:spcPts val="600"/>
              </a:spcBef>
              <a:spcAft>
                <a:spcPts val="0"/>
              </a:spcAft>
              <a:buClr>
                <a:schemeClr val="dk1"/>
              </a:buClr>
              <a:buSzPts val="1100"/>
              <a:buFont typeface="Arial"/>
              <a:buAutoNum type="arabicPeriod"/>
            </a:pPr>
            <a:r>
              <a:rPr lang="en-US" sz="1300" dirty="0"/>
              <a:t>Signs and symptoms of dehydration</a:t>
            </a:r>
          </a:p>
          <a:p>
            <a:pPr marL="342900" lvl="0" indent="-342900" algn="l" rtl="0">
              <a:spcBef>
                <a:spcPts val="600"/>
              </a:spcBef>
              <a:spcAft>
                <a:spcPts val="0"/>
              </a:spcAft>
              <a:buClr>
                <a:schemeClr val="dk1"/>
              </a:buClr>
              <a:buSzPts val="1100"/>
              <a:buFont typeface="Arial"/>
              <a:buAutoNum type="arabicPeriod"/>
            </a:pPr>
            <a:r>
              <a:rPr lang="en-US" sz="1300" dirty="0"/>
              <a:t>Fluid considerations</a:t>
            </a:r>
          </a:p>
          <a:p>
            <a:pPr marL="800100" lvl="1" indent="-342900">
              <a:spcBef>
                <a:spcPts val="600"/>
              </a:spcBef>
              <a:buClr>
                <a:schemeClr val="dk1"/>
              </a:buClr>
              <a:buSzPts val="1100"/>
              <a:buFont typeface="Arial"/>
              <a:buAutoNum type="arabicPeriod"/>
            </a:pPr>
            <a:r>
              <a:rPr lang="en-US" sz="1300" dirty="0"/>
              <a:t>Avoid beverages with high sugar content and caffeine</a:t>
            </a:r>
          </a:p>
          <a:p>
            <a:pPr marL="342900" indent="-342900">
              <a:buClr>
                <a:schemeClr val="dk1"/>
              </a:buClr>
              <a:buSzPts val="1100"/>
              <a:buFont typeface="Arial"/>
              <a:buAutoNum type="arabicPeriod"/>
            </a:pPr>
            <a:r>
              <a:rPr lang="en-US" sz="1300" dirty="0"/>
              <a:t>Loperamide</a:t>
            </a:r>
          </a:p>
          <a:p>
            <a:pPr marL="342900" indent="-342900">
              <a:buClr>
                <a:schemeClr val="dk1"/>
              </a:buClr>
              <a:buSzPts val="1100"/>
              <a:buFont typeface="Arial"/>
              <a:buAutoNum type="arabicPeriod"/>
            </a:pPr>
            <a:r>
              <a:rPr lang="en-US" sz="1300" dirty="0"/>
              <a:t>Refer to WOC specialist or provider as needed</a:t>
            </a:r>
          </a:p>
          <a:p>
            <a:pPr marL="800100" lvl="1" indent="-342900">
              <a:spcBef>
                <a:spcPts val="600"/>
              </a:spcBef>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18</a:t>
            </a:fld>
            <a:endParaRPr dirty="0"/>
          </a:p>
        </p:txBody>
      </p:sp>
      <p:pic>
        <p:nvPicPr>
          <p:cNvPr id="14338" name="Picture 2" descr="Why Do Bottles of Water Have Expiration Dates? | Live Science">
            <a:extLst>
              <a:ext uri="{FF2B5EF4-FFF2-40B4-BE49-F238E27FC236}">
                <a16:creationId xmlns:a16="http://schemas.microsoft.com/office/drawing/2014/main" id="{95647381-AE8D-6945-8736-964B2C58E9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423" y="1359600"/>
            <a:ext cx="3809999" cy="3111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1065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Risk Factors &amp; Complications</a:t>
            </a:r>
            <a:endParaRPr dirty="0"/>
          </a:p>
        </p:txBody>
      </p:sp>
      <p:sp>
        <p:nvSpPr>
          <p:cNvPr id="82" name="Google Shape;82;p13"/>
          <p:cNvSpPr txBox="1">
            <a:spLocks noGrp="1"/>
          </p:cNvSpPr>
          <p:nvPr>
            <p:ph type="body" idx="2"/>
          </p:nvPr>
        </p:nvSpPr>
        <p:spPr>
          <a:xfrm>
            <a:off x="844425" y="1359600"/>
            <a:ext cx="3984897"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Irritant Dermatitis</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Skin irritation in response to products, adhesives, or stoma effluent</a:t>
            </a:r>
          </a:p>
          <a:p>
            <a:pPr marL="342900" lvl="0" indent="-342900" algn="l" rtl="0">
              <a:spcBef>
                <a:spcPts val="600"/>
              </a:spcBef>
              <a:spcAft>
                <a:spcPts val="0"/>
              </a:spcAft>
              <a:buClr>
                <a:schemeClr val="dk1"/>
              </a:buClr>
              <a:buSzPts val="1100"/>
              <a:buFont typeface="Arial"/>
              <a:buAutoNum type="arabicPeriod"/>
            </a:pPr>
            <a:r>
              <a:rPr lang="en-US" sz="1300" dirty="0" err="1"/>
              <a:t>Ileostmy</a:t>
            </a:r>
            <a:r>
              <a:rPr lang="en-US" sz="1300" dirty="0"/>
              <a:t> patients at highest risks</a:t>
            </a:r>
          </a:p>
          <a:p>
            <a:pPr marL="342900" lvl="0" indent="-342900" algn="l" rtl="0">
              <a:spcBef>
                <a:spcPts val="600"/>
              </a:spcBef>
              <a:spcAft>
                <a:spcPts val="0"/>
              </a:spcAft>
              <a:buClr>
                <a:schemeClr val="dk1"/>
              </a:buClr>
              <a:buSzPts val="1100"/>
              <a:buFont typeface="Arial"/>
              <a:buAutoNum type="arabicPeriod"/>
            </a:pPr>
            <a:r>
              <a:rPr lang="en-US" sz="1300" dirty="0"/>
              <a:t>Determine the cause</a:t>
            </a:r>
          </a:p>
          <a:p>
            <a:pPr marL="342900" lvl="0" indent="-342900" algn="l" rtl="0">
              <a:spcBef>
                <a:spcPts val="600"/>
              </a:spcBef>
              <a:spcAft>
                <a:spcPts val="0"/>
              </a:spcAft>
              <a:buClr>
                <a:schemeClr val="dk1"/>
              </a:buClr>
              <a:buSzPts val="1100"/>
              <a:buFont typeface="Arial"/>
              <a:buAutoNum type="arabicPeriod"/>
            </a:pPr>
            <a:r>
              <a:rPr lang="en-US" sz="1300" dirty="0"/>
              <a:t>Evaluate pouching system</a:t>
            </a:r>
          </a:p>
          <a:p>
            <a:pPr marL="342900" lvl="0" indent="-342900" algn="l" rtl="0">
              <a:spcBef>
                <a:spcPts val="600"/>
              </a:spcBef>
              <a:spcAft>
                <a:spcPts val="0"/>
              </a:spcAft>
              <a:buClr>
                <a:schemeClr val="dk1"/>
              </a:buClr>
              <a:buSzPts val="1100"/>
              <a:buFont typeface="Arial"/>
              <a:buAutoNum type="arabicPeriod"/>
            </a:pPr>
            <a:r>
              <a:rPr lang="en-US" sz="1300" dirty="0"/>
              <a:t>Treatment of affected skin</a:t>
            </a:r>
          </a:p>
          <a:p>
            <a:pPr marL="342900" lvl="0" indent="-342900" algn="l" rtl="0">
              <a:spcBef>
                <a:spcPts val="600"/>
              </a:spcBef>
              <a:spcAft>
                <a:spcPts val="0"/>
              </a:spcAft>
              <a:buClr>
                <a:schemeClr val="dk1"/>
              </a:buClr>
              <a:buSzPts val="1100"/>
              <a:buFont typeface="Arial"/>
              <a:buAutoNum type="arabicPeriod"/>
            </a:pPr>
            <a:r>
              <a:rPr lang="en-US" sz="1300" dirty="0"/>
              <a:t>Referral to WOC specialist</a:t>
            </a:r>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19</a:t>
            </a:fld>
            <a:endParaRPr dirty="0"/>
          </a:p>
        </p:txBody>
      </p:sp>
      <p:pic>
        <p:nvPicPr>
          <p:cNvPr id="16386" name="Picture 2" descr="2-18 Stoma dermatitis I">
            <a:extLst>
              <a:ext uri="{FF2B5EF4-FFF2-40B4-BE49-F238E27FC236}">
                <a16:creationId xmlns:a16="http://schemas.microsoft.com/office/drawing/2014/main" id="{FD4643D2-4A8D-EE49-88DD-BDB8A993A70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726" r="13845" b="14757"/>
          <a:stretch/>
        </p:blipFill>
        <p:spPr bwMode="auto">
          <a:xfrm>
            <a:off x="4829322" y="0"/>
            <a:ext cx="4314678"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139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ctrTitle"/>
          </p:nvPr>
        </p:nvSpPr>
        <p:spPr>
          <a:xfrm>
            <a:off x="685800" y="1907659"/>
            <a:ext cx="5008200" cy="1045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r>
              <a:rPr lang="en" dirty="0"/>
              <a:t>Welcome! </a:t>
            </a:r>
            <a:endParaRPr dirty="0"/>
          </a:p>
        </p:txBody>
      </p:sp>
      <p:sp>
        <p:nvSpPr>
          <p:cNvPr id="100" name="Google Shape;100;p15"/>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Risk Factors &amp; Complications</a:t>
            </a:r>
            <a:endParaRPr dirty="0"/>
          </a:p>
        </p:txBody>
      </p:sp>
      <p:sp>
        <p:nvSpPr>
          <p:cNvPr id="82" name="Google Shape;82;p13"/>
          <p:cNvSpPr txBox="1">
            <a:spLocks noGrp="1"/>
          </p:cNvSpPr>
          <p:nvPr>
            <p:ph type="body" idx="2"/>
          </p:nvPr>
        </p:nvSpPr>
        <p:spPr>
          <a:xfrm>
            <a:off x="844425" y="1359600"/>
            <a:ext cx="3809998"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err="1"/>
              <a:t>Psuedoverrucous</a:t>
            </a:r>
            <a:r>
              <a:rPr lang="en-US" sz="1300" b="1" dirty="0"/>
              <a:t> Lesions</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Chronic exposure to urine or effluent</a:t>
            </a:r>
          </a:p>
          <a:p>
            <a:pPr marL="342900" lvl="0" indent="-342900" algn="l" rtl="0">
              <a:spcBef>
                <a:spcPts val="600"/>
              </a:spcBef>
              <a:spcAft>
                <a:spcPts val="0"/>
              </a:spcAft>
              <a:buClr>
                <a:schemeClr val="dk1"/>
              </a:buClr>
              <a:buSzPts val="1100"/>
              <a:buFont typeface="Arial"/>
              <a:buAutoNum type="arabicPeriod"/>
            </a:pPr>
            <a:r>
              <a:rPr lang="en-US" sz="1300" dirty="0"/>
              <a:t>Wart-like lesions that may itch, bleed, or become painful</a:t>
            </a:r>
          </a:p>
          <a:p>
            <a:pPr marL="342900" lvl="0" indent="-342900" algn="l" rtl="0">
              <a:spcBef>
                <a:spcPts val="600"/>
              </a:spcBef>
              <a:spcAft>
                <a:spcPts val="0"/>
              </a:spcAft>
              <a:buClr>
                <a:schemeClr val="dk1"/>
              </a:buClr>
              <a:buSzPts val="1100"/>
              <a:buFont typeface="Arial"/>
              <a:buAutoNum type="arabicPeriod"/>
            </a:pPr>
            <a:r>
              <a:rPr lang="en-US" sz="1300" dirty="0"/>
              <a:t>Determine the cause</a:t>
            </a:r>
          </a:p>
          <a:p>
            <a:pPr marL="342900" lvl="0" indent="-342900" algn="l" rtl="0">
              <a:spcBef>
                <a:spcPts val="600"/>
              </a:spcBef>
              <a:spcAft>
                <a:spcPts val="0"/>
              </a:spcAft>
              <a:buClr>
                <a:schemeClr val="dk1"/>
              </a:buClr>
              <a:buSzPts val="1100"/>
              <a:buFont typeface="Arial"/>
              <a:buAutoNum type="arabicPeriod"/>
            </a:pPr>
            <a:r>
              <a:rPr lang="en-US" sz="1300" dirty="0"/>
              <a:t>Evaluate the pouching system</a:t>
            </a:r>
          </a:p>
          <a:p>
            <a:pPr marL="342900" lvl="0" indent="-342900" algn="l" rtl="0">
              <a:spcBef>
                <a:spcPts val="600"/>
              </a:spcBef>
              <a:spcAft>
                <a:spcPts val="0"/>
              </a:spcAft>
              <a:buClr>
                <a:schemeClr val="dk1"/>
              </a:buClr>
              <a:buSzPts val="1100"/>
              <a:buFont typeface="Arial"/>
              <a:buAutoNum type="arabicPeriod"/>
            </a:pPr>
            <a:r>
              <a:rPr lang="en-US" sz="1300" dirty="0"/>
              <a:t>Treatment of affected skin</a:t>
            </a:r>
          </a:p>
          <a:p>
            <a:pPr marL="342900" lvl="0" indent="-342900" algn="l" rtl="0">
              <a:spcBef>
                <a:spcPts val="600"/>
              </a:spcBef>
              <a:spcAft>
                <a:spcPts val="0"/>
              </a:spcAft>
              <a:buClr>
                <a:schemeClr val="dk1"/>
              </a:buClr>
              <a:buSzPts val="1100"/>
              <a:buFont typeface="Arial"/>
              <a:buAutoNum type="arabicPeriod"/>
            </a:pPr>
            <a:r>
              <a:rPr lang="en-US" sz="1300" dirty="0"/>
              <a:t>Referral to WOC specialize or medical provider </a:t>
            </a:r>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20</a:t>
            </a:fld>
            <a:endParaRPr dirty="0"/>
          </a:p>
        </p:txBody>
      </p:sp>
      <p:pic>
        <p:nvPicPr>
          <p:cNvPr id="17410" name="Picture 2">
            <a:extLst>
              <a:ext uri="{FF2B5EF4-FFF2-40B4-BE49-F238E27FC236}">
                <a16:creationId xmlns:a16="http://schemas.microsoft.com/office/drawing/2014/main" id="{F42AD209-13F5-204A-8F0D-336B21EA7B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335" y="0"/>
            <a:ext cx="4489665"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0634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ctrTitle"/>
          </p:nvPr>
        </p:nvSpPr>
        <p:spPr>
          <a:xfrm>
            <a:off x="685800" y="929898"/>
            <a:ext cx="5008200" cy="2022961"/>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r>
              <a:rPr lang="en" dirty="0"/>
              <a:t>Thank you! </a:t>
            </a:r>
            <a:endParaRPr dirty="0"/>
          </a:p>
        </p:txBody>
      </p:sp>
      <p:sp>
        <p:nvSpPr>
          <p:cNvPr id="100" name="Google Shape;100;p15"/>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21</a:t>
            </a:fld>
            <a:endParaRPr/>
          </a:p>
        </p:txBody>
      </p:sp>
      <p:sp>
        <p:nvSpPr>
          <p:cNvPr id="2" name="TextBox 1">
            <a:extLst>
              <a:ext uri="{FF2B5EF4-FFF2-40B4-BE49-F238E27FC236}">
                <a16:creationId xmlns:a16="http://schemas.microsoft.com/office/drawing/2014/main" id="{F816007F-B391-F74D-8C72-66ED479EE134}"/>
              </a:ext>
            </a:extLst>
          </p:cNvPr>
          <p:cNvSpPr txBox="1"/>
          <p:nvPr/>
        </p:nvSpPr>
        <p:spPr>
          <a:xfrm>
            <a:off x="1673817" y="3127612"/>
            <a:ext cx="6106332" cy="584775"/>
          </a:xfrm>
          <a:prstGeom prst="rect">
            <a:avLst/>
          </a:prstGeom>
          <a:noFill/>
        </p:spPr>
        <p:txBody>
          <a:bodyPr wrap="square" rtlCol="0">
            <a:spAutoFit/>
          </a:bodyPr>
          <a:lstStyle/>
          <a:p>
            <a:r>
              <a:rPr lang="en-US" sz="3200" dirty="0"/>
              <a:t>What questions do you have? </a:t>
            </a:r>
          </a:p>
        </p:txBody>
      </p:sp>
    </p:spTree>
    <p:extLst>
      <p:ext uri="{BB962C8B-B14F-4D97-AF65-F5344CB8AC3E}">
        <p14:creationId xmlns:p14="http://schemas.microsoft.com/office/powerpoint/2010/main" val="3118771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References</a:t>
            </a:r>
            <a:endParaRPr dirty="0"/>
          </a:p>
        </p:txBody>
      </p:sp>
      <p:sp>
        <p:nvSpPr>
          <p:cNvPr id="82" name="Google Shape;82;p13"/>
          <p:cNvSpPr txBox="1">
            <a:spLocks noGrp="1"/>
          </p:cNvSpPr>
          <p:nvPr>
            <p:ph type="body" idx="2"/>
          </p:nvPr>
        </p:nvSpPr>
        <p:spPr>
          <a:xfrm>
            <a:off x="844424" y="1359599"/>
            <a:ext cx="7710639" cy="3351885"/>
          </a:xfrm>
          <a:prstGeom prst="rect">
            <a:avLst/>
          </a:prstGeom>
        </p:spPr>
        <p:txBody>
          <a:bodyPr spcFirstLastPara="1" wrap="square" lIns="91425" tIns="91425" rIns="91425" bIns="91425" anchor="t" anchorCtr="0">
            <a:noAutofit/>
          </a:bodyPr>
          <a:lstStyle/>
          <a:p>
            <a:pPr marL="101600" indent="0">
              <a:buNone/>
            </a:pPr>
            <a:r>
              <a:rPr lang="en-US" sz="1200" dirty="0"/>
              <a:t>Carmel, J. and Goldberg, M. (2022). Postoperative education for the patient with a fecal or urinary diversion</a:t>
            </a:r>
            <a:r>
              <a:rPr lang="en-US" sz="1200" i="1" dirty="0"/>
              <a:t>.</a:t>
            </a:r>
            <a:r>
              <a:rPr lang="en-US" sz="1200" dirty="0"/>
              <a:t> In J. Carmel, J. Colwell, &amp; M.T. Goldberg (Eds.). </a:t>
            </a:r>
            <a:r>
              <a:rPr lang="en-US" sz="1200" i="1" dirty="0"/>
              <a:t>Wound, Ostomy and Continence Society Core Curriculum: Ostomy Management</a:t>
            </a:r>
            <a:r>
              <a:rPr lang="en-US" sz="1200" dirty="0"/>
              <a:t> (2</a:t>
            </a:r>
            <a:r>
              <a:rPr lang="en-US" sz="1200" baseline="30000" dirty="0"/>
              <a:t>nd</a:t>
            </a:r>
            <a:r>
              <a:rPr lang="en-US" sz="1200" dirty="0"/>
              <a:t> ed., pp 189-200). Wolters Kluwer.</a:t>
            </a:r>
          </a:p>
          <a:p>
            <a:pPr marL="101600" indent="0">
              <a:buNone/>
            </a:pPr>
            <a:endParaRPr lang="en-US" sz="1200" dirty="0"/>
          </a:p>
          <a:p>
            <a:pPr marL="101600" indent="0">
              <a:buNone/>
            </a:pPr>
            <a:r>
              <a:rPr lang="en-US" sz="1200" dirty="0"/>
              <a:t>Carmel, J. and </a:t>
            </a:r>
            <a:r>
              <a:rPr lang="en-US" sz="1200" dirty="0" err="1"/>
              <a:t>Scardillo</a:t>
            </a:r>
            <a:r>
              <a:rPr lang="en-US" sz="1200" dirty="0"/>
              <a:t>, J. (2022). Adaptations, rehabilitation, and long-</a:t>
            </a:r>
            <a:r>
              <a:rPr lang="en-US" sz="1200" dirty="0" err="1"/>
              <a:t>terrm</a:t>
            </a:r>
            <a:r>
              <a:rPr lang="en-US" sz="1200" dirty="0"/>
              <a:t> care management issues</a:t>
            </a:r>
            <a:r>
              <a:rPr lang="en-US" sz="1200" i="1" dirty="0"/>
              <a:t>.</a:t>
            </a:r>
            <a:r>
              <a:rPr lang="en-US" sz="1200" dirty="0"/>
              <a:t> In J. Carmel, J. Colwell, &amp; M.T. Goldberg (Eds.). </a:t>
            </a:r>
            <a:r>
              <a:rPr lang="en-US" sz="1200" i="1" dirty="0"/>
              <a:t>Wound, Ostomy and Continence Society Core Curriculum: Ostomy Management</a:t>
            </a:r>
            <a:r>
              <a:rPr lang="en-US" sz="1200" dirty="0"/>
              <a:t> (2</a:t>
            </a:r>
            <a:r>
              <a:rPr lang="en-US" sz="1200" baseline="30000" dirty="0"/>
              <a:t>nd</a:t>
            </a:r>
            <a:r>
              <a:rPr lang="en-US" sz="1200" dirty="0"/>
              <a:t> ed., pp 201-222). Wolters Kluwer.</a:t>
            </a:r>
          </a:p>
          <a:p>
            <a:pPr marL="101600" indent="0">
              <a:buNone/>
            </a:pPr>
            <a:r>
              <a:rPr lang="en-US" sz="1200" dirty="0"/>
              <a:t> </a:t>
            </a:r>
          </a:p>
          <a:p>
            <a:pPr marL="101600" indent="0">
              <a:buNone/>
            </a:pPr>
            <a:r>
              <a:rPr lang="en-US" sz="1200" dirty="0"/>
              <a:t>Colwell, J. and Hudson, K. (2022). Postoperative nursing assessment and management. In J. Carmel, J. Colwell, &amp; M.T. Goldberg (Eds.). </a:t>
            </a:r>
            <a:r>
              <a:rPr lang="en-US" sz="1200" i="1" dirty="0"/>
              <a:t>Wound, Ostomy and Continence Society Core Curriculum: Ostomy Management</a:t>
            </a:r>
            <a:r>
              <a:rPr lang="en-US" sz="1200" dirty="0"/>
              <a:t> (2</a:t>
            </a:r>
            <a:r>
              <a:rPr lang="en-US" sz="1200" baseline="30000" dirty="0"/>
              <a:t>nd</a:t>
            </a:r>
            <a:r>
              <a:rPr lang="en-US" sz="1200" dirty="0"/>
              <a:t> ed., pp 162-171). Wolters Kluwer.</a:t>
            </a:r>
          </a:p>
          <a:p>
            <a:pPr marL="101600" indent="0">
              <a:buNone/>
            </a:pPr>
            <a:r>
              <a:rPr lang="en-US" sz="1200" dirty="0"/>
              <a:t> </a:t>
            </a:r>
          </a:p>
          <a:p>
            <a:pPr marL="101600" indent="0">
              <a:buNone/>
            </a:pPr>
            <a:r>
              <a:rPr lang="en-US" sz="1200" dirty="0" err="1"/>
              <a:t>Lueder</a:t>
            </a:r>
            <a:r>
              <a:rPr lang="en-US" sz="1200" dirty="0"/>
              <a:t>, W. (2018). </a:t>
            </a:r>
            <a:r>
              <a:rPr lang="en-US" sz="1200" i="1" dirty="0"/>
              <a:t>How to change your ostomy pouch</a:t>
            </a:r>
            <a:r>
              <a:rPr lang="en-US" sz="1200" dirty="0"/>
              <a:t>. United Ostomy Associations of America. https://</a:t>
            </a:r>
            <a:r>
              <a:rPr lang="en-US" sz="1200" dirty="0" err="1"/>
              <a:t>www.ostomy.org</a:t>
            </a:r>
            <a:r>
              <a:rPr lang="en-US" sz="1200" dirty="0"/>
              <a:t>/change-ostomy-pouch/ </a:t>
            </a:r>
          </a:p>
          <a:p>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22</a:t>
            </a:fld>
            <a:endParaRPr dirty="0"/>
          </a:p>
        </p:txBody>
      </p:sp>
    </p:spTree>
    <p:extLst>
      <p:ext uri="{BB962C8B-B14F-4D97-AF65-F5344CB8AC3E}">
        <p14:creationId xmlns:p14="http://schemas.microsoft.com/office/powerpoint/2010/main" val="2309365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4" y="5598"/>
            <a:ext cx="3809999"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References</a:t>
            </a:r>
            <a:endParaRPr dirty="0"/>
          </a:p>
        </p:txBody>
      </p:sp>
      <p:sp>
        <p:nvSpPr>
          <p:cNvPr id="82" name="Google Shape;82;p13"/>
          <p:cNvSpPr txBox="1">
            <a:spLocks noGrp="1"/>
          </p:cNvSpPr>
          <p:nvPr>
            <p:ph type="body" idx="2"/>
          </p:nvPr>
        </p:nvSpPr>
        <p:spPr>
          <a:xfrm>
            <a:off x="844424" y="1359599"/>
            <a:ext cx="7710639" cy="3351885"/>
          </a:xfrm>
          <a:prstGeom prst="rect">
            <a:avLst/>
          </a:prstGeom>
        </p:spPr>
        <p:txBody>
          <a:bodyPr spcFirstLastPara="1" wrap="square" lIns="91425" tIns="91425" rIns="91425" bIns="91425" anchor="t" anchorCtr="0">
            <a:noAutofit/>
          </a:bodyPr>
          <a:lstStyle/>
          <a:p>
            <a:pPr marL="101600" indent="0">
              <a:buNone/>
            </a:pPr>
            <a:r>
              <a:rPr lang="en-US" sz="1200" dirty="0" err="1"/>
              <a:t>Packiam</a:t>
            </a:r>
            <a:r>
              <a:rPr lang="en-US" sz="1200" dirty="0"/>
              <a:t>, V.T., Patel, S.G., </a:t>
            </a:r>
            <a:r>
              <a:rPr lang="en-US" sz="1200" dirty="0" err="1"/>
              <a:t>Werntz</a:t>
            </a:r>
            <a:r>
              <a:rPr lang="en-US" sz="1200" dirty="0"/>
              <a:t>, R.P., and Steinberg, G.D.  (2022). Urinary diversions. In J. Carmel, J. Colwell, &amp; M.T. Goldberg (Eds.). </a:t>
            </a:r>
            <a:r>
              <a:rPr lang="en-US" sz="1200" i="1" dirty="0"/>
              <a:t>Wound, Ostomy and Continence Society Core Curriculum: Ostomy Management</a:t>
            </a:r>
            <a:r>
              <a:rPr lang="en-US" sz="1200" dirty="0"/>
              <a:t> (2</a:t>
            </a:r>
            <a:r>
              <a:rPr lang="en-US" sz="1200" baseline="30000" dirty="0"/>
              <a:t>nd</a:t>
            </a:r>
            <a:r>
              <a:rPr lang="en-US" sz="1200" dirty="0"/>
              <a:t> ed., pp 117-131). Wolters Kluwer.</a:t>
            </a:r>
          </a:p>
          <a:p>
            <a:pPr marL="101600" indent="0">
              <a:buNone/>
            </a:pPr>
            <a:endParaRPr lang="en-US" sz="1200" dirty="0"/>
          </a:p>
          <a:p>
            <a:pPr marL="101600" indent="0">
              <a:buNone/>
            </a:pPr>
            <a:r>
              <a:rPr lang="en-US" sz="1200" dirty="0" err="1"/>
              <a:t>Salvadalena</a:t>
            </a:r>
            <a:r>
              <a:rPr lang="en-US" sz="1200" dirty="0"/>
              <a:t>, G.D. and </a:t>
            </a:r>
            <a:r>
              <a:rPr lang="en-US" sz="1200" dirty="0" err="1"/>
              <a:t>Hanchett</a:t>
            </a:r>
            <a:r>
              <a:rPr lang="en-US" sz="1200" dirty="0"/>
              <a:t>, V.  (2022). Peristomal skin complications. In J. Carmel, J. Colwell, &amp; M.T. Goldberg (Eds.). </a:t>
            </a:r>
            <a:r>
              <a:rPr lang="en-US" sz="1200" i="1" dirty="0"/>
              <a:t>Wound, Ostomy and Continence Society Core Curriculum: Ostomy Management</a:t>
            </a:r>
            <a:r>
              <a:rPr lang="en-US" sz="1200" dirty="0"/>
              <a:t> (2</a:t>
            </a:r>
            <a:r>
              <a:rPr lang="en-US" sz="1200" baseline="30000" dirty="0"/>
              <a:t>nd</a:t>
            </a:r>
            <a:r>
              <a:rPr lang="en-US" sz="1200" dirty="0"/>
              <a:t> ed., pp 250-269). Wolters Kluwer.</a:t>
            </a:r>
          </a:p>
          <a:p>
            <a:pPr marL="101600" indent="0">
              <a:buNone/>
            </a:pPr>
            <a:endParaRPr lang="en-US" sz="1200" dirty="0"/>
          </a:p>
          <a:p>
            <a:pPr marL="101600" indent="0">
              <a:buNone/>
            </a:pPr>
            <a:r>
              <a:rPr lang="en-US" sz="1200" dirty="0"/>
              <a:t>Stricker, L.J., </a:t>
            </a:r>
            <a:r>
              <a:rPr lang="en-US" sz="1200" dirty="0" err="1"/>
              <a:t>Hocevar</a:t>
            </a:r>
            <a:r>
              <a:rPr lang="en-US" sz="1200" dirty="0"/>
              <a:t>, B., and </a:t>
            </a:r>
            <a:r>
              <a:rPr lang="en-US" sz="1200" dirty="0" err="1"/>
              <a:t>Shawki</a:t>
            </a:r>
            <a:r>
              <a:rPr lang="en-US" sz="1200" dirty="0"/>
              <a:t>, S.  (2022). Fecal and urinary stoma </a:t>
            </a:r>
            <a:r>
              <a:rPr lang="en-US" sz="1200" dirty="0" err="1"/>
              <a:t>contruction</a:t>
            </a:r>
            <a:r>
              <a:rPr lang="en-US" sz="1200" dirty="0"/>
              <a:t>. In J. Carmel, J. Colwell, &amp; M.T. Goldberg (Eds.). </a:t>
            </a:r>
            <a:r>
              <a:rPr lang="en-US" sz="1200" i="1" dirty="0"/>
              <a:t>Wound, Ostomy and Continence Society Core Curriculum: Ostomy Management</a:t>
            </a:r>
            <a:r>
              <a:rPr lang="en-US" sz="1200" dirty="0"/>
              <a:t> (2</a:t>
            </a:r>
            <a:r>
              <a:rPr lang="en-US" sz="1200" baseline="30000" dirty="0"/>
              <a:t>nd</a:t>
            </a:r>
            <a:r>
              <a:rPr lang="en-US" sz="1200" dirty="0"/>
              <a:t> ed., pp 131-161). Wolters Kluwer.</a:t>
            </a:r>
          </a:p>
          <a:p>
            <a:pPr marL="101600" indent="0">
              <a:buNone/>
            </a:pPr>
            <a:endParaRPr lang="en-US" sz="1200" dirty="0"/>
          </a:p>
          <a:p>
            <a:pPr marL="101600" indent="0">
              <a:buNone/>
            </a:pPr>
            <a:r>
              <a:rPr lang="en-US" sz="1200" dirty="0"/>
              <a:t>United Ostomy Associations of America. (2021). Living with an ostomy. https://</a:t>
            </a:r>
            <a:r>
              <a:rPr lang="en-US" sz="1200" dirty="0" err="1"/>
              <a:t>www.ostomy.org</a:t>
            </a:r>
            <a:r>
              <a:rPr lang="en-US" sz="1200" dirty="0"/>
              <a:t>/living-with-an-ostomy/</a:t>
            </a:r>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23</a:t>
            </a:fld>
            <a:endParaRPr dirty="0"/>
          </a:p>
        </p:txBody>
      </p:sp>
    </p:spTree>
    <p:extLst>
      <p:ext uri="{BB962C8B-B14F-4D97-AF65-F5344CB8AC3E}">
        <p14:creationId xmlns:p14="http://schemas.microsoft.com/office/powerpoint/2010/main" val="13587297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Presentation Objectives</a:t>
            </a:r>
            <a:endParaRPr dirty="0"/>
          </a:p>
        </p:txBody>
      </p:sp>
      <p:sp>
        <p:nvSpPr>
          <p:cNvPr id="82" name="Google Shape;82;p13"/>
          <p:cNvSpPr txBox="1">
            <a:spLocks noGrp="1"/>
          </p:cNvSpPr>
          <p:nvPr>
            <p:ph type="body" idx="2"/>
          </p:nvPr>
        </p:nvSpPr>
        <p:spPr>
          <a:xfrm>
            <a:off x="844425" y="1359600"/>
            <a:ext cx="5279928"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In this presentation we will: </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Differentiate between colostomies, </a:t>
            </a:r>
            <a:r>
              <a:rPr lang="en-US" sz="1300" dirty="0" err="1"/>
              <a:t>ileosotmies</a:t>
            </a:r>
            <a:r>
              <a:rPr lang="en-US" sz="1300" dirty="0"/>
              <a:t>, and ileal conduits</a:t>
            </a:r>
          </a:p>
          <a:p>
            <a:pPr marL="342900" lvl="0" indent="-342900" algn="l" rtl="0">
              <a:spcBef>
                <a:spcPts val="600"/>
              </a:spcBef>
              <a:spcAft>
                <a:spcPts val="0"/>
              </a:spcAft>
              <a:buClr>
                <a:schemeClr val="dk1"/>
              </a:buClr>
              <a:buSzPts val="1100"/>
              <a:buFont typeface="Arial"/>
              <a:buAutoNum type="arabicPeriod"/>
            </a:pPr>
            <a:r>
              <a:rPr lang="en-US" sz="1300" dirty="0"/>
              <a:t>Describe a healthy stoma and ostomy assessment parameters</a:t>
            </a:r>
          </a:p>
          <a:p>
            <a:pPr marL="342900" lvl="0" indent="-342900" algn="l" rtl="0">
              <a:spcBef>
                <a:spcPts val="600"/>
              </a:spcBef>
              <a:spcAft>
                <a:spcPts val="0"/>
              </a:spcAft>
              <a:buClr>
                <a:schemeClr val="dk1"/>
              </a:buClr>
              <a:buSzPts val="1100"/>
              <a:buFont typeface="Arial"/>
              <a:buAutoNum type="arabicPeriod"/>
            </a:pPr>
            <a:r>
              <a:rPr lang="en-US" sz="1300" dirty="0"/>
              <a:t>Describe a basic ostomy pouch change</a:t>
            </a:r>
          </a:p>
          <a:p>
            <a:pPr marL="342900" lvl="0" indent="-342900" algn="l" rtl="0">
              <a:spcBef>
                <a:spcPts val="600"/>
              </a:spcBef>
              <a:spcAft>
                <a:spcPts val="0"/>
              </a:spcAft>
              <a:buClr>
                <a:schemeClr val="dk1"/>
              </a:buClr>
              <a:buSzPts val="1100"/>
              <a:buFont typeface="Arial"/>
              <a:buAutoNum type="arabicPeriod"/>
            </a:pPr>
            <a:r>
              <a:rPr lang="en-US" sz="1300" dirty="0"/>
              <a:t>Discuss how an ostomy impacts activities of daily living including dietary </a:t>
            </a:r>
            <a:r>
              <a:rPr lang="en-US" sz="1300" dirty="0" err="1"/>
              <a:t>restirctions</a:t>
            </a:r>
            <a:r>
              <a:rPr lang="en-US" sz="1300" dirty="0"/>
              <a:t>, clothing considerations, bathing, and work activities</a:t>
            </a:r>
          </a:p>
          <a:p>
            <a:pPr marL="342900" lvl="0" indent="-342900" algn="l" rtl="0">
              <a:spcBef>
                <a:spcPts val="600"/>
              </a:spcBef>
              <a:spcAft>
                <a:spcPts val="0"/>
              </a:spcAft>
              <a:buClr>
                <a:schemeClr val="dk1"/>
              </a:buClr>
              <a:buSzPts val="1100"/>
              <a:buFont typeface="Arial"/>
              <a:buAutoNum type="arabicPeriod"/>
            </a:pPr>
            <a:r>
              <a:rPr lang="en-US" sz="1300" dirty="0"/>
              <a:t>Discuss signs and symptoms of dehydration and management options</a:t>
            </a:r>
          </a:p>
          <a:p>
            <a:pPr marL="342900" lvl="0" indent="-342900" algn="l" rtl="0">
              <a:spcBef>
                <a:spcPts val="600"/>
              </a:spcBef>
              <a:spcAft>
                <a:spcPts val="0"/>
              </a:spcAft>
              <a:buClr>
                <a:schemeClr val="dk1"/>
              </a:buClr>
              <a:buSzPts val="1100"/>
              <a:buFont typeface="Arial"/>
              <a:buAutoNum type="arabicPeriod"/>
            </a:pPr>
            <a:r>
              <a:rPr lang="en-US" sz="1300" dirty="0"/>
              <a:t>Discuss irritant dermatitis and pseudo verrucous lesions, including management options</a:t>
            </a:r>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a:t>
            </a:fld>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0" name="Google Shape;100;p15"/>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a:t>
            </a:fld>
            <a:endParaRPr/>
          </a:p>
        </p:txBody>
      </p:sp>
      <p:pic>
        <p:nvPicPr>
          <p:cNvPr id="6" name="Picture 2" descr="The 3 Types of Ostomies | Hollister US">
            <a:extLst>
              <a:ext uri="{FF2B5EF4-FFF2-40B4-BE49-F238E27FC236}">
                <a16:creationId xmlns:a16="http://schemas.microsoft.com/office/drawing/2014/main" id="{B30BF6CE-F73F-4442-92E3-F95F8D961D3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60636" y="369693"/>
            <a:ext cx="6622727" cy="4404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898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Colostomies</a:t>
            </a:r>
            <a:endParaRPr dirty="0"/>
          </a:p>
        </p:txBody>
      </p:sp>
      <p:sp>
        <p:nvSpPr>
          <p:cNvPr id="82" name="Google Shape;82;p13"/>
          <p:cNvSpPr txBox="1">
            <a:spLocks noGrp="1"/>
          </p:cNvSpPr>
          <p:nvPr>
            <p:ph type="body" idx="2"/>
          </p:nvPr>
        </p:nvSpPr>
        <p:spPr>
          <a:xfrm>
            <a:off x="844425" y="1359600"/>
            <a:ext cx="459548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Several types of colostomy: </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Sigmoid colostomy (most common)</a:t>
            </a:r>
          </a:p>
          <a:p>
            <a:pPr marL="800100" lvl="1" indent="-342900">
              <a:spcBef>
                <a:spcPts val="600"/>
              </a:spcBef>
              <a:buClr>
                <a:schemeClr val="dk1"/>
              </a:buClr>
              <a:buSzPts val="1100"/>
              <a:buFont typeface="Arial"/>
              <a:buAutoNum type="arabicPeriod"/>
            </a:pPr>
            <a:r>
              <a:rPr lang="en-US" sz="1300" dirty="0"/>
              <a:t>Located in left lower quadrant or right upper quadrant</a:t>
            </a:r>
          </a:p>
          <a:p>
            <a:pPr marL="800100" lvl="1" indent="-342900">
              <a:spcBef>
                <a:spcPts val="600"/>
              </a:spcBef>
              <a:buClr>
                <a:schemeClr val="dk1"/>
              </a:buClr>
              <a:buSzPts val="1100"/>
              <a:buFont typeface="Arial"/>
              <a:buAutoNum type="arabicPeriod"/>
            </a:pPr>
            <a:r>
              <a:rPr lang="en-US" sz="1300" dirty="0"/>
              <a:t>Output consistency is pasty to formed</a:t>
            </a:r>
          </a:p>
          <a:p>
            <a:pPr marL="342900" lvl="0" indent="-342900" algn="l" rtl="0">
              <a:spcBef>
                <a:spcPts val="600"/>
              </a:spcBef>
              <a:spcAft>
                <a:spcPts val="0"/>
              </a:spcAft>
              <a:buClr>
                <a:schemeClr val="dk1"/>
              </a:buClr>
              <a:buSzPts val="1100"/>
              <a:buFont typeface="Arial"/>
              <a:buAutoNum type="arabicPeriod"/>
            </a:pPr>
            <a:r>
              <a:rPr lang="en-US" sz="1300" dirty="0"/>
              <a:t>Transverse colostomy</a:t>
            </a:r>
          </a:p>
          <a:p>
            <a:pPr marL="800100" lvl="1" indent="-342900">
              <a:spcBef>
                <a:spcPts val="600"/>
              </a:spcBef>
              <a:buClr>
                <a:schemeClr val="dk1"/>
              </a:buClr>
              <a:buSzPts val="1100"/>
              <a:buFont typeface="Arial"/>
              <a:buAutoNum type="arabicPeriod"/>
            </a:pPr>
            <a:r>
              <a:rPr lang="en-US" sz="1300" dirty="0"/>
              <a:t>Located in right upper quadrant, left upper quadrant, or </a:t>
            </a:r>
            <a:r>
              <a:rPr lang="en-US" sz="1300" dirty="0" err="1"/>
              <a:t>midabdomen</a:t>
            </a:r>
            <a:endParaRPr lang="en-US" sz="1300" dirty="0"/>
          </a:p>
          <a:p>
            <a:pPr marL="800100" lvl="1" indent="-342900">
              <a:spcBef>
                <a:spcPts val="600"/>
              </a:spcBef>
              <a:buClr>
                <a:schemeClr val="dk1"/>
              </a:buClr>
              <a:buSzPts val="1100"/>
              <a:buFont typeface="Arial"/>
              <a:buAutoNum type="arabicPeriod"/>
            </a:pPr>
            <a:r>
              <a:rPr lang="en-US" sz="1300" dirty="0"/>
              <a:t>Output is liquid to pasty, may have strong odor</a:t>
            </a:r>
          </a:p>
          <a:p>
            <a:pPr marL="342900" lvl="0" indent="-342900" algn="l" rtl="0">
              <a:spcBef>
                <a:spcPts val="600"/>
              </a:spcBef>
              <a:spcAft>
                <a:spcPts val="0"/>
              </a:spcAft>
              <a:buClr>
                <a:schemeClr val="dk1"/>
              </a:buClr>
              <a:buSzPts val="1100"/>
              <a:buFont typeface="Arial"/>
              <a:buAutoNum type="arabicPeriod"/>
            </a:pPr>
            <a:r>
              <a:rPr lang="en-US" sz="1300" dirty="0"/>
              <a:t>Ascending colostomy and Cecostomy (rare)</a:t>
            </a:r>
          </a:p>
          <a:p>
            <a:pPr marL="800100" lvl="1" indent="-342900">
              <a:spcBef>
                <a:spcPts val="600"/>
              </a:spcBef>
              <a:buClr>
                <a:schemeClr val="dk1"/>
              </a:buClr>
              <a:buSzPts val="1100"/>
              <a:buFont typeface="Arial"/>
              <a:buAutoNum type="arabicPeriod"/>
            </a:pPr>
            <a:r>
              <a:rPr lang="en-US" sz="1300" dirty="0"/>
              <a:t>Located on right side of abdomen</a:t>
            </a:r>
          </a:p>
          <a:p>
            <a:pPr marL="800100" lvl="1" indent="-342900">
              <a:spcBef>
                <a:spcPts val="600"/>
              </a:spcBef>
              <a:buClr>
                <a:schemeClr val="dk1"/>
              </a:buClr>
              <a:buSzPts val="1100"/>
              <a:buFont typeface="Arial"/>
              <a:buAutoNum type="arabicPeriod"/>
            </a:pPr>
            <a:r>
              <a:rPr lang="en-US" sz="1300" dirty="0"/>
              <a:t>Output is liquid to semiliquid and malodorous</a:t>
            </a:r>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5</a:t>
            </a:fld>
            <a:endParaRPr dirty="0"/>
          </a:p>
        </p:txBody>
      </p:sp>
      <p:pic>
        <p:nvPicPr>
          <p:cNvPr id="6" name="Picture 2" descr="CEUfast.com - Colostomy stoma types and locations | Colostomy, Ostomy  nursing, Ileostomy">
            <a:extLst>
              <a:ext uri="{FF2B5EF4-FFF2-40B4-BE49-F238E27FC236}">
                <a16:creationId xmlns:a16="http://schemas.microsoft.com/office/drawing/2014/main" id="{A3BD1CAC-C9B3-3F4C-927F-A0D8305375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83" t="7159" r="-1" b="8207"/>
          <a:stretch/>
        </p:blipFill>
        <p:spPr bwMode="auto">
          <a:xfrm>
            <a:off x="5043517" y="615900"/>
            <a:ext cx="3976497" cy="3911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619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Ileostomies</a:t>
            </a:r>
            <a:endParaRPr dirty="0"/>
          </a:p>
        </p:txBody>
      </p:sp>
      <p:sp>
        <p:nvSpPr>
          <p:cNvPr id="82" name="Google Shape;82;p13"/>
          <p:cNvSpPr txBox="1">
            <a:spLocks noGrp="1"/>
          </p:cNvSpPr>
          <p:nvPr>
            <p:ph type="body" idx="2"/>
          </p:nvPr>
        </p:nvSpPr>
        <p:spPr>
          <a:xfrm>
            <a:off x="844425" y="1359600"/>
            <a:ext cx="4146029"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Ileostomy:</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Created in the small intestine</a:t>
            </a:r>
          </a:p>
          <a:p>
            <a:pPr marL="342900" indent="-342900">
              <a:buClr>
                <a:schemeClr val="dk1"/>
              </a:buClr>
              <a:buSzPts val="1100"/>
              <a:buFont typeface="Arial"/>
              <a:buAutoNum type="arabicPeriod"/>
            </a:pPr>
            <a:r>
              <a:rPr lang="en-US" sz="1300" dirty="0"/>
              <a:t>Located in the right lower quadrant</a:t>
            </a:r>
          </a:p>
          <a:p>
            <a:pPr marL="342900" indent="-342900">
              <a:buClr>
                <a:schemeClr val="dk1"/>
              </a:buClr>
              <a:buSzPts val="1100"/>
              <a:buFont typeface="Arial"/>
              <a:buAutoNum type="arabicPeriod"/>
            </a:pPr>
            <a:r>
              <a:rPr lang="en-US" sz="1300" dirty="0"/>
              <a:t>Output is generally liquid to mushy in consistency</a:t>
            </a:r>
          </a:p>
          <a:p>
            <a:pPr marL="342900" indent="-342900">
              <a:buClr>
                <a:schemeClr val="dk1"/>
              </a:buClr>
              <a:buSzPts val="1100"/>
              <a:buFont typeface="Arial"/>
              <a:buAutoNum type="arabicPeriod"/>
            </a:pPr>
            <a:r>
              <a:rPr lang="en-US" sz="1300" dirty="0"/>
              <a:t>Output is highly corrosive to skin</a:t>
            </a:r>
          </a:p>
          <a:p>
            <a:pPr marL="342900" indent="-342900">
              <a:buClr>
                <a:schemeClr val="dk1"/>
              </a:buClr>
              <a:buSzPts val="1100"/>
              <a:buFont typeface="Arial"/>
              <a:buAutoNum type="arabicPeriod"/>
            </a:pPr>
            <a:r>
              <a:rPr lang="en-US" sz="1300" dirty="0"/>
              <a:t>High output ileostomies</a:t>
            </a:r>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6</a:t>
            </a:fld>
            <a:endParaRPr dirty="0"/>
          </a:p>
        </p:txBody>
      </p:sp>
      <p:pic>
        <p:nvPicPr>
          <p:cNvPr id="2050" name="Picture 2" descr="Ileostomy Information l United Ostomy Associations of America">
            <a:extLst>
              <a:ext uri="{FF2B5EF4-FFF2-40B4-BE49-F238E27FC236}">
                <a16:creationId xmlns:a16="http://schemas.microsoft.com/office/drawing/2014/main" id="{BE839BF5-0EC3-644F-AE04-B4B28FABAD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7971" y="453249"/>
            <a:ext cx="4146029" cy="42370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8009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Urinary Diversions</a:t>
            </a:r>
            <a:endParaRPr dirty="0"/>
          </a:p>
        </p:txBody>
      </p:sp>
      <p:sp>
        <p:nvSpPr>
          <p:cNvPr id="82" name="Google Shape;82;p13"/>
          <p:cNvSpPr txBox="1">
            <a:spLocks noGrp="1"/>
          </p:cNvSpPr>
          <p:nvPr>
            <p:ph type="body" idx="2"/>
          </p:nvPr>
        </p:nvSpPr>
        <p:spPr>
          <a:xfrm>
            <a:off x="844425" y="1359600"/>
            <a:ext cx="459548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Ileal Conduit:</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Created from a portion of the ileum</a:t>
            </a:r>
          </a:p>
          <a:p>
            <a:pPr marL="342900" lvl="0" indent="-342900" algn="l" rtl="0">
              <a:spcBef>
                <a:spcPts val="600"/>
              </a:spcBef>
              <a:spcAft>
                <a:spcPts val="0"/>
              </a:spcAft>
              <a:buClr>
                <a:schemeClr val="dk1"/>
              </a:buClr>
              <a:buSzPts val="1100"/>
              <a:buFont typeface="Arial"/>
              <a:buAutoNum type="arabicPeriod"/>
            </a:pPr>
            <a:r>
              <a:rPr lang="en-US" sz="1300" dirty="0"/>
              <a:t>Drains urine from kidneys to stoma in skin</a:t>
            </a:r>
          </a:p>
          <a:p>
            <a:pPr marL="342900" lvl="0" indent="-342900" algn="l" rtl="0">
              <a:spcBef>
                <a:spcPts val="600"/>
              </a:spcBef>
              <a:spcAft>
                <a:spcPts val="0"/>
              </a:spcAft>
              <a:buClr>
                <a:schemeClr val="dk1"/>
              </a:buClr>
              <a:buSzPts val="1100"/>
              <a:buFont typeface="Arial"/>
              <a:buAutoNum type="arabicPeriod"/>
            </a:pPr>
            <a:r>
              <a:rPr lang="en-US" sz="1300" dirty="0"/>
              <a:t>Chronic bacteria in urine</a:t>
            </a:r>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7</a:t>
            </a:fld>
            <a:endParaRPr dirty="0"/>
          </a:p>
        </p:txBody>
      </p:sp>
      <p:graphicFrame>
        <p:nvGraphicFramePr>
          <p:cNvPr id="7" name="Object 3">
            <a:extLst>
              <a:ext uri="{FF2B5EF4-FFF2-40B4-BE49-F238E27FC236}">
                <a16:creationId xmlns:a16="http://schemas.microsoft.com/office/drawing/2014/main" id="{A15A9EFC-D956-A046-83B9-0D10EE8E5FB3}"/>
              </a:ext>
            </a:extLst>
          </p:cNvPr>
          <p:cNvGraphicFramePr>
            <a:graphicFrameLocks noChangeAspect="1"/>
          </p:cNvGraphicFramePr>
          <p:nvPr>
            <p:extLst>
              <p:ext uri="{D42A27DB-BD31-4B8C-83A1-F6EECF244321}">
                <p14:modId xmlns:p14="http://schemas.microsoft.com/office/powerpoint/2010/main" val="3071891768"/>
              </p:ext>
            </p:extLst>
          </p:nvPr>
        </p:nvGraphicFramePr>
        <p:xfrm>
          <a:off x="5063430" y="524255"/>
          <a:ext cx="3784705" cy="4094990"/>
        </p:xfrm>
        <a:graphic>
          <a:graphicData uri="http://schemas.openxmlformats.org/presentationml/2006/ole">
            <mc:AlternateContent xmlns:mc="http://schemas.openxmlformats.org/markup-compatibility/2006">
              <mc:Choice xmlns:v="urn:schemas-microsoft-com:vml" Requires="v">
                <p:oleObj spid="_x0000_s19461" name="Photo Editor Photo" r:id="rId4" imgW="3914286" imgH="4229690" progId="MSPhotoEd.3">
                  <p:embed/>
                </p:oleObj>
              </mc:Choice>
              <mc:Fallback>
                <p:oleObj name="Photo Editor Photo" r:id="rId4" imgW="3914286" imgH="4229690" progId="MSPhotoEd.3">
                  <p:embed/>
                  <p:pic>
                    <p:nvPicPr>
                      <p:cNvPr id="8" name="Object 3">
                        <a:extLst>
                          <a:ext uri="{FF2B5EF4-FFF2-40B4-BE49-F238E27FC236}">
                            <a16:creationId xmlns:a16="http://schemas.microsoft.com/office/drawing/2014/main" id="{F05FFBFE-CEA7-46AB-AFE9-DC363F3420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63430" y="524255"/>
                        <a:ext cx="3784705" cy="409499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4885476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ctrTitle"/>
          </p:nvPr>
        </p:nvSpPr>
        <p:spPr>
          <a:xfrm>
            <a:off x="685800" y="1907659"/>
            <a:ext cx="5008200" cy="10452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r>
              <a:rPr lang="en" dirty="0"/>
              <a:t>Assessment Basics</a:t>
            </a:r>
            <a:endParaRPr dirty="0"/>
          </a:p>
        </p:txBody>
      </p:sp>
      <p:sp>
        <p:nvSpPr>
          <p:cNvPr id="100" name="Google Shape;100;p15"/>
          <p:cNvSpPr txBox="1">
            <a:spLocks noGrp="1"/>
          </p:cNvSpPr>
          <p:nvPr>
            <p:ph type="sldNum" idx="12"/>
          </p:nvPr>
        </p:nvSpPr>
        <p:spPr>
          <a:xfrm>
            <a:off x="-75" y="3420000"/>
            <a:ext cx="669600" cy="1723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8</a:t>
            </a:fld>
            <a:endParaRPr/>
          </a:p>
        </p:txBody>
      </p:sp>
    </p:spTree>
    <p:extLst>
      <p:ext uri="{BB962C8B-B14F-4D97-AF65-F5344CB8AC3E}">
        <p14:creationId xmlns:p14="http://schemas.microsoft.com/office/powerpoint/2010/main" val="1190773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844425" y="5598"/>
            <a:ext cx="3552600" cy="1140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Assessment Basics</a:t>
            </a:r>
            <a:endParaRPr dirty="0"/>
          </a:p>
        </p:txBody>
      </p:sp>
      <p:sp>
        <p:nvSpPr>
          <p:cNvPr id="82" name="Google Shape;82;p13"/>
          <p:cNvSpPr txBox="1">
            <a:spLocks noGrp="1"/>
          </p:cNvSpPr>
          <p:nvPr>
            <p:ph type="body" idx="2"/>
          </p:nvPr>
        </p:nvSpPr>
        <p:spPr>
          <a:xfrm>
            <a:off x="844425" y="1359600"/>
            <a:ext cx="4595480" cy="2883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US" sz="1300" b="1" dirty="0"/>
              <a:t>Elements of a comprehensive assessment:</a:t>
            </a:r>
            <a:endParaRPr sz="1300" dirty="0"/>
          </a:p>
          <a:p>
            <a:pPr marL="342900" lvl="0" indent="-342900" algn="l" rtl="0">
              <a:spcBef>
                <a:spcPts val="600"/>
              </a:spcBef>
              <a:spcAft>
                <a:spcPts val="0"/>
              </a:spcAft>
              <a:buClr>
                <a:schemeClr val="dk1"/>
              </a:buClr>
              <a:buSzPts val="1100"/>
              <a:buFont typeface="Arial"/>
              <a:buAutoNum type="arabicPeriod"/>
            </a:pPr>
            <a:r>
              <a:rPr lang="en-US" sz="1300" dirty="0"/>
              <a:t>Understand the type of ostomy</a:t>
            </a:r>
          </a:p>
          <a:p>
            <a:pPr marL="342900" lvl="0" indent="-342900" algn="l" rtl="0">
              <a:spcBef>
                <a:spcPts val="600"/>
              </a:spcBef>
              <a:spcAft>
                <a:spcPts val="0"/>
              </a:spcAft>
              <a:buClr>
                <a:schemeClr val="dk1"/>
              </a:buClr>
              <a:buSzPts val="1100"/>
              <a:buFont typeface="Arial"/>
              <a:buAutoNum type="arabicPeriod"/>
            </a:pPr>
            <a:r>
              <a:rPr lang="en-US" sz="1300" dirty="0"/>
              <a:t>Stomal mucosa</a:t>
            </a:r>
          </a:p>
          <a:p>
            <a:pPr marL="342900" lvl="0" indent="-342900" algn="l" rtl="0">
              <a:spcBef>
                <a:spcPts val="600"/>
              </a:spcBef>
              <a:spcAft>
                <a:spcPts val="0"/>
              </a:spcAft>
              <a:buClr>
                <a:schemeClr val="dk1"/>
              </a:buClr>
              <a:buSzPts val="1100"/>
              <a:buFont typeface="Arial"/>
              <a:buAutoNum type="arabicPeriod"/>
            </a:pPr>
            <a:r>
              <a:rPr lang="en-US" sz="1300" dirty="0"/>
              <a:t>Stoma shape,  size, and mucocutaneous junction</a:t>
            </a:r>
          </a:p>
          <a:p>
            <a:pPr marL="342900" lvl="0" indent="-342900" algn="l" rtl="0">
              <a:spcBef>
                <a:spcPts val="600"/>
              </a:spcBef>
              <a:spcAft>
                <a:spcPts val="0"/>
              </a:spcAft>
              <a:buClr>
                <a:schemeClr val="dk1"/>
              </a:buClr>
              <a:buSzPts val="1100"/>
              <a:buFont typeface="Arial"/>
              <a:buAutoNum type="arabicPeriod"/>
            </a:pPr>
            <a:r>
              <a:rPr lang="en-US" sz="1300" dirty="0"/>
              <a:t>Peristomal skin</a:t>
            </a:r>
          </a:p>
          <a:p>
            <a:pPr marL="342900" lvl="0" indent="-342900" algn="l" rtl="0">
              <a:spcBef>
                <a:spcPts val="600"/>
              </a:spcBef>
              <a:spcAft>
                <a:spcPts val="0"/>
              </a:spcAft>
              <a:buClr>
                <a:schemeClr val="dk1"/>
              </a:buClr>
              <a:buSzPts val="1100"/>
              <a:buFont typeface="Arial"/>
              <a:buAutoNum type="arabicPeriod"/>
            </a:pPr>
            <a:r>
              <a:rPr lang="en-US" sz="1300" dirty="0"/>
              <a:t>Output</a:t>
            </a:r>
          </a:p>
          <a:p>
            <a:pPr marL="342900" lvl="0" indent="-342900" algn="l" rtl="0">
              <a:spcBef>
                <a:spcPts val="600"/>
              </a:spcBef>
              <a:spcAft>
                <a:spcPts val="0"/>
              </a:spcAft>
              <a:buClr>
                <a:schemeClr val="dk1"/>
              </a:buClr>
              <a:buSzPts val="1100"/>
              <a:buFont typeface="Arial"/>
              <a:buAutoNum type="arabicPeriod"/>
            </a:pPr>
            <a:endParaRPr lang="en-US" sz="1300" dirty="0"/>
          </a:p>
          <a:p>
            <a:pPr marL="0" lvl="0" indent="0" algn="l" rtl="0">
              <a:spcBef>
                <a:spcPts val="600"/>
              </a:spcBef>
              <a:spcAft>
                <a:spcPts val="0"/>
              </a:spcAft>
              <a:buClr>
                <a:schemeClr val="dk1"/>
              </a:buClr>
              <a:buSzPts val="1100"/>
              <a:buNone/>
            </a:pPr>
            <a:endParaRPr lang="en-US" sz="1300" dirty="0"/>
          </a:p>
          <a:p>
            <a:pPr marL="342900" lvl="0" indent="-342900" algn="l" rtl="0">
              <a:spcBef>
                <a:spcPts val="600"/>
              </a:spcBef>
              <a:spcAft>
                <a:spcPts val="0"/>
              </a:spcAft>
              <a:buClr>
                <a:schemeClr val="dk1"/>
              </a:buClr>
              <a:buSzPts val="1100"/>
              <a:buFont typeface="Arial"/>
              <a:buAutoNum type="arabicPeriod"/>
            </a:pPr>
            <a:endParaRPr sz="1300" dirty="0"/>
          </a:p>
          <a:p>
            <a:pPr marL="0" lvl="0" indent="0" algn="l" rtl="0">
              <a:spcBef>
                <a:spcPts val="600"/>
              </a:spcBef>
              <a:spcAft>
                <a:spcPts val="0"/>
              </a:spcAft>
              <a:buClr>
                <a:schemeClr val="dk1"/>
              </a:buClr>
              <a:buSzPts val="1100"/>
              <a:buFont typeface="Arial"/>
              <a:buNone/>
            </a:pPr>
            <a:endParaRPr sz="1300" dirty="0"/>
          </a:p>
          <a:p>
            <a:pPr marL="0" lvl="0" indent="0" algn="l" rtl="0">
              <a:spcBef>
                <a:spcPts val="600"/>
              </a:spcBef>
              <a:spcAft>
                <a:spcPts val="0"/>
              </a:spcAft>
              <a:buNone/>
            </a:pPr>
            <a:endParaRPr sz="1300" dirty="0"/>
          </a:p>
        </p:txBody>
      </p:sp>
      <p:sp>
        <p:nvSpPr>
          <p:cNvPr id="85" name="Google Shape;85;p13"/>
          <p:cNvSpPr txBox="1">
            <a:spLocks noGrp="1"/>
          </p:cNvSpPr>
          <p:nvPr>
            <p:ph type="sldNum" idx="12"/>
          </p:nvPr>
        </p:nvSpPr>
        <p:spPr>
          <a:xfrm>
            <a:off x="-75" y="0"/>
            <a:ext cx="669600" cy="114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9</a:t>
            </a:fld>
            <a:endParaRPr dirty="0"/>
          </a:p>
        </p:txBody>
      </p:sp>
    </p:spTree>
    <p:extLst>
      <p:ext uri="{BB962C8B-B14F-4D97-AF65-F5344CB8AC3E}">
        <p14:creationId xmlns:p14="http://schemas.microsoft.com/office/powerpoint/2010/main" val="3566207518"/>
      </p:ext>
    </p:extLst>
  </p:cSld>
  <p:clrMapOvr>
    <a:masterClrMapping/>
  </p:clrMapOvr>
</p:sld>
</file>

<file path=ppt/theme/theme1.xml><?xml version="1.0" encoding="utf-8"?>
<a:theme xmlns:a="http://schemas.openxmlformats.org/drawingml/2006/main" name="Cerimon template">
  <a:themeElements>
    <a:clrScheme name="Custom 347">
      <a:dk1>
        <a:srgbClr val="415665"/>
      </a:dk1>
      <a:lt1>
        <a:srgbClr val="FFFFFF"/>
      </a:lt1>
      <a:dk2>
        <a:srgbClr val="0DB7C4"/>
      </a:dk2>
      <a:lt2>
        <a:srgbClr val="F6F6F6"/>
      </a:lt2>
      <a:accent1>
        <a:srgbClr val="0A95B0"/>
      </a:accent1>
      <a:accent2>
        <a:srgbClr val="A7E5E9"/>
      </a:accent2>
      <a:accent3>
        <a:srgbClr val="A9D039"/>
      </a:accent3>
      <a:accent4>
        <a:srgbClr val="FFBC00"/>
      </a:accent4>
      <a:accent5>
        <a:srgbClr val="F24745"/>
      </a:accent5>
      <a:accent6>
        <a:srgbClr val="B3B3B3"/>
      </a:accent6>
      <a:hlink>
        <a:srgbClr val="0DB7C4"/>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4659</Words>
  <Application>Microsoft Macintosh PowerPoint</Application>
  <PresentationFormat>On-screen Show (16:9)</PresentationFormat>
  <Paragraphs>273</Paragraphs>
  <Slides>23</Slides>
  <Notes>23</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8" baseType="lpstr">
      <vt:lpstr>Source Sans Pro</vt:lpstr>
      <vt:lpstr>Dosis</vt:lpstr>
      <vt:lpstr>Arial</vt:lpstr>
      <vt:lpstr>Cerimon template</vt:lpstr>
      <vt:lpstr>Photo Editor Photo</vt:lpstr>
      <vt:lpstr>Ostomy Care Basics  Corinne Anderson November 7, 2021</vt:lpstr>
      <vt:lpstr> Welcome! </vt:lpstr>
      <vt:lpstr>Presentation Objectives</vt:lpstr>
      <vt:lpstr>PowerPoint Presentation</vt:lpstr>
      <vt:lpstr>Colostomies</vt:lpstr>
      <vt:lpstr>Ileostomies</vt:lpstr>
      <vt:lpstr>Urinary Diversions</vt:lpstr>
      <vt:lpstr> Assessment Basics</vt:lpstr>
      <vt:lpstr>Assessment Basics</vt:lpstr>
      <vt:lpstr> Changing an Ostomy Pouch</vt:lpstr>
      <vt:lpstr>Basic Pouch Change Procedure</vt:lpstr>
      <vt:lpstr>Basic Pouch Change Procedure</vt:lpstr>
      <vt:lpstr>Basic Pouch Change Procedure</vt:lpstr>
      <vt:lpstr> Lifestyle Considerations</vt:lpstr>
      <vt:lpstr>Lifestyle Considerations</vt:lpstr>
      <vt:lpstr>Lifestyle Considerations</vt:lpstr>
      <vt:lpstr> Risk Factors &amp; Complications</vt:lpstr>
      <vt:lpstr>Dehydration</vt:lpstr>
      <vt:lpstr>Risk Factors &amp; Complications</vt:lpstr>
      <vt:lpstr>Risk Factors &amp; Complications</vt:lpstr>
      <vt:lpstr> Thank you! </vt:lpstr>
      <vt:lpstr>References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Ostomy Care Basics  Corinne Anderson November 7, 2021</dc:title>
  <cp:lastModifiedBy>Corinne Anderson</cp:lastModifiedBy>
  <cp:revision>3</cp:revision>
  <dcterms:modified xsi:type="dcterms:W3CDTF">2021-11-07T20:27:51Z</dcterms:modified>
</cp:coreProperties>
</file>