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7" r:id="rId3"/>
    <p:sldId id="258" r:id="rId4"/>
    <p:sldId id="259" r:id="rId5"/>
    <p:sldId id="260" r:id="rId6"/>
    <p:sldId id="266" r:id="rId7"/>
    <p:sldId id="267" r:id="rId8"/>
    <p:sldId id="261" r:id="rId9"/>
    <p:sldId id="262" r:id="rId10"/>
    <p:sldId id="263" r:id="rId11"/>
    <p:sldId id="268" r:id="rId12"/>
    <p:sldId id="269" r:id="rId13"/>
    <p:sldId id="264" r:id="rId14"/>
    <p:sldId id="27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29" autoAdjust="0"/>
    <p:restoredTop sz="94654" autoAdjust="0"/>
  </p:normalViewPr>
  <p:slideViewPr>
    <p:cSldViewPr snapToGrid="0">
      <p:cViewPr>
        <p:scale>
          <a:sx n="78" d="100"/>
          <a:sy n="78" d="100"/>
        </p:scale>
        <p:origin x="54" y="-408"/>
      </p:cViewPr>
      <p:guideLst/>
    </p:cSldViewPr>
  </p:slideViewPr>
  <p:notesTextViewPr>
    <p:cViewPr>
      <p:scale>
        <a:sx n="1" d="1"/>
        <a:sy n="1" d="1"/>
      </p:scale>
      <p:origin x="0" y="0"/>
    </p:cViewPr>
  </p:notesTextViewPr>
  <p:notesViewPr>
    <p:cSldViewPr snapToGrid="0">
      <p:cViewPr varScale="1">
        <p:scale>
          <a:sx n="65" d="100"/>
          <a:sy n="65" d="100"/>
        </p:scale>
        <p:origin x="2652"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FDCE37-22DE-47E7-84A3-41FCF55C212F}" type="datetimeFigureOut">
              <a:rPr lang="en-US" smtClean="0"/>
              <a:t>11/7/2021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367367-EBB1-41C6-BC8C-3DFE5140B345}" type="slidenum">
              <a:rPr lang="en-US" smtClean="0"/>
              <a:t>‹#›</a:t>
            </a:fld>
            <a:endParaRPr lang="en-US" dirty="0"/>
          </a:p>
        </p:txBody>
      </p:sp>
    </p:spTree>
    <p:extLst>
      <p:ext uri="{BB962C8B-B14F-4D97-AF65-F5344CB8AC3E}">
        <p14:creationId xmlns:p14="http://schemas.microsoft.com/office/powerpoint/2010/main" val="3600551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ostomy.org/"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www.cancer.org/" TargetMode="External"/><Relationship Id="rId3" Type="http://schemas.openxmlformats.org/officeDocument/2006/relationships/hyperlink" Target="http://www.ostomy.org/" TargetMode="External"/><Relationship Id="rId7" Type="http://schemas.openxmlformats.org/officeDocument/2006/relationships/hyperlink" Target="http://www.inspire.com/"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newbieosotmy.com/" TargetMode="External"/><Relationship Id="rId11" Type="http://schemas.openxmlformats.org/officeDocument/2006/relationships/hyperlink" Target="https://creativecommons.org/licenses/by-nc-sa/3.0/" TargetMode="External"/><Relationship Id="rId5" Type="http://schemas.openxmlformats.org/officeDocument/2006/relationships/hyperlink" Target="http://www.mayoclinic.org/" TargetMode="External"/><Relationship Id="rId10" Type="http://schemas.openxmlformats.org/officeDocument/2006/relationships/hyperlink" Target="https://www.clwk.ca/" TargetMode="External"/><Relationship Id="rId4" Type="http://schemas.openxmlformats.org/officeDocument/2006/relationships/hyperlink" Target="http://www.osotgroup.org/" TargetMode="External"/><Relationship Id="rId9" Type="http://schemas.openxmlformats.org/officeDocument/2006/relationships/image" Target="../media/image14.jpg"/></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publicdomainpictures.net/en/view-image.php?image=314410&amp;picture=toilet-stall"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367367-EBB1-41C6-BC8C-3DFE5140B345}" type="slidenum">
              <a:rPr lang="en-US" smtClean="0"/>
              <a:t>1</a:t>
            </a:fld>
            <a:endParaRPr lang="en-US" dirty="0"/>
          </a:p>
        </p:txBody>
      </p:sp>
    </p:spTree>
    <p:extLst>
      <p:ext uri="{BB962C8B-B14F-4D97-AF65-F5344CB8AC3E}">
        <p14:creationId xmlns:p14="http://schemas.microsoft.com/office/powerpoint/2010/main" val="257942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799" y="4400549"/>
            <a:ext cx="5324475" cy="4743451"/>
          </a:xfrm>
        </p:spPr>
        <p:txBody>
          <a:bodyPr/>
          <a:lstStyle/>
          <a:p>
            <a:r>
              <a:rPr lang="en-US" dirty="0"/>
              <a:t>The peristomal skin  will be affected by many factors including exposure to urine/stool, adhesives/stoma barriers and tape. Theses complications cause complications  skin issues for the patient including infection, skin breakdown, ulcers (Salvadalena, G.D. and Hanchett, V., 2022).</a:t>
            </a:r>
          </a:p>
          <a:p>
            <a:r>
              <a:rPr lang="en-US" dirty="0"/>
              <a:t>Irritant dermatitis is a common peristomal moisture associated skin damage (PMASD). This is defined as inflammation and erosion starting at the stoma and extending to the skin around it (Salvadalena, G.D. and Hanchett, V., 2022). Irritant dermatitis, contacted dermatitis  and allergic contact dermatitis are all known as PMASD. The peristomal skin can be erythemic, edematous, itchy and burning, and integrity of the skin can be compromised. Patchy areas of partial thickness loss can be seen.  This can also be painful. Most often this is caused by exposure to the stomal effluent but can also be caused by factors including barrier aperture being cut too small (too tight around the stoma causing leakage) or too large causing direct exposure of the effluent on to the peristomal skin. The effluent breaks down the skin and causes inflammation. Removal of a pouch system on this already inflamed skin can further damage the skin. Patients can be allergic to ingredients in the barrier causing irritation. The peristomal skin can also become macerated from leakage of the effluent from the stoma. </a:t>
            </a:r>
          </a:p>
          <a:p>
            <a:r>
              <a:rPr lang="en-US" dirty="0"/>
              <a:t>Pseudverrucous lesions are another type of irritant contact dermatitis.  Benign papules form around the stoma when chronically exposed to stool or urine.  These papules will appear bumpy and wartlike, be different in color (white, gray, brown) and be painful and itchy. It will be important for the patient to assess what is causing the irritant dermatitis.  Different pouching systems may be necessary, accessories may be added to help protect the skin or stopped to limit more irritation. A WOC nurse can assist you with identifying causal factors and help you form a treatment plan (Salvadalena, G.D. and Hanchett, V., 2022).</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5367367-EBB1-41C6-BC8C-3DFE5140B345}" type="slidenum">
              <a:rPr lang="en-US" smtClean="0"/>
              <a:t>10</a:t>
            </a:fld>
            <a:endParaRPr lang="en-US" dirty="0"/>
          </a:p>
        </p:txBody>
      </p:sp>
    </p:spTree>
    <p:extLst>
      <p:ext uri="{BB962C8B-B14F-4D97-AF65-F5344CB8AC3E}">
        <p14:creationId xmlns:p14="http://schemas.microsoft.com/office/powerpoint/2010/main" val="2324981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The creation of an ostomy if life changing.  The type of illness or trauma will predict the type of ostomy, its location and its permanency.  Everyday, ostomies are surgically made. The United Ostomy Association of America states that 725, 000-1,000,000 people in the United States are currently living with an ostomy (</a:t>
            </a:r>
            <a:r>
              <a:rPr lang="en-US" dirty="0">
                <a:hlinkClick r:id="rId3"/>
              </a:rPr>
              <a:t>www.ostomy.org</a:t>
            </a:r>
            <a:r>
              <a:rPr lang="en-US" dirty="0"/>
              <a:t>, n.d.).  Knowledge of what a stoma is, pouching systems available and how to use them will be critical.  Caring for an ostomy is not desired but may be necessary. Learning the correct sizing, emptying, changing of the pouching system will be vital in the daily life of a [person with an ostomy. </a:t>
            </a:r>
          </a:p>
          <a:p>
            <a:r>
              <a:rPr lang="en-US" dirty="0"/>
              <a:t>Life does go on after ostomy surgery.  Many people live their lives and continue to  work, complete daily living skills and activities for pleasure as they always have, obviously with a few changes. Support from the doctor, WOC nurse, family, friends will make this transition to the new normal easier. An ostomy surgery is in fact life changing. It should be remembered that it is also life saving (Hattler, n.d.).</a:t>
            </a:r>
          </a:p>
          <a:p>
            <a:endParaRPr lang="en-US" dirty="0"/>
          </a:p>
          <a:p>
            <a:endParaRPr lang="en-US" dirty="0"/>
          </a:p>
        </p:txBody>
      </p:sp>
      <p:sp>
        <p:nvSpPr>
          <p:cNvPr id="4" name="Slide Number Placeholder 3"/>
          <p:cNvSpPr>
            <a:spLocks noGrp="1"/>
          </p:cNvSpPr>
          <p:nvPr>
            <p:ph type="sldNum" sz="quarter" idx="5"/>
          </p:nvPr>
        </p:nvSpPr>
        <p:spPr/>
        <p:txBody>
          <a:bodyPr/>
          <a:lstStyle/>
          <a:p>
            <a:fld id="{B5367367-EBB1-41C6-BC8C-3DFE5140B345}" type="slidenum">
              <a:rPr lang="en-US" smtClean="0"/>
              <a:t>11</a:t>
            </a:fld>
            <a:endParaRPr lang="en-US" dirty="0"/>
          </a:p>
        </p:txBody>
      </p:sp>
    </p:spTree>
    <p:extLst>
      <p:ext uri="{BB962C8B-B14F-4D97-AF65-F5344CB8AC3E}">
        <p14:creationId xmlns:p14="http://schemas.microsoft.com/office/powerpoint/2010/main" val="3623512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United Ostomy Association of America (UOAA) </a:t>
            </a:r>
            <a:r>
              <a:rPr lang="en-US" dirty="0">
                <a:hlinkClick r:id="rId3"/>
              </a:rPr>
              <a:t>www.ostomy.org</a:t>
            </a:r>
            <a:r>
              <a:rPr lang="en-US" dirty="0"/>
              <a:t>.</a:t>
            </a:r>
          </a:p>
          <a:p>
            <a:endParaRPr lang="en-US" dirty="0"/>
          </a:p>
          <a:p>
            <a:r>
              <a:rPr lang="en-US" dirty="0">
                <a:hlinkClick r:id="rId4"/>
              </a:rPr>
              <a:t>www.osotgroup.org</a:t>
            </a:r>
            <a:endParaRPr lang="en-US" dirty="0"/>
          </a:p>
          <a:p>
            <a:endParaRPr lang="en-US" dirty="0"/>
          </a:p>
          <a:p>
            <a:r>
              <a:rPr lang="en-US" dirty="0">
                <a:hlinkClick r:id="rId5"/>
              </a:rPr>
              <a:t>www.mayoclinic.org</a:t>
            </a:r>
            <a:endParaRPr lang="en-US" dirty="0"/>
          </a:p>
          <a:p>
            <a:endParaRPr lang="en-US" dirty="0"/>
          </a:p>
          <a:p>
            <a:r>
              <a:rPr lang="en-US" dirty="0"/>
              <a:t>Ostomysecrets.com</a:t>
            </a:r>
          </a:p>
          <a:p>
            <a:endParaRPr lang="en-US" dirty="0"/>
          </a:p>
          <a:p>
            <a:r>
              <a:rPr lang="en-US" dirty="0">
                <a:hlinkClick r:id="rId6"/>
              </a:rPr>
              <a:t>https://newbieosotmy.com</a:t>
            </a:r>
            <a:endParaRPr lang="en-US" dirty="0"/>
          </a:p>
          <a:p>
            <a:endParaRPr lang="en-US" dirty="0"/>
          </a:p>
          <a:p>
            <a:r>
              <a:rPr lang="en-US" dirty="0">
                <a:hlinkClick r:id="rId7"/>
              </a:rPr>
              <a:t>www.inspire.com</a:t>
            </a:r>
            <a:r>
              <a:rPr lang="en-US" dirty="0"/>
              <a:t>. Groups/ostomy</a:t>
            </a:r>
          </a:p>
          <a:p>
            <a:endParaRPr lang="en-US" dirty="0"/>
          </a:p>
          <a:p>
            <a:r>
              <a:rPr lang="en-US" dirty="0">
                <a:hlinkClick r:id="rId8"/>
              </a:rPr>
              <a:t>www.cancer.org</a:t>
            </a:r>
            <a:endParaRPr lang="en-US" dirty="0"/>
          </a:p>
          <a:p>
            <a:endParaRPr lang="en-US" dirty="0"/>
          </a:p>
          <a:p>
            <a:endParaRPr lang="en-US" dirty="0"/>
          </a:p>
          <a:p>
            <a:r>
              <a:rPr lang="en-US" dirty="0"/>
              <a:t>For supplies and products as well as more information – Coloplast, Convatec, Hollister.</a:t>
            </a:r>
          </a:p>
        </p:txBody>
      </p:sp>
      <p:sp>
        <p:nvSpPr>
          <p:cNvPr id="4" name="Slide Number Placeholder 3"/>
          <p:cNvSpPr>
            <a:spLocks noGrp="1"/>
          </p:cNvSpPr>
          <p:nvPr>
            <p:ph type="sldNum" sz="quarter" idx="5"/>
          </p:nvPr>
        </p:nvSpPr>
        <p:spPr/>
        <p:txBody>
          <a:bodyPr/>
          <a:lstStyle/>
          <a:p>
            <a:fld id="{B5367367-EBB1-41C6-BC8C-3DFE5140B345}" type="slidenum">
              <a:rPr lang="en-US" smtClean="0"/>
              <a:t>12</a:t>
            </a:fld>
            <a:endParaRPr lang="en-US" dirty="0"/>
          </a:p>
        </p:txBody>
      </p:sp>
      <p:sp>
        <p:nvSpPr>
          <p:cNvPr id="5" name="TextBox 4">
            <a:extLst>
              <a:ext uri="{FF2B5EF4-FFF2-40B4-BE49-F238E27FC236}">
                <a16:creationId xmlns:a16="http://schemas.microsoft.com/office/drawing/2014/main" id="{078F9910-C31C-4ECE-9C1F-BCFA4383AFC9}"/>
              </a:ext>
            </a:extLst>
          </p:cNvPr>
          <p:cNvSpPr txBox="1"/>
          <p:nvPr/>
        </p:nvSpPr>
        <p:spPr>
          <a:xfrm>
            <a:off x="1143001" y="1466849"/>
            <a:ext cx="2285999" cy="923330"/>
          </a:xfrm>
          <a:prstGeom prst="rect">
            <a:avLst/>
          </a:prstGeom>
          <a:noFill/>
        </p:spPr>
        <p:txBody>
          <a:bodyPr wrap="square" rtlCol="0">
            <a:spAutoFit/>
          </a:bodyPr>
          <a:lstStyle/>
          <a:p>
            <a:r>
              <a:rPr lang="en-US" dirty="0"/>
              <a:t>Some Available Resources for an Ostomy Patient</a:t>
            </a:r>
          </a:p>
        </p:txBody>
      </p:sp>
      <p:pic>
        <p:nvPicPr>
          <p:cNvPr id="7" name="Picture 6" descr="A picture containing text, clipart&#10;&#10;Description automatically generated">
            <a:extLst>
              <a:ext uri="{FF2B5EF4-FFF2-40B4-BE49-F238E27FC236}">
                <a16:creationId xmlns:a16="http://schemas.microsoft.com/office/drawing/2014/main" id="{F30EAFBD-3D38-479F-A6AE-0A3FA979FE71}"/>
              </a:ext>
            </a:extLst>
          </p:cNvPr>
          <p:cNvPicPr>
            <a:picLocks noChangeAspect="1"/>
          </p:cNvPicPr>
          <p:nvPr/>
        </p:nvPicPr>
        <p:blipFill>
          <a:blip r:embed="rId9">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4244975" y="1316394"/>
            <a:ext cx="965200" cy="2147570"/>
          </a:xfrm>
          <a:prstGeom prst="rect">
            <a:avLst/>
          </a:prstGeom>
        </p:spPr>
      </p:pic>
      <p:sp>
        <p:nvSpPr>
          <p:cNvPr id="8" name="TextBox 7">
            <a:extLst>
              <a:ext uri="{FF2B5EF4-FFF2-40B4-BE49-F238E27FC236}">
                <a16:creationId xmlns:a16="http://schemas.microsoft.com/office/drawing/2014/main" id="{EAB3047C-9B0A-4E02-A3BF-1929FDABD51F}"/>
              </a:ext>
            </a:extLst>
          </p:cNvPr>
          <p:cNvSpPr txBox="1"/>
          <p:nvPr/>
        </p:nvSpPr>
        <p:spPr>
          <a:xfrm>
            <a:off x="4816475" y="3479305"/>
            <a:ext cx="879475" cy="784830"/>
          </a:xfrm>
          <a:prstGeom prst="rect">
            <a:avLst/>
          </a:prstGeom>
          <a:noFill/>
        </p:spPr>
        <p:txBody>
          <a:bodyPr wrap="square" rtlCol="0">
            <a:spAutoFit/>
          </a:bodyPr>
          <a:lstStyle/>
          <a:p>
            <a:r>
              <a:rPr lang="en-US" sz="900" dirty="0">
                <a:hlinkClick r:id="rId10" tooltip="https://www.clwk.ca/"/>
              </a:rPr>
              <a:t>This Photo</a:t>
            </a:r>
            <a:r>
              <a:rPr lang="en-US" sz="900" dirty="0"/>
              <a:t> by Unknown Author is licensed under </a:t>
            </a:r>
            <a:r>
              <a:rPr lang="en-US" sz="900" dirty="0">
                <a:hlinkClick r:id="rId11" tooltip="https://creativecommons.org/licenses/by-nc-sa/3.0/"/>
              </a:rPr>
              <a:t>CC BY-SA-NC</a:t>
            </a:r>
            <a:endParaRPr lang="en-US" sz="900" dirty="0"/>
          </a:p>
        </p:txBody>
      </p:sp>
    </p:spTree>
    <p:extLst>
      <p:ext uri="{BB962C8B-B14F-4D97-AF65-F5344CB8AC3E}">
        <p14:creationId xmlns:p14="http://schemas.microsoft.com/office/powerpoint/2010/main" val="583475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367367-EBB1-41C6-BC8C-3DFE5140B345}" type="slidenum">
              <a:rPr lang="en-US" smtClean="0"/>
              <a:t>13</a:t>
            </a:fld>
            <a:endParaRPr lang="en-US" dirty="0"/>
          </a:p>
        </p:txBody>
      </p:sp>
    </p:spTree>
    <p:extLst>
      <p:ext uri="{BB962C8B-B14F-4D97-AF65-F5344CB8AC3E}">
        <p14:creationId xmlns:p14="http://schemas.microsoft.com/office/powerpoint/2010/main" val="593131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PowerPoint is designed to educate a patient with a new ostomy about basic ostomy care. Different kinds of ostomies and a stoma will be defined.  There are many options available  for a patient with an ostomy.  While there are many different manufacturers, the pouching systems are similar in their design and use. Learning how to empty and change the ostomy can be intimidating, but simple instructions are included.  The patient with an ostomy will have many questions regarding daily living and how their new physical changes in their body will be impacted. There are some post op issues that can be serious and will need attention from the physician. Knowledge of what to be aware of is critical.  At the end of this presentation, some websites have been included for patients and their families to gain instruction, education, support and troubleshooting. </a:t>
            </a:r>
          </a:p>
        </p:txBody>
      </p:sp>
      <p:sp>
        <p:nvSpPr>
          <p:cNvPr id="4" name="Slide Number Placeholder 3"/>
          <p:cNvSpPr>
            <a:spLocks noGrp="1"/>
          </p:cNvSpPr>
          <p:nvPr>
            <p:ph type="sldNum" sz="quarter" idx="5"/>
          </p:nvPr>
        </p:nvSpPr>
        <p:spPr/>
        <p:txBody>
          <a:bodyPr/>
          <a:lstStyle/>
          <a:p>
            <a:fld id="{B5367367-EBB1-41C6-BC8C-3DFE5140B345}" type="slidenum">
              <a:rPr lang="en-US" smtClean="0"/>
              <a:t>2</a:t>
            </a:fld>
            <a:endParaRPr lang="en-US" dirty="0"/>
          </a:p>
        </p:txBody>
      </p:sp>
    </p:spTree>
    <p:extLst>
      <p:ext uri="{BB962C8B-B14F-4D97-AF65-F5344CB8AC3E}">
        <p14:creationId xmlns:p14="http://schemas.microsoft.com/office/powerpoint/2010/main" val="3222595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295400"/>
            <a:ext cx="5486400" cy="3086100"/>
          </a:xfrm>
        </p:spPr>
      </p:sp>
      <p:sp>
        <p:nvSpPr>
          <p:cNvPr id="3" name="Notes Placeholder 2"/>
          <p:cNvSpPr>
            <a:spLocks noGrp="1"/>
          </p:cNvSpPr>
          <p:nvPr>
            <p:ph type="body" idx="1"/>
          </p:nvPr>
        </p:nvSpPr>
        <p:spPr/>
        <p:txBody>
          <a:bodyPr/>
          <a:lstStyle/>
          <a:p>
            <a:r>
              <a:rPr lang="en-US" dirty="0"/>
              <a:t>Ostomies are a surgical procedure where damaged areas  of the digestive tract or urinary system are removed.  They are necessary diversions for stool and urine to exit the body while allowing the diseased areas heal in the case of temporary ostomies.  Ostomy creation can be permanent, too, depending on the individual’s  disease process. Diseases, cancer, congenital defects and trauma are all indications for an ostomy creation.  (Hattler, n.d.). There are three types of ostomies: colostomy, ileostomy and ileal conduit. A colostomy is where the surgeon creates an opening in to any part of the colon, a stoma is created, and stool will be released.  A colostomy typically will give off more formed stool as the colon, similar to normal defecation.  An ileostomy is where the surgeon creates an opening in the ileum , the last portion of the small intestine. Because the stool is diverted through the stoma and does not go through the colon (where fluid is absorbed) the output for an ileostomy will be more liquid (Netsch, 2022). For the ileal conduit a section of the ileum is isolated, the proximal end is closed, and the ureter is implanted in to the ileum section.  The distal end of this is pulled through the abdomen forming a stoma through which urine will flow (Packium, V.T., Patel, S. G., Werntz, R.P. and Steinberg, G.D., 2022).</a:t>
            </a:r>
          </a:p>
        </p:txBody>
      </p:sp>
      <p:sp>
        <p:nvSpPr>
          <p:cNvPr id="4" name="Slide Number Placeholder 3"/>
          <p:cNvSpPr>
            <a:spLocks noGrp="1"/>
          </p:cNvSpPr>
          <p:nvPr>
            <p:ph type="sldNum" sz="quarter" idx="5"/>
          </p:nvPr>
        </p:nvSpPr>
        <p:spPr/>
        <p:txBody>
          <a:bodyPr/>
          <a:lstStyle/>
          <a:p>
            <a:fld id="{B5367367-EBB1-41C6-BC8C-3DFE5140B345}" type="slidenum">
              <a:rPr lang="en-US" smtClean="0"/>
              <a:t>3</a:t>
            </a:fld>
            <a:endParaRPr lang="en-US" dirty="0"/>
          </a:p>
        </p:txBody>
      </p:sp>
    </p:spTree>
    <p:extLst>
      <p:ext uri="{BB962C8B-B14F-4D97-AF65-F5344CB8AC3E}">
        <p14:creationId xmlns:p14="http://schemas.microsoft.com/office/powerpoint/2010/main" val="3283936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word stoma means mouth in Greek. A stoma is the opening of the intestine that is brought through the abdominal wall.   After surgery, the patient’s stoma should look like a red moist opening except for ureterostomies which are usually pale pink.  The size of the stoma post op will be edematous and will shrink slightly over the next 4-6 weeks as it heals. Sometimes stomas can be retracted  below the skin level . A stoma can also be prolapsed meaning the stoma is protruding  above  the skin level.  </a:t>
            </a:r>
          </a:p>
          <a:p>
            <a:r>
              <a:rPr lang="en-US" dirty="0"/>
              <a:t>If the stoma appears dark – purple or black, this is a sign of loss of blood flow.  The surgeon should be notified immediately. The stoma does not have nerve endings so may not be painful.  The nurse should pay attention to the mucocutaneous junction – the area between the stoma and the abdominal skin.  Sutures and a support bridge  may be intact. The peristomal skin  - the skin directly around the stoma should be  intact. Irritation, erythema, swelling should be noted to the physician.   Creases and contours of the abdomen are important to placement of the stoma.  (Colwell, J. and Hudson, K., 2022). This is why presurgical stoma markings are ideal.</a:t>
            </a:r>
          </a:p>
        </p:txBody>
      </p:sp>
      <p:sp>
        <p:nvSpPr>
          <p:cNvPr id="4" name="Slide Number Placeholder 3"/>
          <p:cNvSpPr>
            <a:spLocks noGrp="1"/>
          </p:cNvSpPr>
          <p:nvPr>
            <p:ph type="sldNum" sz="quarter" idx="5"/>
          </p:nvPr>
        </p:nvSpPr>
        <p:spPr/>
        <p:txBody>
          <a:bodyPr/>
          <a:lstStyle/>
          <a:p>
            <a:fld id="{B5367367-EBB1-41C6-BC8C-3DFE5140B345}" type="slidenum">
              <a:rPr lang="en-US" smtClean="0"/>
              <a:t>4</a:t>
            </a:fld>
            <a:endParaRPr lang="en-US" dirty="0"/>
          </a:p>
        </p:txBody>
      </p:sp>
    </p:spTree>
    <p:extLst>
      <p:ext uri="{BB962C8B-B14F-4D97-AF65-F5344CB8AC3E}">
        <p14:creationId xmlns:p14="http://schemas.microsoft.com/office/powerpoint/2010/main" val="3407802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81100"/>
            <a:ext cx="5486400" cy="3086100"/>
          </a:xfrm>
        </p:spPr>
      </p:sp>
      <p:sp>
        <p:nvSpPr>
          <p:cNvPr id="3" name="Notes Placeholder 2"/>
          <p:cNvSpPr>
            <a:spLocks noGrp="1"/>
          </p:cNvSpPr>
          <p:nvPr>
            <p:ph type="body" idx="1"/>
          </p:nvPr>
        </p:nvSpPr>
        <p:spPr>
          <a:xfrm>
            <a:off x="685800" y="4400549"/>
            <a:ext cx="5486400" cy="4410075"/>
          </a:xfrm>
        </p:spPr>
        <p:txBody>
          <a:bodyPr/>
          <a:lstStyle/>
          <a:p>
            <a:r>
              <a:rPr lang="en-US" dirty="0"/>
              <a:t>There are many different pouch system companies available. The pouching systems available are one piece and two piece.  They can be convex or flat, close ended or open ended with flaps/clips, opaque or clear, pre-cut or customizable.  Patients should know that what works best for them is the pouching system they should use. </a:t>
            </a:r>
          </a:p>
          <a:p>
            <a:r>
              <a:rPr lang="en-US" dirty="0"/>
              <a:t>The piece that is attached to the skin is called the barrier or wafer. This can be pre-cut or cut to fit the size of the stoma. There are stoma measuring tools that will assist with deciding the size of the opening. One should cut the opening no larger than 1/8 inch of the size of the stoma. These barriers are self adhesive and are specifically designed to adhere to the skin safely. The pouch or appliance (or “bag”)  is either attached to the barrier (one piece) or can be removed from the barrier (2 piece).  The barrier is applied to skin that has been cleansed with warm water. Holding your hand to the adhesive around the stoma will help to seal to the skin. </a:t>
            </a:r>
          </a:p>
          <a:p>
            <a:r>
              <a:rPr lang="en-US" dirty="0"/>
              <a:t>For an ostomy that has liquid output an open end pouch can be used for ease of emptying. One piece pouching systems that are open ended are typically used for ileostomies and urostomies. Patients who have a colostomy may have more formed stool and so a 2 piece pouching system may be easier for the patient as they can detach the pouch and apply a new one.</a:t>
            </a:r>
          </a:p>
          <a:p>
            <a:r>
              <a:rPr lang="en-US" dirty="0"/>
              <a:t>Depending on the stoma placement and habitus of the abdomen a flat or convex (including light or deep convexity) can be used (Colwell, J. and Hudson, K., 2022).</a:t>
            </a:r>
          </a:p>
          <a:p>
            <a:endParaRPr lang="en-US" dirty="0"/>
          </a:p>
          <a:p>
            <a:r>
              <a:rPr lang="en-US" dirty="0"/>
              <a:t>There are many accessories to assist you with leaking issues.  These include barrier powders and skin barrier prep, barrier strips and paste. The less is more approach is best, but you may need to utilize some of these for a short time.</a:t>
            </a:r>
          </a:p>
        </p:txBody>
      </p:sp>
      <p:sp>
        <p:nvSpPr>
          <p:cNvPr id="4" name="Slide Number Placeholder 3"/>
          <p:cNvSpPr>
            <a:spLocks noGrp="1"/>
          </p:cNvSpPr>
          <p:nvPr>
            <p:ph type="sldNum" sz="quarter" idx="5"/>
          </p:nvPr>
        </p:nvSpPr>
        <p:spPr/>
        <p:txBody>
          <a:bodyPr/>
          <a:lstStyle/>
          <a:p>
            <a:fld id="{B5367367-EBB1-41C6-BC8C-3DFE5140B345}" type="slidenum">
              <a:rPr lang="en-US" smtClean="0"/>
              <a:t>5</a:t>
            </a:fld>
            <a:endParaRPr lang="en-US" dirty="0"/>
          </a:p>
        </p:txBody>
      </p:sp>
    </p:spTree>
    <p:extLst>
      <p:ext uri="{BB962C8B-B14F-4D97-AF65-F5344CB8AC3E}">
        <p14:creationId xmlns:p14="http://schemas.microsoft.com/office/powerpoint/2010/main" val="3673479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85800" y="4400549"/>
            <a:ext cx="5438775" cy="4848226"/>
          </a:xfrm>
        </p:spPr>
        <p:txBody>
          <a:bodyPr/>
          <a:lstStyle/>
          <a:p>
            <a:r>
              <a:rPr lang="en-US" dirty="0"/>
              <a:t>The ostomy pouch should be emptied when it is 1/3 to ½ full and are typically changed 1-2 times per week and any time it leaks.</a:t>
            </a:r>
          </a:p>
          <a:p>
            <a:r>
              <a:rPr lang="en-US" dirty="0"/>
              <a:t>When you are emptying an open ended pouch, one can sit  far back on the toilet  with the pouch between your legs and let gravity take over. Some people choose to stand over the toilet. Open the end of the pouch and let the contents fall straight in to the toilet.  Wipe the end with toilet paper and flush. Close the end of the pouch by folding it three times towards you and secure.  The WOC nurse will practice this with you. If you have a close ended pouch you simply remove the pouch and dispose of it.  </a:t>
            </a:r>
          </a:p>
          <a:p>
            <a:r>
              <a:rPr lang="en-US" dirty="0"/>
              <a:t>One should know that pouches will fill with gas/flatus so one will want to “burp” the air out of the pouch.  If the pouch is not emptied soon enough, the output may pull on the pouch causing leakage or involuntary removal of the pouch. The pouch contents can also be emptied into a graduate and then emptied into the toilet (Colwell, J. and Hudson, K., 2022).</a:t>
            </a:r>
          </a:p>
          <a:p>
            <a:r>
              <a:rPr lang="en-US" dirty="0"/>
              <a:t>For a urostomy, because the output will be fluid, one may want to attach the pouch to a larger drainage bag at night.  Again, the WOC nurse can assist in identifying options for each patient (Colwell, J. and Hudson, K., 2022).</a:t>
            </a:r>
          </a:p>
          <a:p>
            <a:endParaRPr lang="en-US" dirty="0"/>
          </a:p>
        </p:txBody>
      </p:sp>
      <p:sp>
        <p:nvSpPr>
          <p:cNvPr id="4" name="Slide Number Placeholder 3"/>
          <p:cNvSpPr>
            <a:spLocks noGrp="1"/>
          </p:cNvSpPr>
          <p:nvPr>
            <p:ph type="sldNum" sz="quarter" idx="5"/>
          </p:nvPr>
        </p:nvSpPr>
        <p:spPr/>
        <p:txBody>
          <a:bodyPr/>
          <a:lstStyle/>
          <a:p>
            <a:fld id="{B5367367-EBB1-41C6-BC8C-3DFE5140B345}" type="slidenum">
              <a:rPr lang="en-US" smtClean="0"/>
              <a:t>6</a:t>
            </a:fld>
            <a:endParaRPr lang="en-US" dirty="0"/>
          </a:p>
        </p:txBody>
      </p:sp>
      <p:sp>
        <p:nvSpPr>
          <p:cNvPr id="5" name="TextBox 4">
            <a:extLst>
              <a:ext uri="{FF2B5EF4-FFF2-40B4-BE49-F238E27FC236}">
                <a16:creationId xmlns:a16="http://schemas.microsoft.com/office/drawing/2014/main" id="{C88236DA-47A7-487D-85BB-BDBC6BA61579}"/>
              </a:ext>
            </a:extLst>
          </p:cNvPr>
          <p:cNvSpPr txBox="1"/>
          <p:nvPr/>
        </p:nvSpPr>
        <p:spPr>
          <a:xfrm>
            <a:off x="3657600" y="707923"/>
            <a:ext cx="2466976" cy="1200329"/>
          </a:xfrm>
          <a:prstGeom prst="rect">
            <a:avLst/>
          </a:prstGeom>
          <a:noFill/>
        </p:spPr>
        <p:txBody>
          <a:bodyPr wrap="square" rtlCol="0">
            <a:spAutoFit/>
          </a:bodyPr>
          <a:lstStyle/>
          <a:p>
            <a:r>
              <a:rPr lang="en-US" dirty="0"/>
              <a:t>How and when to empty the appliance</a:t>
            </a:r>
          </a:p>
          <a:p>
            <a:endParaRPr lang="en-US" dirty="0"/>
          </a:p>
          <a:p>
            <a:endParaRPr lang="en-US" dirty="0"/>
          </a:p>
        </p:txBody>
      </p:sp>
      <p:pic>
        <p:nvPicPr>
          <p:cNvPr id="6" name="Picture 5" descr="A toilet with several rolls of toilet paper on the tank&#10;&#10;Description automatically generated with medium confidence">
            <a:extLst>
              <a:ext uri="{FF2B5EF4-FFF2-40B4-BE49-F238E27FC236}">
                <a16:creationId xmlns:a16="http://schemas.microsoft.com/office/drawing/2014/main" id="{2087DA5B-1B05-4A46-9E1A-723DEE8DBB36}"/>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0" y="0"/>
            <a:ext cx="3067665" cy="4090220"/>
          </a:xfrm>
          <a:prstGeom prst="rect">
            <a:avLst/>
          </a:prstGeom>
        </p:spPr>
      </p:pic>
    </p:spTree>
    <p:extLst>
      <p:ext uri="{BB962C8B-B14F-4D97-AF65-F5344CB8AC3E}">
        <p14:creationId xmlns:p14="http://schemas.microsoft.com/office/powerpoint/2010/main" val="2371426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00675" cy="4114800"/>
          </a:xfrm>
        </p:spPr>
        <p:txBody>
          <a:bodyPr/>
          <a:lstStyle/>
          <a:p>
            <a:r>
              <a:rPr lang="en-US" dirty="0"/>
              <a:t>When you are ready to change the pouching system, you will want to get every thing ready first. Gather your new pouch system, scissors, toilet paper, warm water moistened paper towel, and extra towel, and any other products you will need. Some people use mirrors, too. </a:t>
            </a:r>
          </a:p>
          <a:p>
            <a:r>
              <a:rPr lang="en-US" dirty="0"/>
              <a:t>1.Remove the old pouching system. Atart from the top of the pouch and push on the skin, gently pull on the barrier/pouch.  Look at the barrier ring to identify any areas of leakage.</a:t>
            </a:r>
          </a:p>
          <a:p>
            <a:r>
              <a:rPr lang="en-US" dirty="0"/>
              <a:t>2. Cleanse the skin with warm warm/paper towel. Inspect the peristomal skin for any injury or skin breakdown. Let dry. (Depending on the output, this can be challenging if the stoma is actively working.  Most people find they know when their soma is most active.  Often, morning pouch changes are most convenient.)</a:t>
            </a:r>
          </a:p>
          <a:p>
            <a:r>
              <a:rPr lang="en-US" dirty="0"/>
              <a:t>3. Cut the aperture to 1/8 inch larger than the stoma.  All pouching systems come with measuring devices that aid with this. Remember the a stoma will shrink after surgery so the opening will typically shrink.</a:t>
            </a:r>
          </a:p>
          <a:p>
            <a:r>
              <a:rPr lang="en-US" dirty="0"/>
              <a:t>3. Apply the barrier and pouch around the stoma.  Hold your hand to the adhesive directly around the stoma to assist with a seal and prevent leakage. </a:t>
            </a:r>
          </a:p>
          <a:p>
            <a:r>
              <a:rPr lang="en-US" dirty="0"/>
              <a:t>Some people will use baby wipes to clean around the stoma as they feel this will cleanse the skin better.  Because these products have oils/lotions in them, they actually decrease the ability of the barrier to adhere to the skin and can cause leakage (Carmel, J. and Goldberg, M.T., 2022). They are not recommended</a:t>
            </a:r>
          </a:p>
          <a:p>
            <a:endParaRPr lang="en-US" dirty="0"/>
          </a:p>
        </p:txBody>
      </p:sp>
      <p:sp>
        <p:nvSpPr>
          <p:cNvPr id="4" name="Slide Number Placeholder 3"/>
          <p:cNvSpPr>
            <a:spLocks noGrp="1"/>
          </p:cNvSpPr>
          <p:nvPr>
            <p:ph type="sldNum" sz="quarter" idx="5"/>
          </p:nvPr>
        </p:nvSpPr>
        <p:spPr/>
        <p:txBody>
          <a:bodyPr/>
          <a:lstStyle/>
          <a:p>
            <a:fld id="{B5367367-EBB1-41C6-BC8C-3DFE5140B345}" type="slidenum">
              <a:rPr lang="en-US" smtClean="0"/>
              <a:t>7</a:t>
            </a:fld>
            <a:endParaRPr lang="en-US" dirty="0"/>
          </a:p>
        </p:txBody>
      </p:sp>
    </p:spTree>
    <p:extLst>
      <p:ext uri="{BB962C8B-B14F-4D97-AF65-F5344CB8AC3E}">
        <p14:creationId xmlns:p14="http://schemas.microsoft.com/office/powerpoint/2010/main" val="1810975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600700" cy="4210050"/>
          </a:xfrm>
        </p:spPr>
        <p:txBody>
          <a:bodyPr/>
          <a:lstStyle/>
          <a:p>
            <a:r>
              <a:rPr lang="en-US" dirty="0"/>
              <a:t>While an ostomy is life changing, it does not have to be life ending. Many people have ostomies. One may be sitting next to someone who has an ostomy now and would never know it.  The physician  will assist with diet restrictions but overall, a patient post op will be recommended to have clear liquids for the first few days, then advance to 4-6 small meals a day.  Patients with ostomies will want to increase their daily  intake of fluids, especially those with urostomies. High fiber food should be avoided for the first few weeks.  Soft and easily digested food is recommended and food should be thoroughly chewed.  The foods that cause gas for a patient without an ostomy are generally the same for patients with an ostomy so avoiding gas producing food is recommended (beans, cruciferous vegetables, eggs).  The patient will be able to assess what foods are tolerated in time (Carmel, J., and Goldberg, M.T., 2022).</a:t>
            </a:r>
          </a:p>
          <a:p>
            <a:r>
              <a:rPr lang="en-US" dirty="0"/>
              <a:t>The patient with a new ostomy can participate in any activity they did prior to surgery, including sexual activities. The UOAA has a wealth of information for people with ostomies including a printable guide for Intimacy after stomal surgery. (Ory et al, 2018).</a:t>
            </a:r>
          </a:p>
          <a:p>
            <a:r>
              <a:rPr lang="en-US" dirty="0"/>
              <a:t>A patient can leave the pouching system intact to bathe/shower or take it off and apply a new system after bathing.  Pouching systems are waterproof. There are no clothing restrictions  and depend on the patient preference. There are special pouch covers made for the pouches and underwear with a pocket to put the pouch in for both men and women. </a:t>
            </a:r>
          </a:p>
          <a:p>
            <a:r>
              <a:rPr lang="en-US" dirty="0"/>
              <a:t>Because the pouching systems are waterproof, swimming is still an option. Many females with ostomies choose to wear printed bathing suits and males can wear a t-shirt or a pouch cover.  Pants can be worn above the ostomy, too. </a:t>
            </a:r>
          </a:p>
          <a:p>
            <a:r>
              <a:rPr lang="en-US" dirty="0"/>
              <a:t>With time, a person can continue their life with some adjustments.</a:t>
            </a:r>
          </a:p>
        </p:txBody>
      </p:sp>
      <p:sp>
        <p:nvSpPr>
          <p:cNvPr id="4" name="Slide Number Placeholder 3"/>
          <p:cNvSpPr>
            <a:spLocks noGrp="1"/>
          </p:cNvSpPr>
          <p:nvPr>
            <p:ph type="sldNum" sz="quarter" idx="5"/>
          </p:nvPr>
        </p:nvSpPr>
        <p:spPr/>
        <p:txBody>
          <a:bodyPr/>
          <a:lstStyle/>
          <a:p>
            <a:fld id="{B5367367-EBB1-41C6-BC8C-3DFE5140B345}" type="slidenum">
              <a:rPr lang="en-US" smtClean="0"/>
              <a:t>8</a:t>
            </a:fld>
            <a:endParaRPr lang="en-US" dirty="0"/>
          </a:p>
        </p:txBody>
      </p:sp>
    </p:spTree>
    <p:extLst>
      <p:ext uri="{BB962C8B-B14F-4D97-AF65-F5344CB8AC3E}">
        <p14:creationId xmlns:p14="http://schemas.microsoft.com/office/powerpoint/2010/main" val="3914320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Dehydration can be a serious complication of an ileostomy.  Because an ileostomy drains liquid stool, a patient can become dehydrated.  A food and drink diary is recommended especially in the first few weeks after surgery.  Electrolytes can be low. Patients may report a poor appetite. Thirst, lethargy, high output are all symptoms of a patient being dehydrated. The physician should be notified about any concerns – output changes – more frequent or infrequent output can be a sign of a bigger problem.  They are foods that can help to thicken your stool like cheese, bananas, toast, applesauce.  Water, hot tea and coffee, prunes, fresh fruit/vegetables cabbage family will help to thicken stool.  Again, contact the  doctor about diet concerns.  A dietician referral may be helpful, too. Medications should  be reviewed with the doctor.  Because enteric coated or time released pills are not absorbed and will pass directly through the stoma, changes may need to be made including the route of administration. All medications should be discussed pre and post op. Buking agents like Metamucil and stool softeners can be prescribed at the advice of the  physician if needed (Colwell, J. and Hudson, K., 2022).</a:t>
            </a:r>
          </a:p>
        </p:txBody>
      </p:sp>
      <p:sp>
        <p:nvSpPr>
          <p:cNvPr id="4" name="Slide Number Placeholder 3"/>
          <p:cNvSpPr>
            <a:spLocks noGrp="1"/>
          </p:cNvSpPr>
          <p:nvPr>
            <p:ph type="sldNum" sz="quarter" idx="5"/>
          </p:nvPr>
        </p:nvSpPr>
        <p:spPr/>
        <p:txBody>
          <a:bodyPr/>
          <a:lstStyle/>
          <a:p>
            <a:fld id="{B5367367-EBB1-41C6-BC8C-3DFE5140B345}" type="slidenum">
              <a:rPr lang="en-US" smtClean="0"/>
              <a:t>9</a:t>
            </a:fld>
            <a:endParaRPr lang="en-US" dirty="0"/>
          </a:p>
        </p:txBody>
      </p:sp>
    </p:spTree>
    <p:extLst>
      <p:ext uri="{BB962C8B-B14F-4D97-AF65-F5344CB8AC3E}">
        <p14:creationId xmlns:p14="http://schemas.microsoft.com/office/powerpoint/2010/main" val="705597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6EB89-207C-4C27-9F1F-AE348C0BB6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5F60291-EA38-4A28-9436-3F94DCC09D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FCCD4A-BCBB-4AD1-98D2-2F590161DE8B}"/>
              </a:ext>
            </a:extLst>
          </p:cNvPr>
          <p:cNvSpPr>
            <a:spLocks noGrp="1"/>
          </p:cNvSpPr>
          <p:nvPr>
            <p:ph type="dt" sz="half" idx="10"/>
          </p:nvPr>
        </p:nvSpPr>
        <p:spPr/>
        <p:txBody>
          <a:bodyPr/>
          <a:lstStyle/>
          <a:p>
            <a:fld id="{EE6CC3E2-1687-4FE8-A508-4A128E3B8776}" type="datetimeFigureOut">
              <a:rPr lang="en-US" smtClean="0"/>
              <a:t>11/7/2021</a:t>
            </a:fld>
            <a:endParaRPr lang="en-US" dirty="0"/>
          </a:p>
        </p:txBody>
      </p:sp>
      <p:sp>
        <p:nvSpPr>
          <p:cNvPr id="5" name="Footer Placeholder 4">
            <a:extLst>
              <a:ext uri="{FF2B5EF4-FFF2-40B4-BE49-F238E27FC236}">
                <a16:creationId xmlns:a16="http://schemas.microsoft.com/office/drawing/2014/main" id="{46BCE543-299A-4FA6-9D8D-AA7A59BF8FD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5429D49-026B-4843-93FC-621BA618D445}"/>
              </a:ext>
            </a:extLst>
          </p:cNvPr>
          <p:cNvSpPr>
            <a:spLocks noGrp="1"/>
          </p:cNvSpPr>
          <p:nvPr>
            <p:ph type="sldNum" sz="quarter" idx="12"/>
          </p:nvPr>
        </p:nvSpPr>
        <p:spPr/>
        <p:txBody>
          <a:bodyPr/>
          <a:lstStyle/>
          <a:p>
            <a:fld id="{23019BAD-3BE0-4064-8A79-EFD895105D08}" type="slidenum">
              <a:rPr lang="en-US" smtClean="0"/>
              <a:t>‹#›</a:t>
            </a:fld>
            <a:endParaRPr lang="en-US" dirty="0"/>
          </a:p>
        </p:txBody>
      </p:sp>
    </p:spTree>
    <p:extLst>
      <p:ext uri="{BB962C8B-B14F-4D97-AF65-F5344CB8AC3E}">
        <p14:creationId xmlns:p14="http://schemas.microsoft.com/office/powerpoint/2010/main" val="254789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428A9F-811F-49C1-A5AA-541B578518D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80DE7C7-0A67-478B-A946-ACE45DA6174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C4D041-9BFD-4398-9E42-55A41715D796}"/>
              </a:ext>
            </a:extLst>
          </p:cNvPr>
          <p:cNvSpPr>
            <a:spLocks noGrp="1"/>
          </p:cNvSpPr>
          <p:nvPr>
            <p:ph type="dt" sz="half" idx="10"/>
          </p:nvPr>
        </p:nvSpPr>
        <p:spPr/>
        <p:txBody>
          <a:bodyPr/>
          <a:lstStyle/>
          <a:p>
            <a:fld id="{EE6CC3E2-1687-4FE8-A508-4A128E3B8776}" type="datetimeFigureOut">
              <a:rPr lang="en-US" smtClean="0"/>
              <a:t>11/7/2021</a:t>
            </a:fld>
            <a:endParaRPr lang="en-US" dirty="0"/>
          </a:p>
        </p:txBody>
      </p:sp>
      <p:sp>
        <p:nvSpPr>
          <p:cNvPr id="5" name="Footer Placeholder 4">
            <a:extLst>
              <a:ext uri="{FF2B5EF4-FFF2-40B4-BE49-F238E27FC236}">
                <a16:creationId xmlns:a16="http://schemas.microsoft.com/office/drawing/2014/main" id="{17165A1B-C000-4608-93A2-7A1478D941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29DE39E-82DB-459C-A1AB-BB334F941F6E}"/>
              </a:ext>
            </a:extLst>
          </p:cNvPr>
          <p:cNvSpPr>
            <a:spLocks noGrp="1"/>
          </p:cNvSpPr>
          <p:nvPr>
            <p:ph type="sldNum" sz="quarter" idx="12"/>
          </p:nvPr>
        </p:nvSpPr>
        <p:spPr/>
        <p:txBody>
          <a:bodyPr/>
          <a:lstStyle/>
          <a:p>
            <a:fld id="{23019BAD-3BE0-4064-8A79-EFD895105D08}" type="slidenum">
              <a:rPr lang="en-US" smtClean="0"/>
              <a:t>‹#›</a:t>
            </a:fld>
            <a:endParaRPr lang="en-US" dirty="0"/>
          </a:p>
        </p:txBody>
      </p:sp>
    </p:spTree>
    <p:extLst>
      <p:ext uri="{BB962C8B-B14F-4D97-AF65-F5344CB8AC3E}">
        <p14:creationId xmlns:p14="http://schemas.microsoft.com/office/powerpoint/2010/main" val="1223094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021FDC5-4929-47C1-B05D-EBC2FE80F12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DCB1F31-5E25-4623-9960-104DD758726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59EEF8-B500-4AC7-A0F2-C36E1026C633}"/>
              </a:ext>
            </a:extLst>
          </p:cNvPr>
          <p:cNvSpPr>
            <a:spLocks noGrp="1"/>
          </p:cNvSpPr>
          <p:nvPr>
            <p:ph type="dt" sz="half" idx="10"/>
          </p:nvPr>
        </p:nvSpPr>
        <p:spPr/>
        <p:txBody>
          <a:bodyPr/>
          <a:lstStyle/>
          <a:p>
            <a:fld id="{EE6CC3E2-1687-4FE8-A508-4A128E3B8776}" type="datetimeFigureOut">
              <a:rPr lang="en-US" smtClean="0"/>
              <a:t>11/7/2021</a:t>
            </a:fld>
            <a:endParaRPr lang="en-US" dirty="0"/>
          </a:p>
        </p:txBody>
      </p:sp>
      <p:sp>
        <p:nvSpPr>
          <p:cNvPr id="5" name="Footer Placeholder 4">
            <a:extLst>
              <a:ext uri="{FF2B5EF4-FFF2-40B4-BE49-F238E27FC236}">
                <a16:creationId xmlns:a16="http://schemas.microsoft.com/office/drawing/2014/main" id="{B1FF5953-E126-44C7-9B70-8487256FECF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9DFA5C0-58ED-4EEB-8155-674F611A83F9}"/>
              </a:ext>
            </a:extLst>
          </p:cNvPr>
          <p:cNvSpPr>
            <a:spLocks noGrp="1"/>
          </p:cNvSpPr>
          <p:nvPr>
            <p:ph type="sldNum" sz="quarter" idx="12"/>
          </p:nvPr>
        </p:nvSpPr>
        <p:spPr/>
        <p:txBody>
          <a:bodyPr/>
          <a:lstStyle/>
          <a:p>
            <a:fld id="{23019BAD-3BE0-4064-8A79-EFD895105D08}" type="slidenum">
              <a:rPr lang="en-US" smtClean="0"/>
              <a:t>‹#›</a:t>
            </a:fld>
            <a:endParaRPr lang="en-US" dirty="0"/>
          </a:p>
        </p:txBody>
      </p:sp>
    </p:spTree>
    <p:extLst>
      <p:ext uri="{BB962C8B-B14F-4D97-AF65-F5344CB8AC3E}">
        <p14:creationId xmlns:p14="http://schemas.microsoft.com/office/powerpoint/2010/main" val="903063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1F5F3-DC44-4158-8C63-86A70D4C0E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2EE456-E3EA-4090-9947-287406EAE4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A70315-2FCA-4983-BBA5-45C011159C8C}"/>
              </a:ext>
            </a:extLst>
          </p:cNvPr>
          <p:cNvSpPr>
            <a:spLocks noGrp="1"/>
          </p:cNvSpPr>
          <p:nvPr>
            <p:ph type="dt" sz="half" idx="10"/>
          </p:nvPr>
        </p:nvSpPr>
        <p:spPr/>
        <p:txBody>
          <a:bodyPr/>
          <a:lstStyle/>
          <a:p>
            <a:fld id="{EE6CC3E2-1687-4FE8-A508-4A128E3B8776}" type="datetimeFigureOut">
              <a:rPr lang="en-US" smtClean="0"/>
              <a:t>11/7/2021</a:t>
            </a:fld>
            <a:endParaRPr lang="en-US" dirty="0"/>
          </a:p>
        </p:txBody>
      </p:sp>
      <p:sp>
        <p:nvSpPr>
          <p:cNvPr id="5" name="Footer Placeholder 4">
            <a:extLst>
              <a:ext uri="{FF2B5EF4-FFF2-40B4-BE49-F238E27FC236}">
                <a16:creationId xmlns:a16="http://schemas.microsoft.com/office/drawing/2014/main" id="{B2CE2B70-EDA0-4BD7-B4B8-3A9A544D4FB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17C9E1A-0B21-4F3A-B103-98953DEEF26C}"/>
              </a:ext>
            </a:extLst>
          </p:cNvPr>
          <p:cNvSpPr>
            <a:spLocks noGrp="1"/>
          </p:cNvSpPr>
          <p:nvPr>
            <p:ph type="sldNum" sz="quarter" idx="12"/>
          </p:nvPr>
        </p:nvSpPr>
        <p:spPr/>
        <p:txBody>
          <a:bodyPr/>
          <a:lstStyle/>
          <a:p>
            <a:fld id="{23019BAD-3BE0-4064-8A79-EFD895105D08}" type="slidenum">
              <a:rPr lang="en-US" smtClean="0"/>
              <a:t>‹#›</a:t>
            </a:fld>
            <a:endParaRPr lang="en-US" dirty="0"/>
          </a:p>
        </p:txBody>
      </p:sp>
    </p:spTree>
    <p:extLst>
      <p:ext uri="{BB962C8B-B14F-4D97-AF65-F5344CB8AC3E}">
        <p14:creationId xmlns:p14="http://schemas.microsoft.com/office/powerpoint/2010/main" val="1982904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4A6FD-2289-4C2D-96B3-0398012408F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70430C7-D6C5-4B14-A07E-EA850DC28E3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6CB92BC-D4BD-483A-B8A5-8BD581E13119}"/>
              </a:ext>
            </a:extLst>
          </p:cNvPr>
          <p:cNvSpPr>
            <a:spLocks noGrp="1"/>
          </p:cNvSpPr>
          <p:nvPr>
            <p:ph type="dt" sz="half" idx="10"/>
          </p:nvPr>
        </p:nvSpPr>
        <p:spPr/>
        <p:txBody>
          <a:bodyPr/>
          <a:lstStyle/>
          <a:p>
            <a:fld id="{EE6CC3E2-1687-4FE8-A508-4A128E3B8776}" type="datetimeFigureOut">
              <a:rPr lang="en-US" smtClean="0"/>
              <a:t>11/7/2021</a:t>
            </a:fld>
            <a:endParaRPr lang="en-US" dirty="0"/>
          </a:p>
        </p:txBody>
      </p:sp>
      <p:sp>
        <p:nvSpPr>
          <p:cNvPr id="5" name="Footer Placeholder 4">
            <a:extLst>
              <a:ext uri="{FF2B5EF4-FFF2-40B4-BE49-F238E27FC236}">
                <a16:creationId xmlns:a16="http://schemas.microsoft.com/office/drawing/2014/main" id="{B5CE449A-75F0-467B-8305-2A4AF0B1615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2C1943E-4E78-4A0C-9F37-B8B770C01160}"/>
              </a:ext>
            </a:extLst>
          </p:cNvPr>
          <p:cNvSpPr>
            <a:spLocks noGrp="1"/>
          </p:cNvSpPr>
          <p:nvPr>
            <p:ph type="sldNum" sz="quarter" idx="12"/>
          </p:nvPr>
        </p:nvSpPr>
        <p:spPr/>
        <p:txBody>
          <a:bodyPr/>
          <a:lstStyle/>
          <a:p>
            <a:fld id="{23019BAD-3BE0-4064-8A79-EFD895105D08}" type="slidenum">
              <a:rPr lang="en-US" smtClean="0"/>
              <a:t>‹#›</a:t>
            </a:fld>
            <a:endParaRPr lang="en-US" dirty="0"/>
          </a:p>
        </p:txBody>
      </p:sp>
    </p:spTree>
    <p:extLst>
      <p:ext uri="{BB962C8B-B14F-4D97-AF65-F5344CB8AC3E}">
        <p14:creationId xmlns:p14="http://schemas.microsoft.com/office/powerpoint/2010/main" val="2606835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87BC3-2E00-4288-B507-C7EE87EFF75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ADE9D70-DB48-4868-B8DD-D335BEBB91A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1ED72C2-FD92-4D6D-8BA5-082D306ECAC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E0EED1E-C31E-4E91-8768-8F02079487ED}"/>
              </a:ext>
            </a:extLst>
          </p:cNvPr>
          <p:cNvSpPr>
            <a:spLocks noGrp="1"/>
          </p:cNvSpPr>
          <p:nvPr>
            <p:ph type="dt" sz="half" idx="10"/>
          </p:nvPr>
        </p:nvSpPr>
        <p:spPr/>
        <p:txBody>
          <a:bodyPr/>
          <a:lstStyle/>
          <a:p>
            <a:fld id="{EE6CC3E2-1687-4FE8-A508-4A128E3B8776}" type="datetimeFigureOut">
              <a:rPr lang="en-US" smtClean="0"/>
              <a:t>11/7/2021</a:t>
            </a:fld>
            <a:endParaRPr lang="en-US" dirty="0"/>
          </a:p>
        </p:txBody>
      </p:sp>
      <p:sp>
        <p:nvSpPr>
          <p:cNvPr id="6" name="Footer Placeholder 5">
            <a:extLst>
              <a:ext uri="{FF2B5EF4-FFF2-40B4-BE49-F238E27FC236}">
                <a16:creationId xmlns:a16="http://schemas.microsoft.com/office/drawing/2014/main" id="{BAA93DF4-E247-4586-8860-15866DB312F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4E9DAF3-4FA6-4FDB-B56C-C3C6AEA5D83A}"/>
              </a:ext>
            </a:extLst>
          </p:cNvPr>
          <p:cNvSpPr>
            <a:spLocks noGrp="1"/>
          </p:cNvSpPr>
          <p:nvPr>
            <p:ph type="sldNum" sz="quarter" idx="12"/>
          </p:nvPr>
        </p:nvSpPr>
        <p:spPr/>
        <p:txBody>
          <a:bodyPr/>
          <a:lstStyle/>
          <a:p>
            <a:fld id="{23019BAD-3BE0-4064-8A79-EFD895105D08}" type="slidenum">
              <a:rPr lang="en-US" smtClean="0"/>
              <a:t>‹#›</a:t>
            </a:fld>
            <a:endParaRPr lang="en-US" dirty="0"/>
          </a:p>
        </p:txBody>
      </p:sp>
    </p:spTree>
    <p:extLst>
      <p:ext uri="{BB962C8B-B14F-4D97-AF65-F5344CB8AC3E}">
        <p14:creationId xmlns:p14="http://schemas.microsoft.com/office/powerpoint/2010/main" val="1800989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B84A1-3CC6-4D06-8D77-7DF55914A02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59B96B-B747-44D8-A1C8-C769228F34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B8EC97-577E-43A5-BA34-56DBD3D1DB8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2CFB38-CA95-4AA2-B5D3-DC9E0F851D7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1F4CF93-7127-4CD7-81A3-B1DA05B6CE5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75277C7-4676-4021-B527-E64ECB711078}"/>
              </a:ext>
            </a:extLst>
          </p:cNvPr>
          <p:cNvSpPr>
            <a:spLocks noGrp="1"/>
          </p:cNvSpPr>
          <p:nvPr>
            <p:ph type="dt" sz="half" idx="10"/>
          </p:nvPr>
        </p:nvSpPr>
        <p:spPr/>
        <p:txBody>
          <a:bodyPr/>
          <a:lstStyle/>
          <a:p>
            <a:fld id="{EE6CC3E2-1687-4FE8-A508-4A128E3B8776}" type="datetimeFigureOut">
              <a:rPr lang="en-US" smtClean="0"/>
              <a:t>11/7/2021</a:t>
            </a:fld>
            <a:endParaRPr lang="en-US" dirty="0"/>
          </a:p>
        </p:txBody>
      </p:sp>
      <p:sp>
        <p:nvSpPr>
          <p:cNvPr id="8" name="Footer Placeholder 7">
            <a:extLst>
              <a:ext uri="{FF2B5EF4-FFF2-40B4-BE49-F238E27FC236}">
                <a16:creationId xmlns:a16="http://schemas.microsoft.com/office/drawing/2014/main" id="{6667B3AD-F517-46EC-9C7D-E5B85F8B7D32}"/>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BB658A6-7E22-4A29-9A01-73675554DE13}"/>
              </a:ext>
            </a:extLst>
          </p:cNvPr>
          <p:cNvSpPr>
            <a:spLocks noGrp="1"/>
          </p:cNvSpPr>
          <p:nvPr>
            <p:ph type="sldNum" sz="quarter" idx="12"/>
          </p:nvPr>
        </p:nvSpPr>
        <p:spPr/>
        <p:txBody>
          <a:bodyPr/>
          <a:lstStyle/>
          <a:p>
            <a:fld id="{23019BAD-3BE0-4064-8A79-EFD895105D08}" type="slidenum">
              <a:rPr lang="en-US" smtClean="0"/>
              <a:t>‹#›</a:t>
            </a:fld>
            <a:endParaRPr lang="en-US" dirty="0"/>
          </a:p>
        </p:txBody>
      </p:sp>
    </p:spTree>
    <p:extLst>
      <p:ext uri="{BB962C8B-B14F-4D97-AF65-F5344CB8AC3E}">
        <p14:creationId xmlns:p14="http://schemas.microsoft.com/office/powerpoint/2010/main" val="1547564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47C3F6-3A0C-4494-8D18-FA74127B1BA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6F41A2F-CE06-49D6-A7DF-6E1D4AE1928F}"/>
              </a:ext>
            </a:extLst>
          </p:cNvPr>
          <p:cNvSpPr>
            <a:spLocks noGrp="1"/>
          </p:cNvSpPr>
          <p:nvPr>
            <p:ph type="dt" sz="half" idx="10"/>
          </p:nvPr>
        </p:nvSpPr>
        <p:spPr/>
        <p:txBody>
          <a:bodyPr/>
          <a:lstStyle/>
          <a:p>
            <a:fld id="{EE6CC3E2-1687-4FE8-A508-4A128E3B8776}" type="datetimeFigureOut">
              <a:rPr lang="en-US" smtClean="0"/>
              <a:t>11/7/2021</a:t>
            </a:fld>
            <a:endParaRPr lang="en-US" dirty="0"/>
          </a:p>
        </p:txBody>
      </p:sp>
      <p:sp>
        <p:nvSpPr>
          <p:cNvPr id="4" name="Footer Placeholder 3">
            <a:extLst>
              <a:ext uri="{FF2B5EF4-FFF2-40B4-BE49-F238E27FC236}">
                <a16:creationId xmlns:a16="http://schemas.microsoft.com/office/drawing/2014/main" id="{68CAFFD8-51A5-400C-96DE-002EC770BF74}"/>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8D4196FD-EA7E-4AD2-9419-5956A772E6DC}"/>
              </a:ext>
            </a:extLst>
          </p:cNvPr>
          <p:cNvSpPr>
            <a:spLocks noGrp="1"/>
          </p:cNvSpPr>
          <p:nvPr>
            <p:ph type="sldNum" sz="quarter" idx="12"/>
          </p:nvPr>
        </p:nvSpPr>
        <p:spPr/>
        <p:txBody>
          <a:bodyPr/>
          <a:lstStyle/>
          <a:p>
            <a:fld id="{23019BAD-3BE0-4064-8A79-EFD895105D08}" type="slidenum">
              <a:rPr lang="en-US" smtClean="0"/>
              <a:t>‹#›</a:t>
            </a:fld>
            <a:endParaRPr lang="en-US" dirty="0"/>
          </a:p>
        </p:txBody>
      </p:sp>
    </p:spTree>
    <p:extLst>
      <p:ext uri="{BB962C8B-B14F-4D97-AF65-F5344CB8AC3E}">
        <p14:creationId xmlns:p14="http://schemas.microsoft.com/office/powerpoint/2010/main" val="479907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DF1482-921F-4014-A5A3-FC69DAC15965}"/>
              </a:ext>
            </a:extLst>
          </p:cNvPr>
          <p:cNvSpPr>
            <a:spLocks noGrp="1"/>
          </p:cNvSpPr>
          <p:nvPr>
            <p:ph type="dt" sz="half" idx="10"/>
          </p:nvPr>
        </p:nvSpPr>
        <p:spPr/>
        <p:txBody>
          <a:bodyPr/>
          <a:lstStyle/>
          <a:p>
            <a:fld id="{EE6CC3E2-1687-4FE8-A508-4A128E3B8776}" type="datetimeFigureOut">
              <a:rPr lang="en-US" smtClean="0"/>
              <a:t>11/7/2021</a:t>
            </a:fld>
            <a:endParaRPr lang="en-US" dirty="0"/>
          </a:p>
        </p:txBody>
      </p:sp>
      <p:sp>
        <p:nvSpPr>
          <p:cNvPr id="3" name="Footer Placeholder 2">
            <a:extLst>
              <a:ext uri="{FF2B5EF4-FFF2-40B4-BE49-F238E27FC236}">
                <a16:creationId xmlns:a16="http://schemas.microsoft.com/office/drawing/2014/main" id="{6D281BEF-252F-425F-AAF0-E8670A5FFD2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A726FF67-091B-48CA-9718-623279F05E7F}"/>
              </a:ext>
            </a:extLst>
          </p:cNvPr>
          <p:cNvSpPr>
            <a:spLocks noGrp="1"/>
          </p:cNvSpPr>
          <p:nvPr>
            <p:ph type="sldNum" sz="quarter" idx="12"/>
          </p:nvPr>
        </p:nvSpPr>
        <p:spPr/>
        <p:txBody>
          <a:bodyPr/>
          <a:lstStyle/>
          <a:p>
            <a:fld id="{23019BAD-3BE0-4064-8A79-EFD895105D08}" type="slidenum">
              <a:rPr lang="en-US" smtClean="0"/>
              <a:t>‹#›</a:t>
            </a:fld>
            <a:endParaRPr lang="en-US" dirty="0"/>
          </a:p>
        </p:txBody>
      </p:sp>
    </p:spTree>
    <p:extLst>
      <p:ext uri="{BB962C8B-B14F-4D97-AF65-F5344CB8AC3E}">
        <p14:creationId xmlns:p14="http://schemas.microsoft.com/office/powerpoint/2010/main" val="2643022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541E1-0791-403D-89C9-D18AF09003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51F8553-F05C-4E3E-BF1F-E15DBB4536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9628D92-7438-456D-BA1C-B8C2E4FB1E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08F782-FFCC-4B76-A1BF-A919C2CC0280}"/>
              </a:ext>
            </a:extLst>
          </p:cNvPr>
          <p:cNvSpPr>
            <a:spLocks noGrp="1"/>
          </p:cNvSpPr>
          <p:nvPr>
            <p:ph type="dt" sz="half" idx="10"/>
          </p:nvPr>
        </p:nvSpPr>
        <p:spPr/>
        <p:txBody>
          <a:bodyPr/>
          <a:lstStyle/>
          <a:p>
            <a:fld id="{EE6CC3E2-1687-4FE8-A508-4A128E3B8776}" type="datetimeFigureOut">
              <a:rPr lang="en-US" smtClean="0"/>
              <a:t>11/7/2021</a:t>
            </a:fld>
            <a:endParaRPr lang="en-US" dirty="0"/>
          </a:p>
        </p:txBody>
      </p:sp>
      <p:sp>
        <p:nvSpPr>
          <p:cNvPr id="6" name="Footer Placeholder 5">
            <a:extLst>
              <a:ext uri="{FF2B5EF4-FFF2-40B4-BE49-F238E27FC236}">
                <a16:creationId xmlns:a16="http://schemas.microsoft.com/office/drawing/2014/main" id="{A6B37486-3830-437F-A4EB-614898C595A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6F72E44-7114-4273-99D8-8A39E9A75A5F}"/>
              </a:ext>
            </a:extLst>
          </p:cNvPr>
          <p:cNvSpPr>
            <a:spLocks noGrp="1"/>
          </p:cNvSpPr>
          <p:nvPr>
            <p:ph type="sldNum" sz="quarter" idx="12"/>
          </p:nvPr>
        </p:nvSpPr>
        <p:spPr/>
        <p:txBody>
          <a:bodyPr/>
          <a:lstStyle/>
          <a:p>
            <a:fld id="{23019BAD-3BE0-4064-8A79-EFD895105D08}" type="slidenum">
              <a:rPr lang="en-US" smtClean="0"/>
              <a:t>‹#›</a:t>
            </a:fld>
            <a:endParaRPr lang="en-US" dirty="0"/>
          </a:p>
        </p:txBody>
      </p:sp>
    </p:spTree>
    <p:extLst>
      <p:ext uri="{BB962C8B-B14F-4D97-AF65-F5344CB8AC3E}">
        <p14:creationId xmlns:p14="http://schemas.microsoft.com/office/powerpoint/2010/main" val="24112593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DBEAC-235B-4E9B-9436-E0346AC6B1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3095265-0CDE-47B8-83FB-E3A465642F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D06726D8-5BA2-483F-852B-7551FD8FAE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1F2796-6252-4780-AC16-4327A7507B13}"/>
              </a:ext>
            </a:extLst>
          </p:cNvPr>
          <p:cNvSpPr>
            <a:spLocks noGrp="1"/>
          </p:cNvSpPr>
          <p:nvPr>
            <p:ph type="dt" sz="half" idx="10"/>
          </p:nvPr>
        </p:nvSpPr>
        <p:spPr/>
        <p:txBody>
          <a:bodyPr/>
          <a:lstStyle/>
          <a:p>
            <a:fld id="{EE6CC3E2-1687-4FE8-A508-4A128E3B8776}" type="datetimeFigureOut">
              <a:rPr lang="en-US" smtClean="0"/>
              <a:t>11/7/2021</a:t>
            </a:fld>
            <a:endParaRPr lang="en-US" dirty="0"/>
          </a:p>
        </p:txBody>
      </p:sp>
      <p:sp>
        <p:nvSpPr>
          <p:cNvPr id="6" name="Footer Placeholder 5">
            <a:extLst>
              <a:ext uri="{FF2B5EF4-FFF2-40B4-BE49-F238E27FC236}">
                <a16:creationId xmlns:a16="http://schemas.microsoft.com/office/drawing/2014/main" id="{3D5F4AB6-9B7B-48CD-A0F6-3C5FB8F8F16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2057453-5F06-410A-BB4D-EEA351323763}"/>
              </a:ext>
            </a:extLst>
          </p:cNvPr>
          <p:cNvSpPr>
            <a:spLocks noGrp="1"/>
          </p:cNvSpPr>
          <p:nvPr>
            <p:ph type="sldNum" sz="quarter" idx="12"/>
          </p:nvPr>
        </p:nvSpPr>
        <p:spPr/>
        <p:txBody>
          <a:bodyPr/>
          <a:lstStyle/>
          <a:p>
            <a:fld id="{23019BAD-3BE0-4064-8A79-EFD895105D08}" type="slidenum">
              <a:rPr lang="en-US" smtClean="0"/>
              <a:t>‹#›</a:t>
            </a:fld>
            <a:endParaRPr lang="en-US" dirty="0"/>
          </a:p>
        </p:txBody>
      </p:sp>
    </p:spTree>
    <p:extLst>
      <p:ext uri="{BB962C8B-B14F-4D97-AF65-F5344CB8AC3E}">
        <p14:creationId xmlns:p14="http://schemas.microsoft.com/office/powerpoint/2010/main" val="1547710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6D7BAC-EE45-41AD-8209-7BFBC651FB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5BFC80A-8BE0-421C-B7BA-95703F64FD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336FE6-5E18-4769-8442-4AF78C934F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6CC3E2-1687-4FE8-A508-4A128E3B8776}" type="datetimeFigureOut">
              <a:rPr lang="en-US" smtClean="0"/>
              <a:t>11/7/2021</a:t>
            </a:fld>
            <a:endParaRPr lang="en-US" dirty="0"/>
          </a:p>
        </p:txBody>
      </p:sp>
      <p:sp>
        <p:nvSpPr>
          <p:cNvPr id="5" name="Footer Placeholder 4">
            <a:extLst>
              <a:ext uri="{FF2B5EF4-FFF2-40B4-BE49-F238E27FC236}">
                <a16:creationId xmlns:a16="http://schemas.microsoft.com/office/drawing/2014/main" id="{1C3A1DBA-E437-40F0-8A64-64C6009A885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2BB70FB1-5324-45B3-8A81-8AF49B9B783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019BAD-3BE0-4064-8A79-EFD895105D08}" type="slidenum">
              <a:rPr lang="en-US" smtClean="0"/>
              <a:t>‹#›</a:t>
            </a:fld>
            <a:endParaRPr lang="en-US" dirty="0"/>
          </a:p>
        </p:txBody>
      </p:sp>
    </p:spTree>
    <p:extLst>
      <p:ext uri="{BB962C8B-B14F-4D97-AF65-F5344CB8AC3E}">
        <p14:creationId xmlns:p14="http://schemas.microsoft.com/office/powerpoint/2010/main" val="14345075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hyperlink" Target="https://creativecommons.org/licenses/by-nc-sa/3.0/" TargetMode="External"/><Relationship Id="rId4" Type="http://schemas.openxmlformats.org/officeDocument/2006/relationships/hyperlink" Target="https://www.clwk.ca/"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www.ostomy.org/"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s://pixabay.com/vectors/check-list-paper-checklist-list-4609829/"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hyperlink" Target="https://creativecommons.org/licenses/by-sa/3.0/" TargetMode="External"/><Relationship Id="rId4" Type="http://schemas.openxmlformats.org/officeDocument/2006/relationships/hyperlink" Target="https://www.flickr.com/photos/marvinimacias/50382709306/"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hyperlink" Target="https://creativecommons.org/licenses/by-sa/3.0/" TargetMode="External"/><Relationship Id="rId4" Type="http://schemas.openxmlformats.org/officeDocument/2006/relationships/hyperlink" Target="http://commons.wikimedia.org/wiki/File:Ostomy_Beauty.jpg"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s://en.wikipedia.org/wiki/Ostomy_pouching_system" TargetMode="External"/><Relationship Id="rId3" Type="http://schemas.openxmlformats.org/officeDocument/2006/relationships/image" Target="../media/image4.jpg"/><Relationship Id="rId7"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hyperlink" Target="https://ecampusontario.pressbooks.pub/clinicalskills/chapter/10-6-ostomies/" TargetMode="External"/><Relationship Id="rId5" Type="http://schemas.openxmlformats.org/officeDocument/2006/relationships/image" Target="../media/image5.jpg"/><Relationship Id="rId10" Type="http://schemas.openxmlformats.org/officeDocument/2006/relationships/hyperlink" Target="https://creativecommons.org/licenses/by-sa/3.0/" TargetMode="External"/><Relationship Id="rId4" Type="http://schemas.openxmlformats.org/officeDocument/2006/relationships/hyperlink" Target="https://opentextbc.ca/clinicalskills/chapter/10-6-ostomies/" TargetMode="External"/><Relationship Id="rId9" Type="http://schemas.openxmlformats.org/officeDocument/2006/relationships/hyperlink" Target="https://creativecommons.org/licenses/by/3.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s://www.publicdomainpictures.net/en/view-image.php?image=314410&amp;picture=toilet-stal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hyperlink" Target="https://creativecommons.org/licenses/by/3.0/" TargetMode="External"/><Relationship Id="rId4" Type="http://schemas.openxmlformats.org/officeDocument/2006/relationships/hyperlink" Target="https://pressbooks.bccampus.ca/clinicalproceduresforsaferpatientcaretrubscn/chapter/11-2-ostomy-care/urinary-diversion-pouch-front-view-with-stoma/"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E30439A-8A5B-46EC-8283-9B6B031D40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5CEAD642-85CF-4750-8432-7C80C901F0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7"/>
            <a:ext cx="12192001" cy="6858000"/>
          </a:xfrm>
          <a:prstGeom prst="rect">
            <a:avLst/>
          </a:prstGeom>
          <a:gradFill>
            <a:gsLst>
              <a:gs pos="0">
                <a:srgbClr val="000000"/>
              </a:gs>
              <a:gs pos="100000">
                <a:schemeClr val="accent1">
                  <a:lumMod val="75000"/>
                </a:scheme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FA33EEAE-15D5-4119-8C1E-89D943F911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455521" y="-1720"/>
            <a:ext cx="11750040" cy="6840685"/>
          </a:xfrm>
          <a:prstGeom prst="rect">
            <a:avLst/>
          </a:prstGeom>
          <a:gradFill>
            <a:gsLst>
              <a:gs pos="21000">
                <a:schemeClr val="accent1">
                  <a:lumMod val="50000"/>
                  <a:alpha val="61000"/>
                </a:schemeClr>
              </a:gs>
              <a:gs pos="100000">
                <a:schemeClr val="accent1">
                  <a:alpha val="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730D8B3B-9B80-4025-B934-26DC7D7CD2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6054" y="-1291"/>
            <a:ext cx="3608179" cy="6858864"/>
          </a:xfrm>
          <a:prstGeom prst="rect">
            <a:avLst/>
          </a:prstGeom>
          <a:gradFill>
            <a:gsLst>
              <a:gs pos="0">
                <a:schemeClr val="accent1">
                  <a:lumMod val="75000"/>
                  <a:alpha val="0"/>
                </a:schemeClr>
              </a:gs>
              <a:gs pos="99000">
                <a:srgbClr val="000000">
                  <a:alpha val="41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a:extLst>
              <a:ext uri="{FF2B5EF4-FFF2-40B4-BE49-F238E27FC236}">
                <a16:creationId xmlns:a16="http://schemas.microsoft.com/office/drawing/2014/main" id="{B5A1B09C-1565-46F8-B70F-621C5EB48A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5274173">
            <a:off x="6059728" y="779270"/>
            <a:ext cx="4967533" cy="4988390"/>
          </a:xfrm>
          <a:prstGeom prst="ellipse">
            <a:avLst/>
          </a:prstGeom>
          <a:gradFill>
            <a:gsLst>
              <a:gs pos="0">
                <a:schemeClr val="accent1">
                  <a:alpha val="24000"/>
                </a:schemeClr>
              </a:gs>
              <a:gs pos="79000">
                <a:schemeClr val="accent1">
                  <a:lumMod val="60000"/>
                  <a:lumOff val="40000"/>
                  <a:alpha val="0"/>
                </a:schemeClr>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9304DC8-06B8-4861-8588-EF04D7D6BC2E}"/>
              </a:ext>
            </a:extLst>
          </p:cNvPr>
          <p:cNvSpPr>
            <a:spLocks noGrp="1"/>
          </p:cNvSpPr>
          <p:nvPr>
            <p:ph type="ctrTitle"/>
          </p:nvPr>
        </p:nvSpPr>
        <p:spPr>
          <a:xfrm>
            <a:off x="1386865" y="818984"/>
            <a:ext cx="6596245" cy="3268520"/>
          </a:xfrm>
        </p:spPr>
        <p:txBody>
          <a:bodyPr>
            <a:normAutofit/>
          </a:bodyPr>
          <a:lstStyle/>
          <a:p>
            <a:pPr algn="r"/>
            <a:r>
              <a:rPr lang="en-US" sz="4800" dirty="0">
                <a:solidFill>
                  <a:srgbClr val="FFFFFF"/>
                </a:solidFill>
              </a:rPr>
              <a:t>Basic Ostomy Care</a:t>
            </a:r>
          </a:p>
        </p:txBody>
      </p:sp>
      <p:sp>
        <p:nvSpPr>
          <p:cNvPr id="18" name="Rectangle 17">
            <a:extLst>
              <a:ext uri="{FF2B5EF4-FFF2-40B4-BE49-F238E27FC236}">
                <a16:creationId xmlns:a16="http://schemas.microsoft.com/office/drawing/2014/main" id="{8C516CC8-80AC-446C-A56E-9F54B72104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6314" y="4480038"/>
            <a:ext cx="12179371" cy="2377962"/>
          </a:xfrm>
          <a:prstGeom prst="rect">
            <a:avLst/>
          </a:prstGeom>
          <a:gradFill>
            <a:gsLst>
              <a:gs pos="0">
                <a:schemeClr val="accent1">
                  <a:lumMod val="75000"/>
                  <a:alpha val="50000"/>
                </a:schemeClr>
              </a:gs>
              <a:gs pos="99000">
                <a:srgbClr val="000000">
                  <a:alpha val="34000"/>
                </a:srgb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a:extLst>
              <a:ext uri="{FF2B5EF4-FFF2-40B4-BE49-F238E27FC236}">
                <a16:creationId xmlns:a16="http://schemas.microsoft.com/office/drawing/2014/main" id="{BC6B390F-241D-4C33-9153-23FED1BAFDDB}"/>
              </a:ext>
            </a:extLst>
          </p:cNvPr>
          <p:cNvSpPr>
            <a:spLocks noGrp="1"/>
          </p:cNvSpPr>
          <p:nvPr>
            <p:ph type="subTitle" idx="1"/>
          </p:nvPr>
        </p:nvSpPr>
        <p:spPr>
          <a:xfrm>
            <a:off x="1931874" y="4797188"/>
            <a:ext cx="6051236" cy="1241828"/>
          </a:xfrm>
        </p:spPr>
        <p:txBody>
          <a:bodyPr>
            <a:normAutofit/>
          </a:bodyPr>
          <a:lstStyle/>
          <a:p>
            <a:pPr algn="r"/>
            <a:r>
              <a:rPr lang="en-US" dirty="0">
                <a:solidFill>
                  <a:srgbClr val="FFFFFF"/>
                </a:solidFill>
              </a:rPr>
              <a:t>Jennifer C. Young, RN </a:t>
            </a:r>
          </a:p>
        </p:txBody>
      </p:sp>
      <p:sp>
        <p:nvSpPr>
          <p:cNvPr id="20" name="Rectangle 19">
            <a:extLst>
              <a:ext uri="{FF2B5EF4-FFF2-40B4-BE49-F238E27FC236}">
                <a16:creationId xmlns:a16="http://schemas.microsoft.com/office/drawing/2014/main" id="{53947E58-F088-49F1-A3D1-DEA690192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6967085" y="1632660"/>
            <a:ext cx="6857572" cy="3592258"/>
          </a:xfrm>
          <a:prstGeom prst="rect">
            <a:avLst/>
          </a:prstGeom>
          <a:gradFill>
            <a:gsLst>
              <a:gs pos="0">
                <a:schemeClr val="accent1">
                  <a:lumMod val="75000"/>
                  <a:alpha val="50000"/>
                </a:schemeClr>
              </a:gs>
              <a:gs pos="99000">
                <a:srgbClr val="000000">
                  <a:alpha val="0"/>
                </a:srgb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582398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782" y="0"/>
            <a:ext cx="7421217"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Magnifying glass and question mark">
            <a:extLst>
              <a:ext uri="{FF2B5EF4-FFF2-40B4-BE49-F238E27FC236}">
                <a16:creationId xmlns:a16="http://schemas.microsoft.com/office/drawing/2014/main" id="{1018609F-ED27-4D89-BD71-BD7FB0648675}"/>
              </a:ext>
            </a:extLst>
          </p:cNvPr>
          <p:cNvPicPr>
            <a:picLocks noChangeAspect="1"/>
          </p:cNvPicPr>
          <p:nvPr/>
        </p:nvPicPr>
        <p:blipFill rotWithShape="1">
          <a:blip r:embed="rId3">
            <a:extLst>
              <a:ext uri="{28A0092B-C50C-407E-A947-70E740481C1C}">
                <a14:useLocalDpi xmlns:a14="http://schemas.microsoft.com/office/drawing/2010/main" val="0"/>
              </a:ext>
            </a:extLst>
          </a:blip>
          <a:srcRect l="26159" r="17233"/>
          <a:stretch/>
        </p:blipFill>
        <p:spPr>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2" name="TextBox 1">
            <a:extLst>
              <a:ext uri="{FF2B5EF4-FFF2-40B4-BE49-F238E27FC236}">
                <a16:creationId xmlns:a16="http://schemas.microsoft.com/office/drawing/2014/main" id="{3008AB47-8223-410E-8CF8-8E6EC2E81F60}"/>
              </a:ext>
            </a:extLst>
          </p:cNvPr>
          <p:cNvSpPr txBox="1"/>
          <p:nvPr/>
        </p:nvSpPr>
        <p:spPr>
          <a:xfrm>
            <a:off x="7479792" y="768096"/>
            <a:ext cx="3980686" cy="5334592"/>
          </a:xfrm>
          <a:prstGeom prst="rect">
            <a:avLst/>
          </a:prstGeom>
        </p:spPr>
        <p:txBody>
          <a:bodyPr vert="horz" lIns="91440" tIns="45720" rIns="91440" bIns="45720" rtlCol="0">
            <a:normAutofit/>
          </a:bodyPr>
          <a:lstStyle/>
          <a:p>
            <a:pPr>
              <a:lnSpc>
                <a:spcPct val="90000"/>
              </a:lnSpc>
              <a:spcAft>
                <a:spcPts val="600"/>
              </a:spcAft>
            </a:pPr>
            <a:r>
              <a:rPr lang="en-US" sz="2400" b="1" dirty="0">
                <a:latin typeface="Tahoma" panose="020B0604030504040204" pitchFamily="34" charset="0"/>
                <a:ea typeface="Tahoma" panose="020B0604030504040204" pitchFamily="34" charset="0"/>
                <a:cs typeface="Tahoma" panose="020B0604030504040204" pitchFamily="34" charset="0"/>
              </a:rPr>
              <a:t>Peristomal skin concerns</a:t>
            </a:r>
          </a:p>
          <a:p>
            <a:pPr>
              <a:lnSpc>
                <a:spcPct val="90000"/>
              </a:lnSpc>
              <a:spcAft>
                <a:spcPts val="600"/>
              </a:spcAft>
            </a:pPr>
            <a:endParaRPr lang="en-US" sz="2000" dirty="0"/>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Irritant dermatitis</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Pseudo verrucous lesions</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Management</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When to call the WOC Nurse</a:t>
            </a:r>
          </a:p>
        </p:txBody>
      </p:sp>
    </p:spTree>
    <p:extLst>
      <p:ext uri="{BB962C8B-B14F-4D97-AF65-F5344CB8AC3E}">
        <p14:creationId xmlns:p14="http://schemas.microsoft.com/office/powerpoint/2010/main" val="2254374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8">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782" y="0"/>
            <a:ext cx="7421217"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High Five Bee">
            <a:extLst>
              <a:ext uri="{FF2B5EF4-FFF2-40B4-BE49-F238E27FC236}">
                <a16:creationId xmlns:a16="http://schemas.microsoft.com/office/drawing/2014/main" id="{432A3E41-AEEA-434F-AD7D-69D6F88A2B5F}"/>
              </a:ext>
            </a:extLst>
          </p:cNvPr>
          <p:cNvPicPr>
            <a:picLocks noChangeAspect="1"/>
          </p:cNvPicPr>
          <p:nvPr/>
        </p:nvPicPr>
        <p:blipFill rotWithShape="1">
          <a:blip r:embed="rId3">
            <a:extLst>
              <a:ext uri="{28A0092B-C50C-407E-A947-70E740481C1C}">
                <a14:useLocalDpi xmlns:a14="http://schemas.microsoft.com/office/drawing/2010/main" val="0"/>
              </a:ext>
            </a:extLst>
          </a:blip>
          <a:srcRect t="633" r="4" b="4"/>
          <a:stretch/>
        </p:blipFill>
        <p:spPr>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2" name="TextBox 1">
            <a:extLst>
              <a:ext uri="{FF2B5EF4-FFF2-40B4-BE49-F238E27FC236}">
                <a16:creationId xmlns:a16="http://schemas.microsoft.com/office/drawing/2014/main" id="{39DD3126-2167-4AF9-BFF2-45D08516F6B2}"/>
              </a:ext>
            </a:extLst>
          </p:cNvPr>
          <p:cNvSpPr txBox="1"/>
          <p:nvPr/>
        </p:nvSpPr>
        <p:spPr>
          <a:xfrm>
            <a:off x="7320465" y="566928"/>
            <a:ext cx="3835215" cy="5535760"/>
          </a:xfrm>
          <a:prstGeom prst="rect">
            <a:avLst/>
          </a:prstGeom>
        </p:spPr>
        <p:txBody>
          <a:bodyPr vert="horz" lIns="91440" tIns="45720" rIns="91440" bIns="45720" rtlCol="0">
            <a:normAutofit/>
          </a:bodyPr>
          <a:lstStyle/>
          <a:p>
            <a:pPr>
              <a:lnSpc>
                <a:spcPct val="90000"/>
              </a:lnSpc>
              <a:spcAft>
                <a:spcPts val="600"/>
              </a:spcAft>
            </a:pPr>
            <a:r>
              <a:rPr lang="en-US" sz="2400" b="1" dirty="0">
                <a:latin typeface="Tahoma" panose="020B0604030504040204" pitchFamily="34" charset="0"/>
                <a:ea typeface="Tahoma" panose="020B0604030504040204" pitchFamily="34" charset="0"/>
                <a:cs typeface="Tahoma" panose="020B0604030504040204" pitchFamily="34" charset="0"/>
              </a:rPr>
              <a:t>Summary</a:t>
            </a:r>
          </a:p>
          <a:p>
            <a:pPr>
              <a:lnSpc>
                <a:spcPct val="90000"/>
              </a:lnSpc>
              <a:spcAft>
                <a:spcPts val="600"/>
              </a:spcAft>
            </a:pPr>
            <a:endParaRPr lang="en-US" sz="1700" dirty="0"/>
          </a:p>
          <a:p>
            <a:pPr indent="-228600">
              <a:lnSpc>
                <a:spcPct val="90000"/>
              </a:lnSpc>
              <a:spcAft>
                <a:spcPts val="600"/>
              </a:spcAft>
              <a:buFont typeface="Arial" panose="020B0604020202020204" pitchFamily="34" charset="0"/>
              <a:buChar char="•"/>
            </a:pPr>
            <a:r>
              <a:rPr lang="en-US" sz="1700" dirty="0"/>
              <a:t>Ostomy types</a:t>
            </a:r>
          </a:p>
          <a:p>
            <a:pPr indent="-228600">
              <a:lnSpc>
                <a:spcPct val="90000"/>
              </a:lnSpc>
              <a:spcAft>
                <a:spcPts val="600"/>
              </a:spcAft>
              <a:buFont typeface="Arial" panose="020B0604020202020204" pitchFamily="34" charset="0"/>
              <a:buChar char="•"/>
            </a:pPr>
            <a:endParaRPr lang="en-US" sz="1700" dirty="0"/>
          </a:p>
          <a:p>
            <a:pPr indent="-228600">
              <a:lnSpc>
                <a:spcPct val="90000"/>
              </a:lnSpc>
              <a:spcAft>
                <a:spcPts val="600"/>
              </a:spcAft>
              <a:buFont typeface="Arial" panose="020B0604020202020204" pitchFamily="34" charset="0"/>
              <a:buChar char="•"/>
            </a:pPr>
            <a:r>
              <a:rPr lang="en-US" sz="1700" dirty="0"/>
              <a:t>Pouching systems </a:t>
            </a:r>
          </a:p>
          <a:p>
            <a:pPr indent="-228600">
              <a:lnSpc>
                <a:spcPct val="90000"/>
              </a:lnSpc>
              <a:spcAft>
                <a:spcPts val="600"/>
              </a:spcAft>
              <a:buFont typeface="Arial" panose="020B0604020202020204" pitchFamily="34" charset="0"/>
              <a:buChar char="•"/>
            </a:pPr>
            <a:endParaRPr lang="en-US" sz="1700" dirty="0"/>
          </a:p>
          <a:p>
            <a:pPr indent="-228600">
              <a:lnSpc>
                <a:spcPct val="90000"/>
              </a:lnSpc>
              <a:spcAft>
                <a:spcPts val="600"/>
              </a:spcAft>
              <a:buFont typeface="Arial" panose="020B0604020202020204" pitchFamily="34" charset="0"/>
              <a:buChar char="•"/>
            </a:pPr>
            <a:r>
              <a:rPr lang="en-US" sz="1700" dirty="0"/>
              <a:t>How to empty and change pouches</a:t>
            </a:r>
          </a:p>
          <a:p>
            <a:pPr indent="-228600">
              <a:lnSpc>
                <a:spcPct val="90000"/>
              </a:lnSpc>
              <a:spcAft>
                <a:spcPts val="600"/>
              </a:spcAft>
              <a:buFont typeface="Arial" panose="020B0604020202020204" pitchFamily="34" charset="0"/>
              <a:buChar char="•"/>
            </a:pPr>
            <a:endParaRPr lang="en-US" sz="1700" dirty="0"/>
          </a:p>
          <a:p>
            <a:pPr indent="-228600">
              <a:lnSpc>
                <a:spcPct val="90000"/>
              </a:lnSpc>
              <a:spcAft>
                <a:spcPts val="600"/>
              </a:spcAft>
              <a:buFont typeface="Arial" panose="020B0604020202020204" pitchFamily="34" charset="0"/>
              <a:buChar char="•"/>
            </a:pPr>
            <a:r>
              <a:rPr lang="en-US" sz="1700" dirty="0"/>
              <a:t>New Normal</a:t>
            </a:r>
          </a:p>
          <a:p>
            <a:pPr indent="-228600">
              <a:lnSpc>
                <a:spcPct val="90000"/>
              </a:lnSpc>
              <a:spcAft>
                <a:spcPts val="600"/>
              </a:spcAft>
              <a:buFont typeface="Arial" panose="020B0604020202020204" pitchFamily="34" charset="0"/>
              <a:buChar char="•"/>
            </a:pPr>
            <a:endParaRPr lang="en-US" sz="1700" dirty="0"/>
          </a:p>
          <a:p>
            <a:pPr indent="-228600">
              <a:lnSpc>
                <a:spcPct val="90000"/>
              </a:lnSpc>
              <a:spcAft>
                <a:spcPts val="600"/>
              </a:spcAft>
              <a:buFont typeface="Arial" panose="020B0604020202020204" pitchFamily="34" charset="0"/>
              <a:buChar char="•"/>
            </a:pPr>
            <a:r>
              <a:rPr lang="en-US" sz="1700" dirty="0"/>
              <a:t>Complications</a:t>
            </a:r>
          </a:p>
          <a:p>
            <a:pPr indent="-228600">
              <a:lnSpc>
                <a:spcPct val="90000"/>
              </a:lnSpc>
              <a:spcAft>
                <a:spcPts val="600"/>
              </a:spcAft>
              <a:buFont typeface="Arial" panose="020B0604020202020204" pitchFamily="34" charset="0"/>
              <a:buChar char="•"/>
            </a:pPr>
            <a:endParaRPr lang="en-US" sz="1700" dirty="0"/>
          </a:p>
          <a:p>
            <a:pPr indent="-228600">
              <a:lnSpc>
                <a:spcPct val="90000"/>
              </a:lnSpc>
              <a:spcAft>
                <a:spcPts val="600"/>
              </a:spcAft>
              <a:buFont typeface="Arial" panose="020B0604020202020204" pitchFamily="34" charset="0"/>
              <a:buChar char="•"/>
            </a:pPr>
            <a:r>
              <a:rPr lang="en-US" sz="1700" dirty="0"/>
              <a:t>Resources</a:t>
            </a:r>
          </a:p>
          <a:p>
            <a:pPr indent="-228600">
              <a:lnSpc>
                <a:spcPct val="90000"/>
              </a:lnSpc>
              <a:spcAft>
                <a:spcPts val="600"/>
              </a:spcAft>
              <a:buFont typeface="Arial" panose="020B0604020202020204" pitchFamily="34" charset="0"/>
              <a:buChar char="•"/>
            </a:pPr>
            <a:endParaRPr lang="en-US" sz="1700" dirty="0"/>
          </a:p>
        </p:txBody>
      </p:sp>
    </p:spTree>
    <p:extLst>
      <p:ext uri="{BB962C8B-B14F-4D97-AF65-F5344CB8AC3E}">
        <p14:creationId xmlns:p14="http://schemas.microsoft.com/office/powerpoint/2010/main" val="2165080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clipart&#10;&#10;Description automatically generated">
            <a:extLst>
              <a:ext uri="{FF2B5EF4-FFF2-40B4-BE49-F238E27FC236}">
                <a16:creationId xmlns:a16="http://schemas.microsoft.com/office/drawing/2014/main" id="{8E12BA63-0E07-4AF2-A5A4-9D2F5D9DB5E7}"/>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588000" y="2921000"/>
            <a:ext cx="2901092" cy="2901092"/>
          </a:xfrm>
          <a:prstGeom prst="rect">
            <a:avLst/>
          </a:prstGeom>
        </p:spPr>
      </p:pic>
      <p:sp>
        <p:nvSpPr>
          <p:cNvPr id="4" name="TextBox 3">
            <a:extLst>
              <a:ext uri="{FF2B5EF4-FFF2-40B4-BE49-F238E27FC236}">
                <a16:creationId xmlns:a16="http://schemas.microsoft.com/office/drawing/2014/main" id="{76C324BE-717F-47BA-8D77-6B903F8763E2}"/>
              </a:ext>
            </a:extLst>
          </p:cNvPr>
          <p:cNvSpPr txBox="1"/>
          <p:nvPr/>
        </p:nvSpPr>
        <p:spPr>
          <a:xfrm>
            <a:off x="5588000" y="3937000"/>
            <a:ext cx="2901092" cy="369332"/>
          </a:xfrm>
          <a:prstGeom prst="rect">
            <a:avLst/>
          </a:prstGeom>
          <a:noFill/>
        </p:spPr>
        <p:txBody>
          <a:bodyPr wrap="square" rtlCol="0">
            <a:spAutoFit/>
          </a:bodyPr>
          <a:lstStyle/>
          <a:p>
            <a:r>
              <a:rPr lang="en-US" sz="900" dirty="0">
                <a:hlinkClick r:id="rId4" tooltip="https://www.clwk.ca/"/>
              </a:rPr>
              <a:t>This Photo</a:t>
            </a:r>
            <a:r>
              <a:rPr lang="en-US" sz="900" dirty="0"/>
              <a:t> by Unknown Author is licensed under </a:t>
            </a:r>
            <a:r>
              <a:rPr lang="en-US" sz="900" dirty="0">
                <a:hlinkClick r:id="rId5" tooltip="https://creativecommons.org/licenses/by-nc-sa/3.0/"/>
              </a:rPr>
              <a:t>CC BY-SA-NC</a:t>
            </a:r>
            <a:endParaRPr lang="en-US" sz="900" dirty="0"/>
          </a:p>
        </p:txBody>
      </p:sp>
      <p:sp>
        <p:nvSpPr>
          <p:cNvPr id="5" name="TextBox 4">
            <a:extLst>
              <a:ext uri="{FF2B5EF4-FFF2-40B4-BE49-F238E27FC236}">
                <a16:creationId xmlns:a16="http://schemas.microsoft.com/office/drawing/2014/main" id="{33D9D9AB-F633-49FF-B14C-D40547D39674}"/>
              </a:ext>
            </a:extLst>
          </p:cNvPr>
          <p:cNvSpPr txBox="1"/>
          <p:nvPr/>
        </p:nvSpPr>
        <p:spPr>
          <a:xfrm>
            <a:off x="1952368" y="2113005"/>
            <a:ext cx="3859262" cy="369332"/>
          </a:xfrm>
          <a:prstGeom prst="rect">
            <a:avLst/>
          </a:prstGeom>
          <a:noFill/>
        </p:spPr>
        <p:txBody>
          <a:bodyPr wrap="none" rtlCol="0">
            <a:spAutoFit/>
          </a:bodyPr>
          <a:lstStyle/>
          <a:p>
            <a:r>
              <a:rPr lang="en-US" dirty="0"/>
              <a:t>A few resources for the Ostomy patient</a:t>
            </a:r>
          </a:p>
        </p:txBody>
      </p:sp>
    </p:spTree>
    <p:extLst>
      <p:ext uri="{BB962C8B-B14F-4D97-AF65-F5344CB8AC3E}">
        <p14:creationId xmlns:p14="http://schemas.microsoft.com/office/powerpoint/2010/main" val="1150169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03E6107-332C-49E2-AFBA-F31EFEA1DAB5}"/>
              </a:ext>
            </a:extLst>
          </p:cNvPr>
          <p:cNvSpPr txBox="1"/>
          <p:nvPr/>
        </p:nvSpPr>
        <p:spPr>
          <a:xfrm>
            <a:off x="5986463" y="328614"/>
            <a:ext cx="1485899" cy="369332"/>
          </a:xfrm>
          <a:prstGeom prst="rect">
            <a:avLst/>
          </a:prstGeom>
          <a:noFill/>
        </p:spPr>
        <p:txBody>
          <a:bodyPr wrap="square" rtlCol="0">
            <a:spAutoFit/>
          </a:bodyPr>
          <a:lstStyle/>
          <a:p>
            <a:r>
              <a:rPr lang="en-US" dirty="0"/>
              <a:t>References</a:t>
            </a:r>
          </a:p>
        </p:txBody>
      </p:sp>
      <p:sp>
        <p:nvSpPr>
          <p:cNvPr id="3" name="TextBox 2">
            <a:extLst>
              <a:ext uri="{FF2B5EF4-FFF2-40B4-BE49-F238E27FC236}">
                <a16:creationId xmlns:a16="http://schemas.microsoft.com/office/drawing/2014/main" id="{D950B35C-A1E9-4A8C-B2FD-B96C07EED832}"/>
              </a:ext>
            </a:extLst>
          </p:cNvPr>
          <p:cNvSpPr txBox="1"/>
          <p:nvPr/>
        </p:nvSpPr>
        <p:spPr>
          <a:xfrm flipH="1">
            <a:off x="527866" y="943241"/>
            <a:ext cx="8850912" cy="8402300"/>
          </a:xfrm>
          <a:prstGeom prst="rect">
            <a:avLst/>
          </a:prstGeom>
          <a:noFill/>
        </p:spPr>
        <p:txBody>
          <a:bodyPr wrap="square" rtlCol="0">
            <a:spAutoFit/>
          </a:bodyPr>
          <a:lstStyle/>
          <a:p>
            <a:endParaRPr lang="en-US" dirty="0"/>
          </a:p>
          <a:p>
            <a:r>
              <a:rPr lang="en-US" dirty="0"/>
              <a:t>Carmel, J. and Goldberg, M.T. (2022). Postoperative education for the patient with a fecal or 	urinary diversion. In J. Carmel, J.Colwell and M.T. Goldberg (Eds.) Wound, Ostomy, 	and Continence Society ™ Core Curriculum: Ostomy Management (2</a:t>
            </a:r>
            <a:r>
              <a:rPr lang="en-US" baseline="30000" dirty="0"/>
              <a:t>nd</a:t>
            </a:r>
            <a:r>
              <a:rPr lang="en-US" dirty="0"/>
              <a:t> ed., pp. 189-	198). Wolters Kluwer.</a:t>
            </a:r>
          </a:p>
          <a:p>
            <a:endParaRPr lang="en-US" dirty="0"/>
          </a:p>
          <a:p>
            <a:r>
              <a:rPr lang="en-US" dirty="0"/>
              <a:t>Colwell, J. and Hudson, K. (2022). Postoperative nursing assessment and management.  In J. 	Carmel, J.Colwell and M.T. Goldberg (Eds.) Wound, Ostomy, and Continence Society 	™ Core Curriculum: Ostomy Management (2</a:t>
            </a:r>
            <a:r>
              <a:rPr lang="en-US" baseline="30000" dirty="0"/>
              <a:t>nd</a:t>
            </a:r>
            <a:r>
              <a:rPr lang="en-US" dirty="0"/>
              <a:t> ed., pp. 162-168). Wolters Kluwer.</a:t>
            </a:r>
          </a:p>
          <a:p>
            <a:endParaRPr lang="en-US" dirty="0"/>
          </a:p>
          <a:p>
            <a:r>
              <a:rPr lang="en-US" dirty="0"/>
              <a:t>Colwell, J. and Hudson, K. (2022). Selection of pouching system. In J. Carmel, J.Colwell and 	M.T. Goldberg (Eds.) Wound, Ostomy, and Continence Society ™ Core Curriculum: 	Ostomy Management (2</a:t>
            </a:r>
            <a:r>
              <a:rPr lang="en-US" baseline="30000" dirty="0"/>
              <a:t>nd</a:t>
            </a:r>
            <a:r>
              <a:rPr lang="en-US" dirty="0"/>
              <a:t> ed., pp. 172-183). Wolters Kluwer.</a:t>
            </a:r>
          </a:p>
          <a:p>
            <a:endParaRPr lang="en-US" dirty="0"/>
          </a:p>
          <a:p>
            <a:endParaRPr lang="en-US" dirty="0"/>
          </a:p>
          <a:p>
            <a:r>
              <a:rPr lang="en-US" dirty="0"/>
              <a:t>Hattler, E. (n.d.). Hs.unm.edu/school-od-medicine/pediatrics/assets/doc/</a:t>
            </a:r>
            <a:r>
              <a:rPr lang="en-US" dirty="0" err="1"/>
              <a:t>coc</a:t>
            </a:r>
            <a:r>
              <a:rPr lang="en-US" dirty="0"/>
              <a:t>-presentations-</a:t>
            </a:r>
            <a:r>
              <a:rPr lang="en-US" dirty="0" err="1"/>
              <a:t>i</a:t>
            </a:r>
            <a:r>
              <a:rPr lang="en-US" dirty="0"/>
              <a:t>-	z/ostomy-care.pdf.</a:t>
            </a:r>
          </a:p>
          <a:p>
            <a:endParaRPr lang="en-US" dirty="0"/>
          </a:p>
          <a:p>
            <a:r>
              <a:rPr lang="en-US" dirty="0"/>
              <a:t>Netsch, D. (2022). Anatomy and physiology of the Gastrointestinal Tract. In J. Carmel, 	J.Colwell and M.T. Goldberg (Eds.) Wound, Ostomy, and Continence Society ™ </a:t>
            </a:r>
            <a:r>
              <a:rPr lang="en-US"/>
              <a:t>Core 	Curriculum</a:t>
            </a:r>
            <a:r>
              <a:rPr lang="en-US" dirty="0"/>
              <a:t>: Ostomy Management (2</a:t>
            </a:r>
            <a:r>
              <a:rPr lang="en-US" baseline="30000" dirty="0"/>
              <a:t>nd</a:t>
            </a:r>
            <a:r>
              <a:rPr lang="en-US" dirty="0"/>
              <a:t> ed., pp. 13-23). Wolters Kluwer.</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059183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5EF7CE8-11AA-4A68-82E4-702F3E259C51}"/>
              </a:ext>
            </a:extLst>
          </p:cNvPr>
          <p:cNvSpPr txBox="1"/>
          <p:nvPr/>
        </p:nvSpPr>
        <p:spPr>
          <a:xfrm>
            <a:off x="1037967" y="902043"/>
            <a:ext cx="7747687" cy="9510296"/>
          </a:xfrm>
          <a:prstGeom prst="rect">
            <a:avLst/>
          </a:prstGeom>
          <a:noFill/>
        </p:spPr>
        <p:txBody>
          <a:bodyPr wrap="square" rtlCol="0">
            <a:spAutoFit/>
          </a:bodyPr>
          <a:lstStyle/>
          <a:p>
            <a:r>
              <a:rPr lang="en-US" dirty="0"/>
              <a:t>References </a:t>
            </a:r>
          </a:p>
          <a:p>
            <a:endParaRPr lang="en-US" dirty="0"/>
          </a:p>
          <a:p>
            <a:endParaRPr lang="en-US" dirty="0"/>
          </a:p>
          <a:p>
            <a:endParaRPr lang="en-US" dirty="0"/>
          </a:p>
          <a:p>
            <a:pPr indent="-457200"/>
            <a:r>
              <a:rPr lang="en-US" dirty="0" err="1"/>
              <a:t>Ory</a:t>
            </a:r>
            <a:r>
              <a:rPr lang="en-US" dirty="0"/>
              <a:t>, C., Burgess-Stocks, J., and Hooper, J. (2018). Intimacy after Ostomy Surgery. 	United Ostomy </a:t>
            </a:r>
            <a:r>
              <a:rPr lang="en-US" dirty="0" err="1"/>
              <a:t>Associatons</a:t>
            </a:r>
            <a:r>
              <a:rPr lang="en-US" dirty="0"/>
              <a:t> of America. www.ostomy.org.</a:t>
            </a:r>
          </a:p>
          <a:p>
            <a:pPr indent="-457200"/>
            <a:endParaRPr lang="en-US" dirty="0"/>
          </a:p>
          <a:p>
            <a:pPr indent="-457200"/>
            <a:r>
              <a:rPr lang="en-US" dirty="0"/>
              <a:t>Packiam, V.T., Patel, S. G., Werntz, R.P. and Steinberg, G. D. (2022). Urinary 	diversions. . In J. Carmel, J. Colwell and M.T. Goldberg (Eds.) Wound, 	Ostomy, and Continence Society ™ Core Curriculum: Ostomy 	Management (2</a:t>
            </a:r>
            <a:r>
              <a:rPr lang="en-US" baseline="30000" dirty="0"/>
              <a:t>nd</a:t>
            </a:r>
            <a:r>
              <a:rPr lang="en-US" dirty="0"/>
              <a:t> ed., pp. 117-123). Wolters Kluwer.</a:t>
            </a:r>
          </a:p>
          <a:p>
            <a:pPr indent="-457200"/>
            <a:endParaRPr lang="en-US" dirty="0"/>
          </a:p>
          <a:p>
            <a:pPr indent="-457200"/>
            <a:r>
              <a:rPr lang="en-US" dirty="0"/>
              <a:t>Salvadalena, G. D. and Hanchett, V. (2022). Peristomal skin complications. . In J. 	Carmel, J.Colwell and M.T. Goldberg (Eds.) Wound, Ostomy, and 	Continence Society ™ Core Curriculum: Ostomy Management (2</a:t>
            </a:r>
            <a:r>
              <a:rPr lang="en-US" baseline="30000" dirty="0"/>
              <a:t>nd</a:t>
            </a:r>
            <a:r>
              <a:rPr lang="en-US" dirty="0"/>
              <a:t> ed., 	pp. 250-256). Wolters Kluwer.</a:t>
            </a:r>
          </a:p>
          <a:p>
            <a:endParaRPr lang="en-US" dirty="0"/>
          </a:p>
          <a:p>
            <a:endParaRPr lang="en-US" dirty="0"/>
          </a:p>
          <a:p>
            <a:r>
              <a:rPr lang="en-US" dirty="0"/>
              <a:t>UOAA  - </a:t>
            </a:r>
            <a:r>
              <a:rPr lang="en-US" dirty="0">
                <a:hlinkClick r:id="rId2"/>
              </a:rPr>
              <a:t>www.ostomy.org</a:t>
            </a:r>
            <a:r>
              <a:rPr lang="en-US" dirty="0"/>
              <a:t>&gt;living_with_an_ostomy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818488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782" y="0"/>
            <a:ext cx="7421217"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Text&#10;&#10;Description automatically generated with medium confidence">
            <a:extLst>
              <a:ext uri="{FF2B5EF4-FFF2-40B4-BE49-F238E27FC236}">
                <a16:creationId xmlns:a16="http://schemas.microsoft.com/office/drawing/2014/main" id="{02EABABE-3171-4FF5-833A-9843F94B12B6}"/>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7875" r="9605" b="2"/>
          <a:stretch/>
        </p:blipFill>
        <p:spPr>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2" name="TextBox 1">
            <a:extLst>
              <a:ext uri="{FF2B5EF4-FFF2-40B4-BE49-F238E27FC236}">
                <a16:creationId xmlns:a16="http://schemas.microsoft.com/office/drawing/2014/main" id="{C589FA10-2BCD-4844-8A3E-8F552FF8FB16}"/>
              </a:ext>
            </a:extLst>
          </p:cNvPr>
          <p:cNvSpPr txBox="1"/>
          <p:nvPr/>
        </p:nvSpPr>
        <p:spPr>
          <a:xfrm>
            <a:off x="7132321" y="731520"/>
            <a:ext cx="4328158" cy="5371168"/>
          </a:xfrm>
          <a:prstGeom prst="rect">
            <a:avLst/>
          </a:prstGeom>
        </p:spPr>
        <p:txBody>
          <a:bodyPr vert="horz" lIns="91440" tIns="45720" rIns="91440" bIns="45720" rtlCol="0">
            <a:normAutofit fontScale="92500" lnSpcReduction="20000"/>
          </a:bodyPr>
          <a:lstStyle/>
          <a:p>
            <a:pPr>
              <a:lnSpc>
                <a:spcPct val="90000"/>
              </a:lnSpc>
              <a:spcAft>
                <a:spcPts val="600"/>
              </a:spcAft>
            </a:pPr>
            <a:r>
              <a:rPr lang="en-US" sz="2400" b="1" dirty="0">
                <a:latin typeface="Tahoma" panose="020B0604030504040204" pitchFamily="34" charset="0"/>
                <a:ea typeface="Tahoma" panose="020B0604030504040204" pitchFamily="34" charset="0"/>
                <a:cs typeface="Tahoma" panose="020B0604030504040204" pitchFamily="34" charset="0"/>
              </a:rPr>
              <a:t>Objectives</a:t>
            </a:r>
          </a:p>
          <a:p>
            <a:pPr indent="-228600">
              <a:lnSpc>
                <a:spcPct val="90000"/>
              </a:lnSpc>
              <a:spcAft>
                <a:spcPts val="600"/>
              </a:spcAft>
              <a:buFont typeface="Arial" panose="020B0604020202020204" pitchFamily="34" charset="0"/>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indent="-228600">
              <a:lnSpc>
                <a:spcPct val="90000"/>
              </a:lnSpc>
              <a:spcAft>
                <a:spcPts val="600"/>
              </a:spcAft>
              <a:buFont typeface="Arial" panose="020B0604020202020204" pitchFamily="34" charset="0"/>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indent="-228600">
              <a:lnSpc>
                <a:spcPct val="90000"/>
              </a:lnSpc>
              <a:spcAft>
                <a:spcPts val="600"/>
              </a:spcAft>
              <a:buFont typeface="Arial" panose="020B0604020202020204" pitchFamily="34" charset="0"/>
              <a:buChar char="•"/>
            </a:pPr>
            <a:r>
              <a:rPr lang="en-US" sz="2400" dirty="0">
                <a:latin typeface="Tahoma" panose="020B0604030504040204" pitchFamily="34" charset="0"/>
                <a:ea typeface="Tahoma" panose="020B0604030504040204" pitchFamily="34" charset="0"/>
                <a:cs typeface="Tahoma" panose="020B0604030504040204" pitchFamily="34" charset="0"/>
              </a:rPr>
              <a:t>Differentiate between types of ostomies</a:t>
            </a:r>
          </a:p>
          <a:p>
            <a:pPr indent="-228600">
              <a:lnSpc>
                <a:spcPct val="90000"/>
              </a:lnSpc>
              <a:spcAft>
                <a:spcPts val="600"/>
              </a:spcAft>
              <a:buFont typeface="Arial" panose="020B0604020202020204" pitchFamily="34" charset="0"/>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indent="-228600">
              <a:lnSpc>
                <a:spcPct val="90000"/>
              </a:lnSpc>
              <a:spcAft>
                <a:spcPts val="600"/>
              </a:spcAft>
              <a:buFont typeface="Arial" panose="020B0604020202020204" pitchFamily="34" charset="0"/>
              <a:buChar char="•"/>
            </a:pPr>
            <a:r>
              <a:rPr lang="en-US" sz="2400" dirty="0">
                <a:latin typeface="Tahoma" panose="020B0604030504040204" pitchFamily="34" charset="0"/>
                <a:ea typeface="Tahoma" panose="020B0604030504040204" pitchFamily="34" charset="0"/>
                <a:cs typeface="Tahoma" panose="020B0604030504040204" pitchFamily="34" charset="0"/>
              </a:rPr>
              <a:t>A healthy stoma defined</a:t>
            </a:r>
          </a:p>
          <a:p>
            <a:pPr indent="-228600">
              <a:lnSpc>
                <a:spcPct val="90000"/>
              </a:lnSpc>
              <a:spcAft>
                <a:spcPts val="600"/>
              </a:spcAft>
              <a:buFont typeface="Arial" panose="020B0604020202020204" pitchFamily="34" charset="0"/>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indent="-228600">
              <a:lnSpc>
                <a:spcPct val="90000"/>
              </a:lnSpc>
              <a:spcAft>
                <a:spcPts val="600"/>
              </a:spcAft>
              <a:buFont typeface="Arial" panose="020B0604020202020204" pitchFamily="34" charset="0"/>
              <a:buChar char="•"/>
            </a:pPr>
            <a:r>
              <a:rPr lang="en-US" sz="2400" dirty="0">
                <a:latin typeface="Tahoma" panose="020B0604030504040204" pitchFamily="34" charset="0"/>
                <a:ea typeface="Tahoma" panose="020B0604030504040204" pitchFamily="34" charset="0"/>
                <a:cs typeface="Tahoma" panose="020B0604030504040204" pitchFamily="34" charset="0"/>
              </a:rPr>
              <a:t>Pouching systems available </a:t>
            </a:r>
          </a:p>
          <a:p>
            <a:pPr indent="-228600">
              <a:lnSpc>
                <a:spcPct val="90000"/>
              </a:lnSpc>
              <a:spcAft>
                <a:spcPts val="600"/>
              </a:spcAft>
              <a:buFont typeface="Arial" panose="020B0604020202020204" pitchFamily="34" charset="0"/>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indent="-228600">
              <a:lnSpc>
                <a:spcPct val="90000"/>
              </a:lnSpc>
              <a:spcAft>
                <a:spcPts val="600"/>
              </a:spcAft>
              <a:buFont typeface="Arial" panose="020B0604020202020204" pitchFamily="34" charset="0"/>
              <a:buChar char="•"/>
            </a:pPr>
            <a:r>
              <a:rPr lang="en-US" sz="2400" dirty="0">
                <a:latin typeface="Tahoma" panose="020B0604030504040204" pitchFamily="34" charset="0"/>
                <a:ea typeface="Tahoma" panose="020B0604030504040204" pitchFamily="34" charset="0"/>
                <a:cs typeface="Tahoma" panose="020B0604030504040204" pitchFamily="34" charset="0"/>
              </a:rPr>
              <a:t>Emptying and changing the appliance</a:t>
            </a:r>
          </a:p>
          <a:p>
            <a:pPr indent="-228600">
              <a:lnSpc>
                <a:spcPct val="90000"/>
              </a:lnSpc>
              <a:spcAft>
                <a:spcPts val="600"/>
              </a:spcAft>
              <a:buFont typeface="Arial" panose="020B0604020202020204" pitchFamily="34" charset="0"/>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indent="-228600">
              <a:lnSpc>
                <a:spcPct val="90000"/>
              </a:lnSpc>
              <a:spcAft>
                <a:spcPts val="600"/>
              </a:spcAft>
              <a:buFont typeface="Arial" panose="020B0604020202020204" pitchFamily="34" charset="0"/>
              <a:buChar char="•"/>
            </a:pPr>
            <a:r>
              <a:rPr lang="en-US" sz="2400" dirty="0">
                <a:latin typeface="Tahoma" panose="020B0604030504040204" pitchFamily="34" charset="0"/>
                <a:ea typeface="Tahoma" panose="020B0604030504040204" pitchFamily="34" charset="0"/>
                <a:cs typeface="Tahoma" panose="020B0604030504040204" pitchFamily="34" charset="0"/>
              </a:rPr>
              <a:t>Activities – life goes on!</a:t>
            </a:r>
          </a:p>
          <a:p>
            <a:pPr indent="-228600">
              <a:lnSpc>
                <a:spcPct val="90000"/>
              </a:lnSpc>
              <a:spcAft>
                <a:spcPts val="600"/>
              </a:spcAft>
              <a:buFont typeface="Arial" panose="020B0604020202020204" pitchFamily="34" charset="0"/>
              <a:buChar char="•"/>
            </a:pPr>
            <a:endParaRPr lang="en-US" sz="2400" dirty="0">
              <a:latin typeface="Tahoma" panose="020B0604030504040204" pitchFamily="34" charset="0"/>
              <a:ea typeface="Tahoma" panose="020B0604030504040204" pitchFamily="34" charset="0"/>
              <a:cs typeface="Tahoma" panose="020B0604030504040204" pitchFamily="34" charset="0"/>
            </a:endParaRPr>
          </a:p>
          <a:p>
            <a:pPr indent="-228600">
              <a:lnSpc>
                <a:spcPct val="90000"/>
              </a:lnSpc>
              <a:spcAft>
                <a:spcPts val="600"/>
              </a:spcAft>
              <a:buFont typeface="Arial" panose="020B0604020202020204" pitchFamily="34" charset="0"/>
              <a:buChar char="•"/>
            </a:pPr>
            <a:r>
              <a:rPr lang="en-US" sz="2400" dirty="0">
                <a:latin typeface="Tahoma" panose="020B0604030504040204" pitchFamily="34" charset="0"/>
                <a:ea typeface="Tahoma" panose="020B0604030504040204" pitchFamily="34" charset="0"/>
                <a:cs typeface="Tahoma" panose="020B0604030504040204" pitchFamily="34" charset="0"/>
              </a:rPr>
              <a:t>Complications</a:t>
            </a:r>
          </a:p>
          <a:p>
            <a:pPr indent="-228600">
              <a:lnSpc>
                <a:spcPct val="90000"/>
              </a:lnSpc>
              <a:spcAft>
                <a:spcPts val="600"/>
              </a:spcAft>
              <a:buFont typeface="Arial" panose="020B0604020202020204" pitchFamily="34" charset="0"/>
              <a:buChar char="•"/>
            </a:pPr>
            <a:endParaRPr lang="en-US" sz="1400" dirty="0"/>
          </a:p>
        </p:txBody>
      </p:sp>
    </p:spTree>
    <p:extLst>
      <p:ext uri="{BB962C8B-B14F-4D97-AF65-F5344CB8AC3E}">
        <p14:creationId xmlns:p14="http://schemas.microsoft.com/office/powerpoint/2010/main" val="3641378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Diagram&#10;&#10;Description automatically generated">
            <a:extLst>
              <a:ext uri="{FF2B5EF4-FFF2-40B4-BE49-F238E27FC236}">
                <a16:creationId xmlns:a16="http://schemas.microsoft.com/office/drawing/2014/main" id="{2F9EBA6C-BEEA-4D0E-8C1B-532C5A4247DB}"/>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t="5146" r="-1" b="-1"/>
          <a:stretch/>
        </p:blipFill>
        <p:spPr>
          <a:xfrm>
            <a:off x="20" y="431"/>
            <a:ext cx="8115280" cy="6408311"/>
          </a:xfrm>
          <a:prstGeom prst="rect">
            <a:avLst/>
          </a:prstGeom>
        </p:spPr>
      </p:pic>
      <p:sp>
        <p:nvSpPr>
          <p:cNvPr id="16" name="Rectangle 11">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9F1DD825-BF09-4287-9454-ECB7A2BAAC95}"/>
              </a:ext>
            </a:extLst>
          </p:cNvPr>
          <p:cNvSpPr txBox="1"/>
          <p:nvPr/>
        </p:nvSpPr>
        <p:spPr>
          <a:xfrm>
            <a:off x="8649181" y="769703"/>
            <a:ext cx="3008934" cy="5318593"/>
          </a:xfrm>
          <a:prstGeom prst="rect">
            <a:avLst/>
          </a:prstGeom>
        </p:spPr>
        <p:txBody>
          <a:bodyPr vert="horz" lIns="91440" tIns="45720" rIns="91440" bIns="45720" rtlCol="0">
            <a:normAutofit/>
          </a:bodyPr>
          <a:lstStyle/>
          <a:p>
            <a:pPr>
              <a:lnSpc>
                <a:spcPct val="90000"/>
              </a:lnSpc>
              <a:spcAft>
                <a:spcPts val="600"/>
              </a:spcAft>
            </a:pPr>
            <a:r>
              <a:rPr lang="en-US" sz="2400" b="1" dirty="0">
                <a:latin typeface="Tahoma" panose="020B0604030504040204" pitchFamily="34" charset="0"/>
                <a:ea typeface="Tahoma" panose="020B0604030504040204" pitchFamily="34" charset="0"/>
                <a:cs typeface="Tahoma" panose="020B0604030504040204" pitchFamily="34" charset="0"/>
              </a:rPr>
              <a:t>Different Types of Ostomies</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Colostomy</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Ileostomy</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Ileal conduit</a:t>
            </a:r>
          </a:p>
        </p:txBody>
      </p:sp>
      <p:sp>
        <p:nvSpPr>
          <p:cNvPr id="14" name="Rectangle 13">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6FF07ECF-76D6-4D08-A502-B5FC97E67BC7}"/>
              </a:ext>
            </a:extLst>
          </p:cNvPr>
          <p:cNvSpPr txBox="1"/>
          <p:nvPr/>
        </p:nvSpPr>
        <p:spPr>
          <a:xfrm>
            <a:off x="5808258" y="6208687"/>
            <a:ext cx="2307042"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4" tooltip="https://www.flickr.com/photos/marvinimacias/50382709306/">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5" tooltip="https://creativecommons.org/licenses/by-sa/3.0/">
                  <a:extLst>
                    <a:ext uri="{A12FA001-AC4F-418D-AE19-62706E023703}">
                      <ahyp:hlinkClr xmlns:ahyp="http://schemas.microsoft.com/office/drawing/2018/hyperlinkcolor" val="tx"/>
                    </a:ext>
                  </a:extLst>
                </a:hlinkClick>
              </a:rPr>
              <a:t>CC BY-SA</a:t>
            </a:r>
            <a:endParaRPr lang="en-US" sz="700" dirty="0">
              <a:solidFill>
                <a:srgbClr val="FFFFFF"/>
              </a:solidFill>
            </a:endParaRPr>
          </a:p>
        </p:txBody>
      </p:sp>
    </p:spTree>
    <p:extLst>
      <p:ext uri="{BB962C8B-B14F-4D97-AF65-F5344CB8AC3E}">
        <p14:creationId xmlns:p14="http://schemas.microsoft.com/office/powerpoint/2010/main" val="2117090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9B9A2856-12F2-443C-87F3-DE57FF91F31E}"/>
              </a:ext>
            </a:extLst>
          </p:cNvPr>
          <p:cNvSpPr txBox="1"/>
          <p:nvPr/>
        </p:nvSpPr>
        <p:spPr>
          <a:xfrm>
            <a:off x="640080" y="2872899"/>
            <a:ext cx="4243589" cy="3320668"/>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r>
              <a:rPr lang="en-US" sz="2200" dirty="0"/>
              <a:t>What is a stoma?  </a:t>
            </a:r>
          </a:p>
          <a:p>
            <a:pPr indent="-228600">
              <a:lnSpc>
                <a:spcPct val="90000"/>
              </a:lnSpc>
              <a:spcAft>
                <a:spcPts val="600"/>
              </a:spcAft>
              <a:buFont typeface="Arial" panose="020B0604020202020204" pitchFamily="34" charset="0"/>
              <a:buChar char="•"/>
            </a:pPr>
            <a:endParaRPr lang="en-US" sz="2200" dirty="0"/>
          </a:p>
          <a:p>
            <a:pPr indent="-228600">
              <a:lnSpc>
                <a:spcPct val="90000"/>
              </a:lnSpc>
              <a:spcAft>
                <a:spcPts val="600"/>
              </a:spcAft>
              <a:buFont typeface="Arial" panose="020B0604020202020204" pitchFamily="34" charset="0"/>
              <a:buChar char="•"/>
            </a:pPr>
            <a:endParaRPr lang="en-US" sz="2200" dirty="0"/>
          </a:p>
          <a:p>
            <a:pPr indent="-228600">
              <a:lnSpc>
                <a:spcPct val="90000"/>
              </a:lnSpc>
              <a:spcAft>
                <a:spcPts val="600"/>
              </a:spcAft>
              <a:buFont typeface="Arial" panose="020B0604020202020204" pitchFamily="34" charset="0"/>
              <a:buChar char="•"/>
            </a:pPr>
            <a:r>
              <a:rPr lang="en-US" sz="2200" dirty="0"/>
              <a:t>Healthy assessment of a stoma after surgery</a:t>
            </a:r>
          </a:p>
          <a:p>
            <a:pPr indent="-228600">
              <a:lnSpc>
                <a:spcPct val="90000"/>
              </a:lnSpc>
              <a:spcAft>
                <a:spcPts val="600"/>
              </a:spcAft>
              <a:buFont typeface="Arial" panose="020B0604020202020204" pitchFamily="34" charset="0"/>
              <a:buChar char="•"/>
            </a:pPr>
            <a:endParaRPr lang="en-US" sz="2200" dirty="0"/>
          </a:p>
          <a:p>
            <a:pPr indent="-228600">
              <a:lnSpc>
                <a:spcPct val="90000"/>
              </a:lnSpc>
              <a:spcAft>
                <a:spcPts val="600"/>
              </a:spcAft>
              <a:buFont typeface="Arial" panose="020B0604020202020204" pitchFamily="34" charset="0"/>
              <a:buChar char="•"/>
            </a:pPr>
            <a:endParaRPr lang="en-US" sz="2200" dirty="0"/>
          </a:p>
          <a:p>
            <a:pPr indent="-228600">
              <a:lnSpc>
                <a:spcPct val="90000"/>
              </a:lnSpc>
              <a:spcAft>
                <a:spcPts val="600"/>
              </a:spcAft>
              <a:buFont typeface="Arial" panose="020B0604020202020204" pitchFamily="34" charset="0"/>
              <a:buChar char="•"/>
            </a:pPr>
            <a:r>
              <a:rPr lang="en-US" sz="2200" dirty="0"/>
              <a:t>Warning signs/when to call the Dr!</a:t>
            </a:r>
          </a:p>
        </p:txBody>
      </p:sp>
      <p:pic>
        <p:nvPicPr>
          <p:cNvPr id="7" name="Picture 6" descr="A close up of a person's eyes&#10;&#10;Description automatically generated with low confidence">
            <a:extLst>
              <a:ext uri="{FF2B5EF4-FFF2-40B4-BE49-F238E27FC236}">
                <a16:creationId xmlns:a16="http://schemas.microsoft.com/office/drawing/2014/main" id="{F2E082DB-B5CE-4FF6-964B-6CFAEFCA7903}"/>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t="2047" r="-1"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8" name="TextBox 7">
            <a:extLst>
              <a:ext uri="{FF2B5EF4-FFF2-40B4-BE49-F238E27FC236}">
                <a16:creationId xmlns:a16="http://schemas.microsoft.com/office/drawing/2014/main" id="{25DD8799-07C1-43F4-8499-9B888192A86A}"/>
              </a:ext>
            </a:extLst>
          </p:cNvPr>
          <p:cNvSpPr txBox="1"/>
          <p:nvPr/>
        </p:nvSpPr>
        <p:spPr>
          <a:xfrm>
            <a:off x="9884958" y="6657945"/>
            <a:ext cx="2307042"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4" tooltip="http://commons.wikimedia.org/wiki/File:Ostomy_Beauty.jpg">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5" tooltip="https://creativecommons.org/licenses/by-sa/3.0/">
                  <a:extLst>
                    <a:ext uri="{A12FA001-AC4F-418D-AE19-62706E023703}">
                      <ahyp:hlinkClr xmlns:ahyp="http://schemas.microsoft.com/office/drawing/2018/hyperlinkcolor" val="tx"/>
                    </a:ext>
                  </a:extLst>
                </a:hlinkClick>
              </a:rPr>
              <a:t>CC BY-SA</a:t>
            </a:r>
            <a:endParaRPr lang="en-US" sz="700" dirty="0">
              <a:solidFill>
                <a:srgbClr val="FFFFFF"/>
              </a:solidFill>
            </a:endParaRPr>
          </a:p>
        </p:txBody>
      </p:sp>
    </p:spTree>
    <p:extLst>
      <p:ext uri="{BB962C8B-B14F-4D97-AF65-F5344CB8AC3E}">
        <p14:creationId xmlns:p14="http://schemas.microsoft.com/office/powerpoint/2010/main" val="4782157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1" name="Freeform: Shape 15">
            <a:extLst>
              <a:ext uri="{FF2B5EF4-FFF2-40B4-BE49-F238E27FC236}">
                <a16:creationId xmlns:a16="http://schemas.microsoft.com/office/drawing/2014/main" id="{2EEE8F11-3582-44B7-9869-F2D26D7DD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4133221" cy="3548529"/>
          </a:xfrm>
          <a:custGeom>
            <a:avLst/>
            <a:gdLst>
              <a:gd name="connsiteX0" fmla="*/ 0 w 4133221"/>
              <a:gd name="connsiteY0" fmla="*/ 0 h 3548529"/>
              <a:gd name="connsiteX1" fmla="*/ 3798429 w 4133221"/>
              <a:gd name="connsiteY1" fmla="*/ 0 h 3548529"/>
              <a:gd name="connsiteX2" fmla="*/ 3850140 w 4133221"/>
              <a:gd name="connsiteY2" fmla="*/ 85119 h 3548529"/>
              <a:gd name="connsiteX3" fmla="*/ 4133221 w 4133221"/>
              <a:gd name="connsiteY3" fmla="*/ 1203093 h 3548529"/>
              <a:gd name="connsiteX4" fmla="*/ 1787785 w 4133221"/>
              <a:gd name="connsiteY4" fmla="*/ 3548529 h 3548529"/>
              <a:gd name="connsiteX5" fmla="*/ 129311 w 4133221"/>
              <a:gd name="connsiteY5" fmla="*/ 2861567 h 3548529"/>
              <a:gd name="connsiteX6" fmla="*/ 0 w 4133221"/>
              <a:gd name="connsiteY6" fmla="*/ 2719289 h 354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3221" h="3548529">
                <a:moveTo>
                  <a:pt x="0" y="0"/>
                </a:moveTo>
                <a:lnTo>
                  <a:pt x="3798429" y="0"/>
                </a:lnTo>
                <a:lnTo>
                  <a:pt x="3850140" y="85119"/>
                </a:lnTo>
                <a:cubicBezTo>
                  <a:pt x="4030674" y="417451"/>
                  <a:pt x="4133221" y="798296"/>
                  <a:pt x="4133221" y="1203093"/>
                </a:cubicBezTo>
                <a:cubicBezTo>
                  <a:pt x="4133221" y="2498442"/>
                  <a:pt x="3083134" y="3548529"/>
                  <a:pt x="1787785" y="3548529"/>
                </a:cubicBezTo>
                <a:cubicBezTo>
                  <a:pt x="1140111" y="3548529"/>
                  <a:pt x="553752" y="3286007"/>
                  <a:pt x="129311" y="2861567"/>
                </a:cubicBezTo>
                <a:lnTo>
                  <a:pt x="0" y="2719289"/>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Freeform: Shape 17">
            <a:extLst>
              <a:ext uri="{FF2B5EF4-FFF2-40B4-BE49-F238E27FC236}">
                <a16:creationId xmlns:a16="http://schemas.microsoft.com/office/drawing/2014/main" id="{2141F1CC-6A53-4BCF-9127-AABB52E249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1" y="3842187"/>
            <a:ext cx="3321156" cy="3015812"/>
          </a:xfrm>
          <a:custGeom>
            <a:avLst/>
            <a:gdLst>
              <a:gd name="connsiteX0" fmla="*/ 1359768 w 3321156"/>
              <a:gd name="connsiteY0" fmla="*/ 0 h 3015812"/>
              <a:gd name="connsiteX1" fmla="*/ 3321156 w 3321156"/>
              <a:gd name="connsiteY1" fmla="*/ 1961388 h 3015812"/>
              <a:gd name="connsiteX2" fmla="*/ 3084427 w 3321156"/>
              <a:gd name="connsiteY2" fmla="*/ 2896302 h 3015812"/>
              <a:gd name="connsiteX3" fmla="*/ 3011823 w 3321156"/>
              <a:gd name="connsiteY3" fmla="*/ 3015812 h 3015812"/>
              <a:gd name="connsiteX4" fmla="*/ 0 w 3321156"/>
              <a:gd name="connsiteY4" fmla="*/ 3015812 h 3015812"/>
              <a:gd name="connsiteX5" fmla="*/ 0 w 3321156"/>
              <a:gd name="connsiteY5" fmla="*/ 549808 h 3015812"/>
              <a:gd name="connsiteX6" fmla="*/ 112143 w 3321156"/>
              <a:gd name="connsiteY6" fmla="*/ 447886 h 3015812"/>
              <a:gd name="connsiteX7" fmla="*/ 1359768 w 3321156"/>
              <a:gd name="connsiteY7" fmla="*/ 0 h 301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1156" h="3015812">
                <a:moveTo>
                  <a:pt x="1359768" y="0"/>
                </a:moveTo>
                <a:cubicBezTo>
                  <a:pt x="2443013" y="0"/>
                  <a:pt x="3321156" y="878143"/>
                  <a:pt x="3321156" y="1961388"/>
                </a:cubicBezTo>
                <a:cubicBezTo>
                  <a:pt x="3321156" y="2299902"/>
                  <a:pt x="3235400" y="2618387"/>
                  <a:pt x="3084427" y="2896302"/>
                </a:cubicBezTo>
                <a:lnTo>
                  <a:pt x="3011823" y="3015812"/>
                </a:lnTo>
                <a:lnTo>
                  <a:pt x="0" y="3015812"/>
                </a:lnTo>
                <a:lnTo>
                  <a:pt x="0" y="549808"/>
                </a:lnTo>
                <a:lnTo>
                  <a:pt x="112143" y="447886"/>
                </a:lnTo>
                <a:cubicBezTo>
                  <a:pt x="451187" y="168082"/>
                  <a:pt x="885848" y="0"/>
                  <a:pt x="1359768"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Oval 19">
            <a:extLst>
              <a:ext uri="{FF2B5EF4-FFF2-40B4-BE49-F238E27FC236}">
                <a16:creationId xmlns:a16="http://schemas.microsoft.com/office/drawing/2014/main" id="{561B2B49-7142-4CA8-A929-4671548E6A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94530" y="2496668"/>
            <a:ext cx="3118104" cy="3118104"/>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 name="Picture 9" descr="A picture containing indoor, person, baby, baby bed&#10;&#10;Description automatically generated">
            <a:extLst>
              <a:ext uri="{FF2B5EF4-FFF2-40B4-BE49-F238E27FC236}">
                <a16:creationId xmlns:a16="http://schemas.microsoft.com/office/drawing/2014/main" id="{4EA03174-F7DD-489A-9CF8-07DB37678D87}"/>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4401" r="16934" b="2"/>
          <a:stretch/>
        </p:blipFill>
        <p:spPr>
          <a:xfrm flipH="1">
            <a:off x="3559122" y="2661260"/>
            <a:ext cx="2788920" cy="2788920"/>
          </a:xfrm>
          <a:custGeom>
            <a:avLst/>
            <a:gdLst/>
            <a:ahLst/>
            <a:cxnLst/>
            <a:rect l="l" t="t" r="r" b="b"/>
            <a:pathLst>
              <a:path w="2880360" h="2880360">
                <a:moveTo>
                  <a:pt x="1440180" y="0"/>
                </a:moveTo>
                <a:cubicBezTo>
                  <a:pt x="2235569" y="0"/>
                  <a:pt x="2880360" y="644791"/>
                  <a:pt x="2880360" y="1440180"/>
                </a:cubicBezTo>
                <a:cubicBezTo>
                  <a:pt x="2880360" y="2235569"/>
                  <a:pt x="2235569" y="2880360"/>
                  <a:pt x="1440180" y="2880360"/>
                </a:cubicBezTo>
                <a:cubicBezTo>
                  <a:pt x="644791" y="2880360"/>
                  <a:pt x="0" y="2235569"/>
                  <a:pt x="0" y="1440180"/>
                </a:cubicBezTo>
                <a:cubicBezTo>
                  <a:pt x="0" y="644791"/>
                  <a:pt x="644791" y="0"/>
                  <a:pt x="1440180" y="0"/>
                </a:cubicBezTo>
                <a:close/>
              </a:path>
            </a:pathLst>
          </a:custGeom>
        </p:spPr>
      </p:pic>
      <p:pic>
        <p:nvPicPr>
          <p:cNvPr id="4" name="Picture 3">
            <a:extLst>
              <a:ext uri="{FF2B5EF4-FFF2-40B4-BE49-F238E27FC236}">
                <a16:creationId xmlns:a16="http://schemas.microsoft.com/office/drawing/2014/main" id="{681598F5-2A7F-4836-9774-9739BFA9C4C5}"/>
              </a:ext>
            </a:extLst>
          </p:cNvPr>
          <p:cNvPicPr>
            <a:picLocks noChangeAspect="1"/>
          </p:cNvPicPr>
          <p:nvPr/>
        </p:nvPicPr>
        <p:blipFill rotWithShape="1">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rcRect l="16003" r="6198" b="-2"/>
          <a:stretch/>
        </p:blipFill>
        <p:spPr>
          <a:xfrm flipH="1">
            <a:off x="20" y="10"/>
            <a:ext cx="3967953" cy="3383270"/>
          </a:xfrm>
          <a:custGeom>
            <a:avLst/>
            <a:gdLst/>
            <a:ahLst/>
            <a:cxnLst/>
            <a:rect l="l" t="t" r="r" b="b"/>
            <a:pathLst>
              <a:path w="3967973" h="3383280">
                <a:moveTo>
                  <a:pt x="0" y="0"/>
                </a:moveTo>
                <a:lnTo>
                  <a:pt x="3605273" y="0"/>
                </a:lnTo>
                <a:lnTo>
                  <a:pt x="3704836" y="163887"/>
                </a:lnTo>
                <a:cubicBezTo>
                  <a:pt x="3872651" y="472804"/>
                  <a:pt x="3967973" y="826817"/>
                  <a:pt x="3967973" y="1203093"/>
                </a:cubicBezTo>
                <a:cubicBezTo>
                  <a:pt x="3967973" y="2407177"/>
                  <a:pt x="2991870" y="3383280"/>
                  <a:pt x="1787786" y="3383280"/>
                </a:cubicBezTo>
                <a:cubicBezTo>
                  <a:pt x="1110489" y="3383280"/>
                  <a:pt x="505326" y="3074435"/>
                  <a:pt x="105448" y="2589894"/>
                </a:cubicBezTo>
                <a:lnTo>
                  <a:pt x="0" y="2448881"/>
                </a:lnTo>
                <a:close/>
              </a:path>
            </a:pathLst>
          </a:custGeom>
        </p:spPr>
      </p:pic>
      <p:pic>
        <p:nvPicPr>
          <p:cNvPr id="7" name="Picture 6" descr="A close-up of a petri dish&#10;&#10;Description automatically generated with low confidence">
            <a:extLst>
              <a:ext uri="{FF2B5EF4-FFF2-40B4-BE49-F238E27FC236}">
                <a16:creationId xmlns:a16="http://schemas.microsoft.com/office/drawing/2014/main" id="{5AC5AB8B-9F97-4EB6-8E22-18BDC0B075DD}"/>
              </a:ext>
            </a:extLst>
          </p:cNvPr>
          <p:cNvPicPr>
            <a:picLocks noChangeAspect="1"/>
          </p:cNvPicPr>
          <p:nvPr/>
        </p:nvPicPr>
        <p:blipFill rotWithShape="1">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rcRect l="29879" r="949"/>
          <a:stretch/>
        </p:blipFill>
        <p:spPr>
          <a:xfrm flipH="1">
            <a:off x="4825" y="4007260"/>
            <a:ext cx="3155071" cy="2850749"/>
          </a:xfrm>
          <a:custGeom>
            <a:avLst/>
            <a:gdLst/>
            <a:ahLst/>
            <a:cxnLst/>
            <a:rect l="l" t="t" r="r" b="b"/>
            <a:pathLst>
              <a:path w="3155071" h="2850749">
                <a:moveTo>
                  <a:pt x="1358746" y="0"/>
                </a:moveTo>
                <a:cubicBezTo>
                  <a:pt x="2350829" y="0"/>
                  <a:pt x="3155071" y="804242"/>
                  <a:pt x="3155071" y="1796325"/>
                </a:cubicBezTo>
                <a:cubicBezTo>
                  <a:pt x="3155071" y="2168356"/>
                  <a:pt x="3041975" y="2513972"/>
                  <a:pt x="2848287" y="2800668"/>
                </a:cubicBezTo>
                <a:lnTo>
                  <a:pt x="2810837" y="2850749"/>
                </a:lnTo>
                <a:lnTo>
                  <a:pt x="0" y="2850749"/>
                </a:lnTo>
                <a:lnTo>
                  <a:pt x="0" y="623564"/>
                </a:lnTo>
                <a:lnTo>
                  <a:pt x="88552" y="526132"/>
                </a:lnTo>
                <a:cubicBezTo>
                  <a:pt x="413623" y="201061"/>
                  <a:pt x="862705" y="0"/>
                  <a:pt x="1358746" y="0"/>
                </a:cubicBezTo>
                <a:close/>
              </a:path>
            </a:pathLst>
          </a:custGeom>
        </p:spPr>
      </p:pic>
      <p:sp>
        <p:nvSpPr>
          <p:cNvPr id="2" name="TextBox 1">
            <a:extLst>
              <a:ext uri="{FF2B5EF4-FFF2-40B4-BE49-F238E27FC236}">
                <a16:creationId xmlns:a16="http://schemas.microsoft.com/office/drawing/2014/main" id="{01C21156-3433-4B8D-8684-520AAC1C656F}"/>
              </a:ext>
            </a:extLst>
          </p:cNvPr>
          <p:cNvSpPr txBox="1"/>
          <p:nvPr/>
        </p:nvSpPr>
        <p:spPr>
          <a:xfrm>
            <a:off x="6719467" y="676656"/>
            <a:ext cx="4889085" cy="5377010"/>
          </a:xfrm>
          <a:prstGeom prst="rect">
            <a:avLst/>
          </a:prstGeom>
        </p:spPr>
        <p:txBody>
          <a:bodyPr vert="horz" lIns="91440" tIns="45720" rIns="91440" bIns="45720" rtlCol="0" anchor="t">
            <a:normAutofit/>
          </a:bodyPr>
          <a:lstStyle/>
          <a:p>
            <a:pPr>
              <a:lnSpc>
                <a:spcPct val="90000"/>
              </a:lnSpc>
              <a:spcAft>
                <a:spcPts val="600"/>
              </a:spcAft>
            </a:pPr>
            <a:r>
              <a:rPr lang="en-US" sz="2400" b="1" dirty="0">
                <a:latin typeface="Tahoma" panose="020B0604030504040204" pitchFamily="34" charset="0"/>
                <a:ea typeface="Tahoma" panose="020B0604030504040204" pitchFamily="34" charset="0"/>
                <a:cs typeface="Tahoma" panose="020B0604030504040204" pitchFamily="34" charset="0"/>
              </a:rPr>
              <a:t>The pouch system</a:t>
            </a:r>
          </a:p>
          <a:p>
            <a:pPr indent="-228600">
              <a:lnSpc>
                <a:spcPct val="90000"/>
              </a:lnSpc>
              <a:spcAft>
                <a:spcPts val="600"/>
              </a:spcAft>
              <a:buFont typeface="Arial" panose="020B0604020202020204" pitchFamily="34" charset="0"/>
              <a:buChar char="•"/>
            </a:pPr>
            <a:endParaRPr lang="en-US" dirty="0"/>
          </a:p>
          <a:p>
            <a:pPr indent="-228600">
              <a:lnSpc>
                <a:spcPct val="90000"/>
              </a:lnSpc>
              <a:spcAft>
                <a:spcPts val="600"/>
              </a:spcAft>
              <a:buFont typeface="Arial" panose="020B0604020202020204" pitchFamily="34" charset="0"/>
              <a:buChar char="•"/>
            </a:pPr>
            <a:endParaRPr lang="en-US" dirty="0"/>
          </a:p>
          <a:p>
            <a:pPr indent="-228600">
              <a:lnSpc>
                <a:spcPct val="90000"/>
              </a:lnSpc>
              <a:spcAft>
                <a:spcPts val="600"/>
              </a:spcAft>
              <a:buFont typeface="Arial" panose="020B0604020202020204" pitchFamily="34" charset="0"/>
              <a:buChar char="•"/>
            </a:pPr>
            <a:endParaRPr lang="en-US" dirty="0"/>
          </a:p>
          <a:p>
            <a:pPr indent="-228600">
              <a:lnSpc>
                <a:spcPct val="90000"/>
              </a:lnSpc>
              <a:spcAft>
                <a:spcPts val="600"/>
              </a:spcAft>
              <a:buFont typeface="Arial" panose="020B0604020202020204" pitchFamily="34" charset="0"/>
              <a:buChar char="•"/>
            </a:pPr>
            <a:r>
              <a:rPr lang="en-US" dirty="0"/>
              <a:t>Two main types: </a:t>
            </a:r>
          </a:p>
          <a:p>
            <a:pPr indent="-228600">
              <a:lnSpc>
                <a:spcPct val="90000"/>
              </a:lnSpc>
              <a:spcAft>
                <a:spcPts val="600"/>
              </a:spcAft>
              <a:buFont typeface="Arial" panose="020B0604020202020204" pitchFamily="34" charset="0"/>
              <a:buChar char="•"/>
            </a:pPr>
            <a:endParaRPr lang="en-US" dirty="0"/>
          </a:p>
          <a:p>
            <a:pPr indent="-228600">
              <a:lnSpc>
                <a:spcPct val="90000"/>
              </a:lnSpc>
              <a:spcAft>
                <a:spcPts val="600"/>
              </a:spcAft>
              <a:buFont typeface="Arial" panose="020B0604020202020204" pitchFamily="34" charset="0"/>
              <a:buChar char="•"/>
            </a:pPr>
            <a:r>
              <a:rPr lang="en-US" dirty="0"/>
              <a:t>One piece</a:t>
            </a:r>
          </a:p>
          <a:p>
            <a:pPr>
              <a:lnSpc>
                <a:spcPct val="90000"/>
              </a:lnSpc>
              <a:spcAft>
                <a:spcPts val="600"/>
              </a:spcAft>
            </a:pPr>
            <a:r>
              <a:rPr lang="en-US" dirty="0"/>
              <a:t> </a:t>
            </a:r>
          </a:p>
          <a:p>
            <a:pPr indent="-228600">
              <a:lnSpc>
                <a:spcPct val="90000"/>
              </a:lnSpc>
              <a:spcAft>
                <a:spcPts val="600"/>
              </a:spcAft>
              <a:buFont typeface="Arial" panose="020B0604020202020204" pitchFamily="34" charset="0"/>
              <a:buChar char="•"/>
            </a:pPr>
            <a:r>
              <a:rPr lang="en-US" dirty="0"/>
              <a:t>Two piece</a:t>
            </a:r>
          </a:p>
          <a:p>
            <a:pPr indent="-228600">
              <a:lnSpc>
                <a:spcPct val="90000"/>
              </a:lnSpc>
              <a:spcAft>
                <a:spcPts val="600"/>
              </a:spcAft>
              <a:buFont typeface="Arial" panose="020B0604020202020204" pitchFamily="34" charset="0"/>
              <a:buChar char="•"/>
            </a:pPr>
            <a:endParaRPr lang="en-US" dirty="0"/>
          </a:p>
          <a:p>
            <a:pPr indent="-228600">
              <a:lnSpc>
                <a:spcPct val="90000"/>
              </a:lnSpc>
              <a:spcAft>
                <a:spcPts val="600"/>
              </a:spcAft>
              <a:buFont typeface="Arial" panose="020B0604020202020204" pitchFamily="34" charset="0"/>
              <a:buChar char="•"/>
            </a:pPr>
            <a:endParaRPr lang="en-US" dirty="0"/>
          </a:p>
          <a:p>
            <a:pPr indent="-228600">
              <a:lnSpc>
                <a:spcPct val="90000"/>
              </a:lnSpc>
              <a:spcAft>
                <a:spcPts val="600"/>
              </a:spcAft>
              <a:buFont typeface="Arial" panose="020B0604020202020204" pitchFamily="34" charset="0"/>
              <a:buChar char="•"/>
            </a:pPr>
            <a:endParaRPr lang="en-US" dirty="0"/>
          </a:p>
          <a:p>
            <a:pPr indent="-228600">
              <a:lnSpc>
                <a:spcPct val="90000"/>
              </a:lnSpc>
              <a:spcAft>
                <a:spcPts val="600"/>
              </a:spcAft>
              <a:buFont typeface="Arial" panose="020B0604020202020204" pitchFamily="34" charset="0"/>
              <a:buChar char="•"/>
            </a:pPr>
            <a:endParaRPr lang="en-US" dirty="0"/>
          </a:p>
          <a:p>
            <a:pPr indent="-228600">
              <a:lnSpc>
                <a:spcPct val="90000"/>
              </a:lnSpc>
              <a:spcAft>
                <a:spcPts val="600"/>
              </a:spcAft>
              <a:buFont typeface="Arial" panose="020B0604020202020204" pitchFamily="34" charset="0"/>
              <a:buChar char="•"/>
            </a:pPr>
            <a:endParaRPr lang="en-US" dirty="0"/>
          </a:p>
        </p:txBody>
      </p:sp>
      <p:sp>
        <p:nvSpPr>
          <p:cNvPr id="5" name="TextBox 4">
            <a:extLst>
              <a:ext uri="{FF2B5EF4-FFF2-40B4-BE49-F238E27FC236}">
                <a16:creationId xmlns:a16="http://schemas.microsoft.com/office/drawing/2014/main" id="{6FD75A02-D0DD-4439-9928-333B49EFCB8D}"/>
              </a:ext>
            </a:extLst>
          </p:cNvPr>
          <p:cNvSpPr txBox="1"/>
          <p:nvPr/>
        </p:nvSpPr>
        <p:spPr>
          <a:xfrm>
            <a:off x="10005184" y="6870700"/>
            <a:ext cx="2186816"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6" tooltip="https://ecampusontario.pressbooks.pub/clinicalskills/chapter/10-6-ostomies/">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9" tooltip="https://creativecommons.org/licenses/by/3.0/">
                  <a:extLst>
                    <a:ext uri="{A12FA001-AC4F-418D-AE19-62706E023703}">
                      <ahyp:hlinkClr xmlns:ahyp="http://schemas.microsoft.com/office/drawing/2018/hyperlinkcolor" val="tx"/>
                    </a:ext>
                  </a:extLst>
                </a:hlinkClick>
              </a:rPr>
              <a:t>CC BY</a:t>
            </a:r>
            <a:endParaRPr lang="en-US" sz="700" dirty="0">
              <a:solidFill>
                <a:srgbClr val="FFFFFF"/>
              </a:solidFill>
            </a:endParaRPr>
          </a:p>
        </p:txBody>
      </p:sp>
      <p:sp>
        <p:nvSpPr>
          <p:cNvPr id="8" name="TextBox 7">
            <a:extLst>
              <a:ext uri="{FF2B5EF4-FFF2-40B4-BE49-F238E27FC236}">
                <a16:creationId xmlns:a16="http://schemas.microsoft.com/office/drawing/2014/main" id="{1DEF005E-16B8-4051-8AD0-F7BB41B83F92}"/>
              </a:ext>
            </a:extLst>
          </p:cNvPr>
          <p:cNvSpPr txBox="1"/>
          <p:nvPr/>
        </p:nvSpPr>
        <p:spPr>
          <a:xfrm>
            <a:off x="7685442" y="6870700"/>
            <a:ext cx="2307042"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8" tooltip="https://en.wikipedia.org/wiki/Ostomy_pouching_system">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10" tooltip="https://creativecommons.org/licenses/by-sa/3.0/">
                  <a:extLst>
                    <a:ext uri="{A12FA001-AC4F-418D-AE19-62706E023703}">
                      <ahyp:hlinkClr xmlns:ahyp="http://schemas.microsoft.com/office/drawing/2018/hyperlinkcolor" val="tx"/>
                    </a:ext>
                  </a:extLst>
                </a:hlinkClick>
              </a:rPr>
              <a:t>CC BY-SA</a:t>
            </a:r>
            <a:endParaRPr lang="en-US" sz="700" dirty="0">
              <a:solidFill>
                <a:srgbClr val="FFFFFF"/>
              </a:solidFill>
            </a:endParaRPr>
          </a:p>
        </p:txBody>
      </p:sp>
      <p:sp>
        <p:nvSpPr>
          <p:cNvPr id="11" name="TextBox 10">
            <a:extLst>
              <a:ext uri="{FF2B5EF4-FFF2-40B4-BE49-F238E27FC236}">
                <a16:creationId xmlns:a16="http://schemas.microsoft.com/office/drawing/2014/main" id="{3938DF4E-B8DA-4646-B185-FFF27CEAF71F}"/>
              </a:ext>
            </a:extLst>
          </p:cNvPr>
          <p:cNvSpPr txBox="1"/>
          <p:nvPr/>
        </p:nvSpPr>
        <p:spPr>
          <a:xfrm>
            <a:off x="5485925" y="6870700"/>
            <a:ext cx="2186817"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4" tooltip="https://opentextbc.ca/clinicalskills/chapter/10-6-ostomies/">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9" tooltip="https://creativecommons.org/licenses/by/3.0/">
                  <a:extLst>
                    <a:ext uri="{A12FA001-AC4F-418D-AE19-62706E023703}">
                      <ahyp:hlinkClr xmlns:ahyp="http://schemas.microsoft.com/office/drawing/2018/hyperlinkcolor" val="tx"/>
                    </a:ext>
                  </a:extLst>
                </a:hlinkClick>
              </a:rPr>
              <a:t>CC BY</a:t>
            </a:r>
            <a:endParaRPr lang="en-US" sz="700" dirty="0">
              <a:solidFill>
                <a:srgbClr val="FFFFFF"/>
              </a:solidFill>
            </a:endParaRPr>
          </a:p>
        </p:txBody>
      </p:sp>
    </p:spTree>
    <p:extLst>
      <p:ext uri="{BB962C8B-B14F-4D97-AF65-F5344CB8AC3E}">
        <p14:creationId xmlns:p14="http://schemas.microsoft.com/office/powerpoint/2010/main" val="245314296"/>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Shape 10">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extBox 1">
            <a:extLst>
              <a:ext uri="{FF2B5EF4-FFF2-40B4-BE49-F238E27FC236}">
                <a16:creationId xmlns:a16="http://schemas.microsoft.com/office/drawing/2014/main" id="{2FAA09EA-EFD2-445E-B59B-39C9D7601E5C}"/>
              </a:ext>
            </a:extLst>
          </p:cNvPr>
          <p:cNvSpPr txBox="1"/>
          <p:nvPr/>
        </p:nvSpPr>
        <p:spPr>
          <a:xfrm>
            <a:off x="621792" y="720484"/>
            <a:ext cx="3320103" cy="5440772"/>
          </a:xfrm>
          <a:prstGeom prst="rect">
            <a:avLst/>
          </a:prstGeom>
        </p:spPr>
        <p:txBody>
          <a:bodyPr vert="horz" lIns="91440" tIns="45720" rIns="91440" bIns="45720" rtlCol="0">
            <a:normAutofit/>
          </a:bodyPr>
          <a:lstStyle/>
          <a:p>
            <a:pPr>
              <a:lnSpc>
                <a:spcPct val="90000"/>
              </a:lnSpc>
              <a:spcAft>
                <a:spcPts val="600"/>
              </a:spcAft>
            </a:pPr>
            <a:r>
              <a:rPr lang="en-US" sz="2400" b="1" dirty="0">
                <a:latin typeface="Tahoma" panose="020B0604030504040204" pitchFamily="34" charset="0"/>
                <a:ea typeface="Tahoma" panose="020B0604030504040204" pitchFamily="34" charset="0"/>
                <a:cs typeface="Tahoma" panose="020B0604030504040204" pitchFamily="34" charset="0"/>
              </a:rPr>
              <a:t>Emptying an Ostomy</a:t>
            </a:r>
          </a:p>
          <a:p>
            <a:pPr>
              <a:lnSpc>
                <a:spcPct val="90000"/>
              </a:lnSpc>
              <a:spcAft>
                <a:spcPts val="600"/>
              </a:spcAft>
            </a:pPr>
            <a:endParaRPr lang="en-US" sz="2000" dirty="0"/>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 When?</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Where?</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 How?</a:t>
            </a:r>
          </a:p>
        </p:txBody>
      </p:sp>
      <p:pic>
        <p:nvPicPr>
          <p:cNvPr id="4" name="Picture 3" descr="A toilet with several rolls of toilet paper on the tank&#10;&#10;Description automatically generated with medium confidence">
            <a:extLst>
              <a:ext uri="{FF2B5EF4-FFF2-40B4-BE49-F238E27FC236}">
                <a16:creationId xmlns:a16="http://schemas.microsoft.com/office/drawing/2014/main" id="{70569BD6-B114-48A0-8CFE-D59C7052A2B8}"/>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438812" y="661916"/>
            <a:ext cx="4168431" cy="5557909"/>
          </a:xfrm>
          <a:prstGeom prst="rect">
            <a:avLst/>
          </a:prstGeom>
        </p:spPr>
      </p:pic>
    </p:spTree>
    <p:extLst>
      <p:ext uri="{BB962C8B-B14F-4D97-AF65-F5344CB8AC3E}">
        <p14:creationId xmlns:p14="http://schemas.microsoft.com/office/powerpoint/2010/main" val="1014391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131BAD53-4E89-4F62-BBB7-26359763E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62756DA2-40EB-4C6F-B962-5822FFB54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653438" cy="6858000"/>
          </a:xfrm>
          <a:custGeom>
            <a:avLst/>
            <a:gdLst>
              <a:gd name="connsiteX0" fmla="*/ 0 w 6096000"/>
              <a:gd name="connsiteY0" fmla="*/ 0 h 6858000"/>
              <a:gd name="connsiteX1" fmla="*/ 5567517 w 6096000"/>
              <a:gd name="connsiteY1" fmla="*/ 0 h 6858000"/>
              <a:gd name="connsiteX2" fmla="*/ 5566938 w 6096000"/>
              <a:gd name="connsiteY2" fmla="*/ 1705 h 6858000"/>
              <a:gd name="connsiteX3" fmla="*/ 5551594 w 6096000"/>
              <a:gd name="connsiteY3" fmla="*/ 17287 h 6858000"/>
              <a:gd name="connsiteX4" fmla="*/ 5545641 w 6096000"/>
              <a:gd name="connsiteY4" fmla="*/ 130336 h 6858000"/>
              <a:gd name="connsiteX5" fmla="*/ 5538289 w 6096000"/>
              <a:gd name="connsiteY5" fmla="*/ 187093 h 6858000"/>
              <a:gd name="connsiteX6" fmla="*/ 5545790 w 6096000"/>
              <a:gd name="connsiteY6" fmla="*/ 265704 h 6858000"/>
              <a:gd name="connsiteX7" fmla="*/ 5542313 w 6096000"/>
              <a:gd name="connsiteY7" fmla="*/ 354566 h 6858000"/>
              <a:gd name="connsiteX8" fmla="*/ 5524126 w 6096000"/>
              <a:gd name="connsiteY8" fmla="*/ 472000 h 6858000"/>
              <a:gd name="connsiteX9" fmla="*/ 5522170 w 6096000"/>
              <a:gd name="connsiteY9" fmla="*/ 473782 h 6858000"/>
              <a:gd name="connsiteX10" fmla="*/ 5521798 w 6096000"/>
              <a:gd name="connsiteY10" fmla="*/ 491380 h 6858000"/>
              <a:gd name="connsiteX11" fmla="*/ 5536419 w 6096000"/>
              <a:gd name="connsiteY11" fmla="*/ 531675 h 6858000"/>
              <a:gd name="connsiteX12" fmla="*/ 5533435 w 6096000"/>
              <a:gd name="connsiteY12" fmla="*/ 536015 h 6858000"/>
              <a:gd name="connsiteX13" fmla="*/ 5538088 w 6096000"/>
              <a:gd name="connsiteY13" fmla="*/ 572092 h 6858000"/>
              <a:gd name="connsiteX14" fmla="*/ 5536061 w 6096000"/>
              <a:gd name="connsiteY14" fmla="*/ 572511 h 6858000"/>
              <a:gd name="connsiteX15" fmla="*/ 5528218 w 6096000"/>
              <a:gd name="connsiteY15" fmla="*/ 582332 h 6858000"/>
              <a:gd name="connsiteX16" fmla="*/ 5518011 w 6096000"/>
              <a:gd name="connsiteY16" fmla="*/ 601285 h 6858000"/>
              <a:gd name="connsiteX17" fmla="*/ 5473174 w 6096000"/>
              <a:gd name="connsiteY17" fmla="*/ 681608 h 6858000"/>
              <a:gd name="connsiteX18" fmla="*/ 5472963 w 6096000"/>
              <a:gd name="connsiteY18" fmla="*/ 689151 h 6858000"/>
              <a:gd name="connsiteX19" fmla="*/ 5472485 w 6096000"/>
              <a:gd name="connsiteY19" fmla="*/ 689289 h 6858000"/>
              <a:gd name="connsiteX20" fmla="*/ 5471326 w 6096000"/>
              <a:gd name="connsiteY20" fmla="*/ 697222 h 6858000"/>
              <a:gd name="connsiteX21" fmla="*/ 5472164 w 6096000"/>
              <a:gd name="connsiteY21" fmla="*/ 717531 h 6858000"/>
              <a:gd name="connsiteX22" fmla="*/ 5468891 w 6096000"/>
              <a:gd name="connsiteY22" fmla="*/ 722494 h 6858000"/>
              <a:gd name="connsiteX23" fmla="*/ 5463081 w 6096000"/>
              <a:gd name="connsiteY23" fmla="*/ 724368 h 6858000"/>
              <a:gd name="connsiteX24" fmla="*/ 5446981 w 6096000"/>
              <a:gd name="connsiteY24" fmla="*/ 752692 h 6858000"/>
              <a:gd name="connsiteX25" fmla="*/ 5417190 w 6096000"/>
              <a:gd name="connsiteY25" fmla="*/ 816346 h 6858000"/>
              <a:gd name="connsiteX26" fmla="*/ 5388958 w 6096000"/>
              <a:gd name="connsiteY26" fmla="*/ 889417 h 6858000"/>
              <a:gd name="connsiteX27" fmla="*/ 5307044 w 6096000"/>
              <a:gd name="connsiteY27" fmla="*/ 1063288 h 6858000"/>
              <a:gd name="connsiteX28" fmla="*/ 5303837 w 6096000"/>
              <a:gd name="connsiteY28" fmla="*/ 1157176 h 6858000"/>
              <a:gd name="connsiteX29" fmla="*/ 5286494 w 6096000"/>
              <a:gd name="connsiteY29" fmla="*/ 1210776 h 6858000"/>
              <a:gd name="connsiteX30" fmla="*/ 5282463 w 6096000"/>
              <a:gd name="connsiteY30" fmla="*/ 1301993 h 6858000"/>
              <a:gd name="connsiteX31" fmla="*/ 5252235 w 6096000"/>
              <a:gd name="connsiteY31" fmla="*/ 1360879 h 6858000"/>
              <a:gd name="connsiteX32" fmla="*/ 5244497 w 6096000"/>
              <a:gd name="connsiteY32" fmla="*/ 1404045 h 6858000"/>
              <a:gd name="connsiteX33" fmla="*/ 5223823 w 6096000"/>
              <a:gd name="connsiteY33" fmla="*/ 1429568 h 6858000"/>
              <a:gd name="connsiteX34" fmla="*/ 5224851 w 6096000"/>
              <a:gd name="connsiteY34" fmla="*/ 1430305 h 6858000"/>
              <a:gd name="connsiteX35" fmla="*/ 5212394 w 6096000"/>
              <a:gd name="connsiteY35" fmla="*/ 1463304 h 6858000"/>
              <a:gd name="connsiteX36" fmla="*/ 5209958 w 6096000"/>
              <a:gd name="connsiteY36" fmla="*/ 1514846 h 6858000"/>
              <a:gd name="connsiteX37" fmla="*/ 5206417 w 6096000"/>
              <a:gd name="connsiteY37" fmla="*/ 1519731 h 6858000"/>
              <a:gd name="connsiteX38" fmla="*/ 5206640 w 6096000"/>
              <a:gd name="connsiteY38" fmla="*/ 1519929 h 6858000"/>
              <a:gd name="connsiteX39" fmla="*/ 5207632 w 6096000"/>
              <a:gd name="connsiteY39" fmla="*/ 1546022 h 6858000"/>
              <a:gd name="connsiteX40" fmla="*/ 5212030 w 6096000"/>
              <a:gd name="connsiteY40" fmla="*/ 1578752 h 6858000"/>
              <a:gd name="connsiteX41" fmla="*/ 5203533 w 6096000"/>
              <a:gd name="connsiteY41" fmla="*/ 1647555 h 6858000"/>
              <a:gd name="connsiteX42" fmla="*/ 5190877 w 6096000"/>
              <a:gd name="connsiteY42" fmla="*/ 1715685 h 6858000"/>
              <a:gd name="connsiteX43" fmla="*/ 5184235 w 6096000"/>
              <a:gd name="connsiteY43" fmla="*/ 1740358 h 6858000"/>
              <a:gd name="connsiteX44" fmla="*/ 5181475 w 6096000"/>
              <a:gd name="connsiteY44" fmla="*/ 1784314 h 6858000"/>
              <a:gd name="connsiteX45" fmla="*/ 5185845 w 6096000"/>
              <a:gd name="connsiteY45" fmla="*/ 1804434 h 6858000"/>
              <a:gd name="connsiteX46" fmla="*/ 5185068 w 6096000"/>
              <a:gd name="connsiteY46" fmla="*/ 1805316 h 6858000"/>
              <a:gd name="connsiteX47" fmla="*/ 5188593 w 6096000"/>
              <a:gd name="connsiteY47" fmla="*/ 1807109 h 6858000"/>
              <a:gd name="connsiteX48" fmla="*/ 5185920 w 6096000"/>
              <a:gd name="connsiteY48" fmla="*/ 1821003 h 6858000"/>
              <a:gd name="connsiteX49" fmla="*/ 5183543 w 6096000"/>
              <a:gd name="connsiteY49" fmla="*/ 1824832 h 6858000"/>
              <a:gd name="connsiteX50" fmla="*/ 5182235 w 6096000"/>
              <a:gd name="connsiteY50" fmla="*/ 1830429 h 6858000"/>
              <a:gd name="connsiteX51" fmla="*/ 5182525 w 6096000"/>
              <a:gd name="connsiteY51" fmla="*/ 1830569 h 6858000"/>
              <a:gd name="connsiteX52" fmla="*/ 5180663 w 6096000"/>
              <a:gd name="connsiteY52" fmla="*/ 1835810 h 6858000"/>
              <a:gd name="connsiteX53" fmla="*/ 5167452 w 6096000"/>
              <a:gd name="connsiteY53" fmla="*/ 1861483 h 6858000"/>
              <a:gd name="connsiteX54" fmla="*/ 5174266 w 6096000"/>
              <a:gd name="connsiteY54" fmla="*/ 1892417 h 6858000"/>
              <a:gd name="connsiteX55" fmla="*/ 5189262 w 6096000"/>
              <a:gd name="connsiteY55" fmla="*/ 1895114 h 6858000"/>
              <a:gd name="connsiteX56" fmla="*/ 5187100 w 6096000"/>
              <a:gd name="connsiteY56" fmla="*/ 1899379 h 6858000"/>
              <a:gd name="connsiteX57" fmla="*/ 5180471 w 6096000"/>
              <a:gd name="connsiteY57" fmla="*/ 1907867 h 6858000"/>
              <a:gd name="connsiteX58" fmla="*/ 5181361 w 6096000"/>
              <a:gd name="connsiteY58" fmla="*/ 1910265 h 6858000"/>
              <a:gd name="connsiteX59" fmla="*/ 5178268 w 6096000"/>
              <a:gd name="connsiteY59" fmla="*/ 1935584 h 6858000"/>
              <a:gd name="connsiteX60" fmla="*/ 5183619 w 6096000"/>
              <a:gd name="connsiteY60" fmla="*/ 1942021 h 6858000"/>
              <a:gd name="connsiteX61" fmla="*/ 5184480 w 6096000"/>
              <a:gd name="connsiteY61" fmla="*/ 1945112 h 6858000"/>
              <a:gd name="connsiteX62" fmla="*/ 5172776 w 6096000"/>
              <a:gd name="connsiteY62" fmla="*/ 1961162 h 6858000"/>
              <a:gd name="connsiteX63" fmla="*/ 5168513 w 6096000"/>
              <a:gd name="connsiteY63" fmla="*/ 1969445 h 6858000"/>
              <a:gd name="connsiteX64" fmla="*/ 5126597 w 6096000"/>
              <a:gd name="connsiteY64" fmla="*/ 2024270 h 6858000"/>
              <a:gd name="connsiteX65" fmla="*/ 5119528 w 6096000"/>
              <a:gd name="connsiteY65" fmla="*/ 2107942 h 6858000"/>
              <a:gd name="connsiteX66" fmla="*/ 5110356 w 6096000"/>
              <a:gd name="connsiteY66" fmla="*/ 2193455 h 6858000"/>
              <a:gd name="connsiteX67" fmla="*/ 5104992 w 6096000"/>
              <a:gd name="connsiteY67" fmla="*/ 2260088 h 6858000"/>
              <a:gd name="connsiteX68" fmla="*/ 5059439 w 6096000"/>
              <a:gd name="connsiteY68" fmla="*/ 2335735 h 6858000"/>
              <a:gd name="connsiteX69" fmla="*/ 5022061 w 6096000"/>
              <a:gd name="connsiteY69" fmla="*/ 2408995 h 6858000"/>
              <a:gd name="connsiteX70" fmla="*/ 5022253 w 6096000"/>
              <a:gd name="connsiteY70" fmla="*/ 2445869 h 6858000"/>
              <a:gd name="connsiteX71" fmla="*/ 5011426 w 6096000"/>
              <a:gd name="connsiteY71" fmla="*/ 2496499 h 6858000"/>
              <a:gd name="connsiteX72" fmla="*/ 4994224 w 6096000"/>
              <a:gd name="connsiteY72" fmla="*/ 2549900 h 6858000"/>
              <a:gd name="connsiteX73" fmla="*/ 4995245 w 6096000"/>
              <a:gd name="connsiteY73" fmla="*/ 2596456 h 6858000"/>
              <a:gd name="connsiteX74" fmla="*/ 4988570 w 6096000"/>
              <a:gd name="connsiteY74" fmla="*/ 2606088 h 6858000"/>
              <a:gd name="connsiteX75" fmla="*/ 4988371 w 6096000"/>
              <a:gd name="connsiteY75" fmla="*/ 2635351 h 6858000"/>
              <a:gd name="connsiteX76" fmla="*/ 4983212 w 6096000"/>
              <a:gd name="connsiteY76" fmla="*/ 2665666 h 6858000"/>
              <a:gd name="connsiteX77" fmla="*/ 4968234 w 6096000"/>
              <a:gd name="connsiteY77" fmla="*/ 2715895 h 6858000"/>
              <a:gd name="connsiteX78" fmla="*/ 4975888 w 6096000"/>
              <a:gd name="connsiteY78" fmla="*/ 2725052 h 6858000"/>
              <a:gd name="connsiteX79" fmla="*/ 4980195 w 6096000"/>
              <a:gd name="connsiteY79" fmla="*/ 2726489 h 6858000"/>
              <a:gd name="connsiteX80" fmla="*/ 4976218 w 6096000"/>
              <a:gd name="connsiteY80" fmla="*/ 2740278 h 6858000"/>
              <a:gd name="connsiteX81" fmla="*/ 4980571 w 6096000"/>
              <a:gd name="connsiteY81" fmla="*/ 2751112 h 6858000"/>
              <a:gd name="connsiteX82" fmla="*/ 4973893 w 6096000"/>
              <a:gd name="connsiteY82" fmla="*/ 2760208 h 6858000"/>
              <a:gd name="connsiteX83" fmla="*/ 4979005 w 6096000"/>
              <a:gd name="connsiteY83" fmla="*/ 2790136 h 6858000"/>
              <a:gd name="connsiteX84" fmla="*/ 4986137 w 6096000"/>
              <a:gd name="connsiteY84" fmla="*/ 2804183 h 6858000"/>
              <a:gd name="connsiteX85" fmla="*/ 4986175 w 6096000"/>
              <a:gd name="connsiteY85" fmla="*/ 2825860 h 6858000"/>
              <a:gd name="connsiteX86" fmla="*/ 4993936 w 6096000"/>
              <a:gd name="connsiteY86" fmla="*/ 2911749 h 6858000"/>
              <a:gd name="connsiteX87" fmla="*/ 4992563 w 6096000"/>
              <a:gd name="connsiteY87" fmla="*/ 2977278 h 6858000"/>
              <a:gd name="connsiteX88" fmla="*/ 4980516 w 6096000"/>
              <a:gd name="connsiteY88" fmla="*/ 2991092 h 6858000"/>
              <a:gd name="connsiteX89" fmla="*/ 4992801 w 6096000"/>
              <a:gd name="connsiteY89" fmla="*/ 3020247 h 6858000"/>
              <a:gd name="connsiteX90" fmla="*/ 5014805 w 6096000"/>
              <a:gd name="connsiteY90" fmla="*/ 3065434 h 6858000"/>
              <a:gd name="connsiteX91" fmla="*/ 5002733 w 6096000"/>
              <a:gd name="connsiteY91" fmla="*/ 3103777 h 6858000"/>
              <a:gd name="connsiteX92" fmla="*/ 5002941 w 6096000"/>
              <a:gd name="connsiteY92" fmla="*/ 3151828 h 6858000"/>
              <a:gd name="connsiteX93" fmla="*/ 5002883 w 6096000"/>
              <a:gd name="connsiteY93" fmla="*/ 3180546 h 6858000"/>
              <a:gd name="connsiteX94" fmla="*/ 5016711 w 6096000"/>
              <a:gd name="connsiteY94" fmla="*/ 3258677 h 6858000"/>
              <a:gd name="connsiteX95" fmla="*/ 5017918 w 6096000"/>
              <a:gd name="connsiteY95" fmla="*/ 3262610 h 6858000"/>
              <a:gd name="connsiteX96" fmla="*/ 5011672 w 6096000"/>
              <a:gd name="connsiteY96" fmla="*/ 3277179 h 6858000"/>
              <a:gd name="connsiteX97" fmla="*/ 5009344 w 6096000"/>
              <a:gd name="connsiteY97" fmla="*/ 3278130 h 6858000"/>
              <a:gd name="connsiteX98" fmla="*/ 5026770 w 6096000"/>
              <a:gd name="connsiteY98" fmla="*/ 3325671 h 6858000"/>
              <a:gd name="connsiteX99" fmla="*/ 5024571 w 6096000"/>
              <a:gd name="connsiteY99" fmla="*/ 3332072 h 6858000"/>
              <a:gd name="connsiteX100" fmla="*/ 5041705 w 6096000"/>
              <a:gd name="connsiteY100" fmla="*/ 3362948 h 6858000"/>
              <a:gd name="connsiteX101" fmla="*/ 5047477 w 6096000"/>
              <a:gd name="connsiteY101" fmla="*/ 3378959 h 6858000"/>
              <a:gd name="connsiteX102" fmla="*/ 5060758 w 6096000"/>
              <a:gd name="connsiteY102" fmla="*/ 3407057 h 6858000"/>
              <a:gd name="connsiteX103" fmla="*/ 5058968 w 6096000"/>
              <a:gd name="connsiteY103" fmla="*/ 3409825 h 6858000"/>
              <a:gd name="connsiteX104" fmla="*/ 5062667 w 6096000"/>
              <a:gd name="connsiteY104" fmla="*/ 3415218 h 6858000"/>
              <a:gd name="connsiteX105" fmla="*/ 5060928 w 6096000"/>
              <a:gd name="connsiteY105" fmla="*/ 3419880 h 6858000"/>
              <a:gd name="connsiteX106" fmla="*/ 5062923 w 6096000"/>
              <a:gd name="connsiteY106" fmla="*/ 3424545 h 6858000"/>
              <a:gd name="connsiteX107" fmla="*/ 5064623 w 6096000"/>
              <a:gd name="connsiteY107" fmla="*/ 3476412 h 6858000"/>
              <a:gd name="connsiteX108" fmla="*/ 5069684 w 6096000"/>
              <a:gd name="connsiteY108" fmla="*/ 3486850 h 6858000"/>
              <a:gd name="connsiteX109" fmla="*/ 5063339 w 6096000"/>
              <a:gd name="connsiteY109" fmla="*/ 3496391 h 6858000"/>
              <a:gd name="connsiteX110" fmla="*/ 5070139 w 6096000"/>
              <a:gd name="connsiteY110" fmla="*/ 3531201 h 6858000"/>
              <a:gd name="connsiteX111" fmla="*/ 5079896 w 6096000"/>
              <a:gd name="connsiteY111" fmla="*/ 3542019 h 6858000"/>
              <a:gd name="connsiteX112" fmla="*/ 5087540 w 6096000"/>
              <a:gd name="connsiteY112" fmla="*/ 3552249 h 6858000"/>
              <a:gd name="connsiteX113" fmla="*/ 5087902 w 6096000"/>
              <a:gd name="connsiteY113" fmla="*/ 3553678 h 6858000"/>
              <a:gd name="connsiteX114" fmla="*/ 5091509 w 6096000"/>
              <a:gd name="connsiteY114" fmla="*/ 3568021 h 6858000"/>
              <a:gd name="connsiteX115" fmla="*/ 5091934 w 6096000"/>
              <a:gd name="connsiteY115" fmla="*/ 3569719 h 6858000"/>
              <a:gd name="connsiteX116" fmla="*/ 5089362 w 6096000"/>
              <a:gd name="connsiteY116" fmla="*/ 3586412 h 6858000"/>
              <a:gd name="connsiteX117" fmla="*/ 5092358 w 6096000"/>
              <a:gd name="connsiteY117" fmla="*/ 3597336 h 6858000"/>
              <a:gd name="connsiteX118" fmla="*/ 5084254 w 6096000"/>
              <a:gd name="connsiteY118" fmla="*/ 3606007 h 6858000"/>
              <a:gd name="connsiteX119" fmla="*/ 5084281 w 6096000"/>
              <a:gd name="connsiteY119" fmla="*/ 3641228 h 6858000"/>
              <a:gd name="connsiteX120" fmla="*/ 5091848 w 6096000"/>
              <a:gd name="connsiteY120" fmla="*/ 3653088 h 6858000"/>
              <a:gd name="connsiteX121" fmla="*/ 5097436 w 6096000"/>
              <a:gd name="connsiteY121" fmla="*/ 3664114 h 6858000"/>
              <a:gd name="connsiteX122" fmla="*/ 5097518 w 6096000"/>
              <a:gd name="connsiteY122" fmla="*/ 3665569 h 6858000"/>
              <a:gd name="connsiteX123" fmla="*/ 5099829 w 6096000"/>
              <a:gd name="connsiteY123" fmla="*/ 3707357 h 6858000"/>
              <a:gd name="connsiteX124" fmla="*/ 5114696 w 6096000"/>
              <a:gd name="connsiteY124" fmla="*/ 3778166 h 6858000"/>
              <a:gd name="connsiteX125" fmla="*/ 5135379 w 6096000"/>
              <a:gd name="connsiteY125" fmla="*/ 3878222 h 6858000"/>
              <a:gd name="connsiteX126" fmla="*/ 5130138 w 6096000"/>
              <a:gd name="connsiteY126" fmla="*/ 4048117 h 6858000"/>
              <a:gd name="connsiteX127" fmla="*/ 5090040 w 6096000"/>
              <a:gd name="connsiteY127" fmla="*/ 4219510 h 6858000"/>
              <a:gd name="connsiteX128" fmla="*/ 5092812 w 6096000"/>
              <a:gd name="connsiteY128" fmla="*/ 4411258 h 6858000"/>
              <a:gd name="connsiteX129" fmla="*/ 5084599 w 6096000"/>
              <a:gd name="connsiteY129" fmla="*/ 4488531 h 6858000"/>
              <a:gd name="connsiteX130" fmla="*/ 5084072 w 6096000"/>
              <a:gd name="connsiteY130" fmla="*/ 4539168 h 6858000"/>
              <a:gd name="connsiteX131" fmla="*/ 5068936 w 6096000"/>
              <a:gd name="connsiteY131" fmla="*/ 4625153 h 6858000"/>
              <a:gd name="connsiteX132" fmla="*/ 5059114 w 6096000"/>
              <a:gd name="connsiteY132" fmla="*/ 4733115 h 6858000"/>
              <a:gd name="connsiteX133" fmla="*/ 5037209 w 6096000"/>
              <a:gd name="connsiteY133" fmla="*/ 4844323 h 6858000"/>
              <a:gd name="connsiteX134" fmla="*/ 5020638 w 6096000"/>
              <a:gd name="connsiteY134" fmla="*/ 4877992 h 6858000"/>
              <a:gd name="connsiteX135" fmla="*/ 5006413 w 6096000"/>
              <a:gd name="connsiteY135" fmla="*/ 4925805 h 6858000"/>
              <a:gd name="connsiteX136" fmla="*/ 4971037 w 6096000"/>
              <a:gd name="connsiteY136" fmla="*/ 5009272 h 6858000"/>
              <a:gd name="connsiteX137" fmla="*/ 4963105 w 6096000"/>
              <a:gd name="connsiteY137" fmla="*/ 5111369 h 6858000"/>
              <a:gd name="connsiteX138" fmla="*/ 4976341 w 6096000"/>
              <a:gd name="connsiteY138" fmla="*/ 5210876 h 6858000"/>
              <a:gd name="connsiteX139" fmla="*/ 4980617 w 6096000"/>
              <a:gd name="connsiteY139" fmla="*/ 5269726 h 6858000"/>
              <a:gd name="connsiteX140" fmla="*/ 4997733 w 6096000"/>
              <a:gd name="connsiteY140" fmla="*/ 5464225 h 6858000"/>
              <a:gd name="connsiteX141" fmla="*/ 5001400 w 6096000"/>
              <a:gd name="connsiteY141" fmla="*/ 5594585 h 6858000"/>
              <a:gd name="connsiteX142" fmla="*/ 4983700 w 6096000"/>
              <a:gd name="connsiteY142" fmla="*/ 5667896 h 6858000"/>
              <a:gd name="connsiteX143" fmla="*/ 4968506 w 6096000"/>
              <a:gd name="connsiteY143" fmla="*/ 5769225 h 6858000"/>
              <a:gd name="connsiteX144" fmla="*/ 4969765 w 6096000"/>
              <a:gd name="connsiteY144" fmla="*/ 5823324 h 6858000"/>
              <a:gd name="connsiteX145" fmla="*/ 4966129 w 6096000"/>
              <a:gd name="connsiteY145" fmla="*/ 5862699 h 6858000"/>
              <a:gd name="connsiteX146" fmla="*/ 4970695 w 6096000"/>
              <a:gd name="connsiteY146" fmla="*/ 5906467 h 6858000"/>
              <a:gd name="connsiteX147" fmla="*/ 4991568 w 6096000"/>
              <a:gd name="connsiteY147" fmla="*/ 5939847 h 6858000"/>
              <a:gd name="connsiteX148" fmla="*/ 4986815 w 6096000"/>
              <a:gd name="connsiteY148" fmla="*/ 5973994 h 6858000"/>
              <a:gd name="connsiteX149" fmla="*/ 4987776 w 6096000"/>
              <a:gd name="connsiteY149" fmla="*/ 6089693 h 6858000"/>
              <a:gd name="connsiteX150" fmla="*/ 4991621 w 6096000"/>
              <a:gd name="connsiteY150" fmla="*/ 6224938 h 6858000"/>
              <a:gd name="connsiteX151" fmla="*/ 5017157 w 6096000"/>
              <a:gd name="connsiteY151" fmla="*/ 6370251 h 6858000"/>
              <a:gd name="connsiteX152" fmla="*/ 5040797 w 6096000"/>
              <a:gd name="connsiteY152" fmla="*/ 6541313 h 6858000"/>
              <a:gd name="connsiteX153" fmla="*/ 5045375 w 6096000"/>
              <a:gd name="connsiteY153" fmla="*/ 6640957 h 6858000"/>
              <a:gd name="connsiteX154" fmla="*/ 5058442 w 6096000"/>
              <a:gd name="connsiteY154" fmla="*/ 6705297 h 6858000"/>
              <a:gd name="connsiteX155" fmla="*/ 5071125 w 6096000"/>
              <a:gd name="connsiteY155" fmla="*/ 6759582 h 6858000"/>
              <a:gd name="connsiteX156" fmla="*/ 5069172 w 6096000"/>
              <a:gd name="connsiteY156" fmla="*/ 6817746 h 6858000"/>
              <a:gd name="connsiteX157" fmla="*/ 5072322 w 6096000"/>
              <a:gd name="connsiteY157" fmla="*/ 6843646 h 6858000"/>
              <a:gd name="connsiteX158" fmla="*/ 5091388 w 6096000"/>
              <a:gd name="connsiteY158" fmla="*/ 6857998 h 6858000"/>
              <a:gd name="connsiteX159" fmla="*/ 6096000 w 6096000"/>
              <a:gd name="connsiteY159" fmla="*/ 6857998 h 6858000"/>
              <a:gd name="connsiteX160" fmla="*/ 6096000 w 6096000"/>
              <a:gd name="connsiteY160" fmla="*/ 6858000 h 6858000"/>
              <a:gd name="connsiteX161" fmla="*/ 0 w 6096000"/>
              <a:gd name="connsiteY16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Lst>
            <a:rect l="l" t="t" r="r" b="b"/>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Box 2">
            <a:extLst>
              <a:ext uri="{FF2B5EF4-FFF2-40B4-BE49-F238E27FC236}">
                <a16:creationId xmlns:a16="http://schemas.microsoft.com/office/drawing/2014/main" id="{1DA95F43-BDC9-454F-A8CD-6A15807D4B64}"/>
              </a:ext>
            </a:extLst>
          </p:cNvPr>
          <p:cNvSpPr txBox="1"/>
          <p:nvPr/>
        </p:nvSpPr>
        <p:spPr>
          <a:xfrm>
            <a:off x="1115568" y="475488"/>
            <a:ext cx="3173799" cy="5627200"/>
          </a:xfrm>
          <a:prstGeom prst="rect">
            <a:avLst/>
          </a:prstGeom>
        </p:spPr>
        <p:txBody>
          <a:bodyPr vert="horz" lIns="91440" tIns="45720" rIns="91440" bIns="45720" rtlCol="0">
            <a:normAutofit/>
          </a:bodyPr>
          <a:lstStyle/>
          <a:p>
            <a:pPr>
              <a:lnSpc>
                <a:spcPct val="90000"/>
              </a:lnSpc>
              <a:spcAft>
                <a:spcPts val="600"/>
              </a:spcAft>
            </a:pPr>
            <a:r>
              <a:rPr lang="en-US" sz="2400" b="1" dirty="0">
                <a:latin typeface="Tahoma" panose="020B0604030504040204" pitchFamily="34" charset="0"/>
                <a:ea typeface="Tahoma" panose="020B0604030504040204" pitchFamily="34" charset="0"/>
                <a:cs typeface="Tahoma" panose="020B0604030504040204" pitchFamily="34" charset="0"/>
              </a:rPr>
              <a:t>Changing the Pouch system</a:t>
            </a:r>
          </a:p>
          <a:p>
            <a:pPr>
              <a:lnSpc>
                <a:spcPct val="90000"/>
              </a:lnSpc>
              <a:spcAft>
                <a:spcPts val="600"/>
              </a:spcAft>
            </a:pPr>
            <a:endParaRPr lang="en-US" sz="2000" dirty="0"/>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When?</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How?</a:t>
            </a:r>
          </a:p>
        </p:txBody>
      </p:sp>
      <p:pic>
        <p:nvPicPr>
          <p:cNvPr id="5" name="Picture 4" descr="A picture containing indoor&#10;&#10;Description automatically generated">
            <a:extLst>
              <a:ext uri="{FF2B5EF4-FFF2-40B4-BE49-F238E27FC236}">
                <a16:creationId xmlns:a16="http://schemas.microsoft.com/office/drawing/2014/main" id="{BECE154C-D514-48B9-8F06-6C4CE2B3B9A4}"/>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445457" y="1077296"/>
            <a:ext cx="6155141" cy="4727148"/>
          </a:xfrm>
          <a:prstGeom prst="rect">
            <a:avLst/>
          </a:prstGeom>
        </p:spPr>
      </p:pic>
      <p:sp>
        <p:nvSpPr>
          <p:cNvPr id="6" name="TextBox 5">
            <a:extLst>
              <a:ext uri="{FF2B5EF4-FFF2-40B4-BE49-F238E27FC236}">
                <a16:creationId xmlns:a16="http://schemas.microsoft.com/office/drawing/2014/main" id="{39333881-7CE7-458D-9056-9A6A47735618}"/>
              </a:ext>
            </a:extLst>
          </p:cNvPr>
          <p:cNvSpPr txBox="1"/>
          <p:nvPr/>
        </p:nvSpPr>
        <p:spPr>
          <a:xfrm>
            <a:off x="9413782" y="5604389"/>
            <a:ext cx="2186816"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4" tooltip="https://pressbooks.bccampus.ca/clinicalproceduresforsaferpatientcaretrubscn/chapter/11-2-ostomy-care/urinary-diversion-pouch-front-view-with-stoma/">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5" tooltip="https://creativecommons.org/licenses/by/3.0/">
                  <a:extLst>
                    <a:ext uri="{A12FA001-AC4F-418D-AE19-62706E023703}">
                      <ahyp:hlinkClr xmlns:ahyp="http://schemas.microsoft.com/office/drawing/2018/hyperlinkcolor" val="tx"/>
                    </a:ext>
                  </a:extLst>
                </a:hlinkClick>
              </a:rPr>
              <a:t>CC BY</a:t>
            </a:r>
            <a:endParaRPr lang="en-US" sz="700" dirty="0">
              <a:solidFill>
                <a:srgbClr val="FFFFFF"/>
              </a:solidFill>
            </a:endParaRPr>
          </a:p>
        </p:txBody>
      </p:sp>
    </p:spTree>
    <p:extLst>
      <p:ext uri="{BB962C8B-B14F-4D97-AF65-F5344CB8AC3E}">
        <p14:creationId xmlns:p14="http://schemas.microsoft.com/office/powerpoint/2010/main" val="6934669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782" y="0"/>
            <a:ext cx="7421217"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Party Broccoli">
            <a:extLst>
              <a:ext uri="{FF2B5EF4-FFF2-40B4-BE49-F238E27FC236}">
                <a16:creationId xmlns:a16="http://schemas.microsoft.com/office/drawing/2014/main" id="{0EBB8E5B-07F2-412B-A647-AABCE40C6980}"/>
              </a:ext>
            </a:extLst>
          </p:cNvPr>
          <p:cNvPicPr>
            <a:picLocks noChangeAspect="1"/>
          </p:cNvPicPr>
          <p:nvPr/>
        </p:nvPicPr>
        <p:blipFill rotWithShape="1">
          <a:blip r:embed="rId3">
            <a:extLst>
              <a:ext uri="{28A0092B-C50C-407E-A947-70E740481C1C}">
                <a14:useLocalDpi xmlns:a14="http://schemas.microsoft.com/office/drawing/2010/main" val="0"/>
              </a:ext>
            </a:extLst>
          </a:blip>
          <a:srcRect t="593" r="4" b="45"/>
          <a:stretch/>
        </p:blipFill>
        <p:spPr>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2" name="TextBox 1">
            <a:extLst>
              <a:ext uri="{FF2B5EF4-FFF2-40B4-BE49-F238E27FC236}">
                <a16:creationId xmlns:a16="http://schemas.microsoft.com/office/drawing/2014/main" id="{414F153F-D6F3-48B6-9761-8F8B15CC194B}"/>
              </a:ext>
            </a:extLst>
          </p:cNvPr>
          <p:cNvSpPr txBox="1"/>
          <p:nvPr/>
        </p:nvSpPr>
        <p:spPr>
          <a:xfrm>
            <a:off x="7552944" y="420624"/>
            <a:ext cx="3907534" cy="5682064"/>
          </a:xfrm>
          <a:prstGeom prst="rect">
            <a:avLst/>
          </a:prstGeom>
        </p:spPr>
        <p:txBody>
          <a:bodyPr vert="horz" lIns="91440" tIns="45720" rIns="91440" bIns="45720" rtlCol="0">
            <a:normAutofit/>
          </a:bodyPr>
          <a:lstStyle/>
          <a:p>
            <a:pPr>
              <a:lnSpc>
                <a:spcPct val="90000"/>
              </a:lnSpc>
              <a:spcAft>
                <a:spcPts val="600"/>
              </a:spcAft>
            </a:pPr>
            <a:r>
              <a:rPr lang="en-US" sz="2400" b="1" dirty="0">
                <a:latin typeface="Tahoma" panose="020B0604030504040204" pitchFamily="34" charset="0"/>
                <a:ea typeface="Tahoma" panose="020B0604030504040204" pitchFamily="34" charset="0"/>
                <a:cs typeface="Tahoma" panose="020B0604030504040204" pitchFamily="34" charset="0"/>
              </a:rPr>
              <a:t>How do I live with an ostomy?</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Diet considerations</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Activity/work/sexual activity</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Clothing </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Bathing</a:t>
            </a:r>
          </a:p>
          <a:p>
            <a:pPr indent="-228600">
              <a:lnSpc>
                <a:spcPct val="90000"/>
              </a:lnSpc>
              <a:spcAft>
                <a:spcPts val="600"/>
              </a:spcAft>
              <a:buFont typeface="Arial" panose="020B0604020202020204" pitchFamily="34" charset="0"/>
              <a:buChar char="•"/>
            </a:pPr>
            <a:endParaRPr lang="en-US" sz="2000" dirty="0"/>
          </a:p>
        </p:txBody>
      </p:sp>
    </p:spTree>
    <p:extLst>
      <p:ext uri="{BB962C8B-B14F-4D97-AF65-F5344CB8AC3E}">
        <p14:creationId xmlns:p14="http://schemas.microsoft.com/office/powerpoint/2010/main" val="4244570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221A4B66-F6C4-4394-B272-7504FBB6ED19}"/>
              </a:ext>
            </a:extLst>
          </p:cNvPr>
          <p:cNvSpPr txBox="1"/>
          <p:nvPr/>
        </p:nvSpPr>
        <p:spPr>
          <a:xfrm>
            <a:off x="1444752" y="621610"/>
            <a:ext cx="4651248" cy="5319367"/>
          </a:xfrm>
          <a:prstGeom prst="rect">
            <a:avLst/>
          </a:prstGeom>
        </p:spPr>
        <p:txBody>
          <a:bodyPr vert="horz" lIns="91440" tIns="45720" rIns="91440" bIns="45720" rtlCol="0" anchor="t">
            <a:normAutofit/>
          </a:bodyPr>
          <a:lstStyle/>
          <a:p>
            <a:pPr>
              <a:lnSpc>
                <a:spcPct val="90000"/>
              </a:lnSpc>
              <a:spcAft>
                <a:spcPts val="600"/>
              </a:spcAft>
            </a:pPr>
            <a:r>
              <a:rPr lang="en-US" sz="2400" b="1" dirty="0">
                <a:latin typeface="Tahoma" panose="020B0604030504040204" pitchFamily="34" charset="0"/>
                <a:ea typeface="Tahoma" panose="020B0604030504040204" pitchFamily="34" charset="0"/>
                <a:cs typeface="Tahoma" panose="020B0604030504040204" pitchFamily="34" charset="0"/>
              </a:rPr>
              <a:t>Complications</a:t>
            </a:r>
          </a:p>
          <a:p>
            <a:pPr>
              <a:lnSpc>
                <a:spcPct val="90000"/>
              </a:lnSpc>
              <a:spcAft>
                <a:spcPts val="600"/>
              </a:spcAft>
            </a:pPr>
            <a:endParaRPr lang="en-US" sz="2000" dirty="0"/>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Dehydration</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Warning signs</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dirty="0"/>
              <a:t>When to call for help</a:t>
            </a:r>
          </a:p>
        </p:txBody>
      </p:sp>
      <p:pic>
        <p:nvPicPr>
          <p:cNvPr id="4" name="Picture 3" descr="Well Bee">
            <a:extLst>
              <a:ext uri="{FF2B5EF4-FFF2-40B4-BE49-F238E27FC236}">
                <a16:creationId xmlns:a16="http://schemas.microsoft.com/office/drawing/2014/main" id="{280AD505-509D-4468-82CD-F79D1893F8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2442" y="621610"/>
            <a:ext cx="5201023" cy="5201023"/>
          </a:xfrm>
          <a:prstGeom prst="rect">
            <a:avLst/>
          </a:prstGeom>
        </p:spPr>
      </p:pic>
      <p:sp>
        <p:nvSpPr>
          <p:cNvPr id="11" name="Rectangle 10">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328400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846</TotalTime>
  <Words>3529</Words>
  <Application>Microsoft Office PowerPoint</Application>
  <PresentationFormat>Widescreen</PresentationFormat>
  <Paragraphs>215</Paragraphs>
  <Slides>14</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Tahoma</vt:lpstr>
      <vt:lpstr>Office Theme</vt:lpstr>
      <vt:lpstr>Basic Ostomy Care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Ostomy Care</dc:title>
  <dc:creator>Jennifer Young</dc:creator>
  <cp:lastModifiedBy>Jennifer Young</cp:lastModifiedBy>
  <cp:revision>19</cp:revision>
  <dcterms:created xsi:type="dcterms:W3CDTF">2021-11-02T23:52:48Z</dcterms:created>
  <dcterms:modified xsi:type="dcterms:W3CDTF">2021-11-07T18:12:48Z</dcterms:modified>
</cp:coreProperties>
</file>