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82"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70" d="100"/>
          <a:sy n="70" d="100"/>
        </p:scale>
        <p:origin x="176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5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latin typeface="Arial" pitchFamily="34" charset="0"/>
                <a:cs typeface="Arial" pitchFamily="34" charset="0"/>
              </a:rPr>
              <a:t>Welfarist</a:t>
            </a:r>
            <a:r>
              <a:rPr lang="en-US" dirty="0" smtClean="0">
                <a:latin typeface="Arial" pitchFamily="34" charset="0"/>
                <a:cs typeface="Arial" pitchFamily="34" charset="0"/>
              </a:rPr>
              <a:t> or Rightist?</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2971800" y="0"/>
            <a:ext cx="3884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Lesson 3.1 Animal Rights or Animal Wrongs?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err="1" smtClean="0"/>
              <a:t>Welfarist</a:t>
            </a:r>
            <a:r>
              <a:rPr lang="en-US" dirty="0" smtClean="0"/>
              <a:t> or Rightist?</a:t>
            </a:r>
            <a:endParaRPr lang="en-US" dirty="0"/>
          </a:p>
        </p:txBody>
      </p:sp>
      <p:sp>
        <p:nvSpPr>
          <p:cNvPr id="3" name="Date Placeholder 2"/>
          <p:cNvSpPr>
            <a:spLocks noGrp="1"/>
          </p:cNvSpPr>
          <p:nvPr>
            <p:ph type="dt" idx="1"/>
          </p:nvPr>
        </p:nvSpPr>
        <p:spPr>
          <a:xfrm>
            <a:off x="3429000" y="0"/>
            <a:ext cx="3427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3– Lesson 3.1 Animal Rights or Wrongs?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err="1" smtClean="0"/>
              <a:t>Welfarist</a:t>
            </a:r>
            <a:r>
              <a:rPr lang="en-US" dirty="0" smtClean="0"/>
              <a:t> or Rightist?</a:t>
            </a:r>
            <a:endParaRPr lang="en-US" dirty="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This slide demonstrates a different approach to animal care philosophies. Dominion is the power or right of governing or controlling.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 relation to animal use, dominion is the right of humans to utilize animals for human benefit.</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Absolute dominion is fairly uncommon as nearly all people value some animal to the point of feeding and caring for it.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However many people tend to believe in absolute dominion over certain species or categories of animals, such as insects or mice.</a:t>
            </a: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
        <p:nvSpPr>
          <p:cNvPr id="276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smtClean="0"/>
              <a:t>Welfarist or Rightist?</a:t>
            </a:r>
          </a:p>
          <a:p>
            <a:pPr eaLnBrk="1" hangingPunct="1"/>
            <a:endParaRPr lang="en-US" altLang="en-US" sz="1200" smtClean="0"/>
          </a:p>
        </p:txBody>
      </p:sp>
      <p:sp>
        <p:nvSpPr>
          <p:cNvPr id="276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a:t>
            </a:r>
            <a:r>
              <a:rPr lang="en-US" sz="1200" dirty="0" smtClean="0">
                <a:solidFill>
                  <a:prstClr val="black"/>
                </a:solidFill>
              </a:rPr>
              <a:t>2015</a:t>
            </a:r>
            <a:endParaRPr lang="en-US" sz="1200" dirty="0">
              <a:solidFill>
                <a:prstClr val="black"/>
              </a:solidFill>
            </a:endParaRPr>
          </a:p>
        </p:txBody>
      </p:sp>
      <p:sp>
        <p:nvSpPr>
          <p:cNvPr id="2765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EC59F218-D9AB-4EFF-AF2D-299D0BED3905}" type="slidenum">
              <a:rPr lang="en-US" altLang="en-US" sz="1200"/>
              <a:pPr eaLnBrk="1" hangingPunct="1"/>
              <a:t>10</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16996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Often outrageous scenes of animal abuse, cruelty, and neglect are seen on the evening news and in other media. Unfortunately, these wrongdoings happen throughout the world. Often people who care about animals, regardless of philosophy, are strongly opposed to abuse and cruelty. </a:t>
            </a:r>
            <a:endParaRPr lang="en-US" altLang="en-US" b="1" dirty="0" smtClean="0">
              <a:solidFill>
                <a:srgbClr val="FF0000"/>
              </a:solidFill>
              <a:latin typeface="Arial" panose="020B0604020202020204" pitchFamily="34" charset="0"/>
            </a:endParaRPr>
          </a:p>
          <a:p>
            <a:endParaRPr lang="en-US" altLang="en-US" b="1" dirty="0" smtClean="0">
              <a:solidFill>
                <a:srgbClr val="FF0000"/>
              </a:solidFill>
              <a:latin typeface="Arial" panose="020B0604020202020204" pitchFamily="34" charset="0"/>
            </a:endParaRPr>
          </a:p>
          <a:p>
            <a:r>
              <a:rPr lang="en-US" altLang="en-US" dirty="0" smtClean="0">
                <a:latin typeface="Arial" panose="020B0604020202020204" pitchFamily="34" charset="0"/>
              </a:rPr>
              <a:t>Differences among animal </a:t>
            </a:r>
            <a:r>
              <a:rPr lang="en-US" altLang="en-US" dirty="0" err="1" smtClean="0">
                <a:latin typeface="Arial" panose="020B0604020202020204" pitchFamily="34" charset="0"/>
              </a:rPr>
              <a:t>welfarists</a:t>
            </a:r>
            <a:r>
              <a:rPr lang="en-US" altLang="en-US" dirty="0" smtClean="0">
                <a:latin typeface="Arial" panose="020B0604020202020204" pitchFamily="34" charset="0"/>
              </a:rPr>
              <a:t> and animal rightists typically arise from practices that when not explained by the industry or researched by activists may seem cruel or abusive. </a:t>
            </a:r>
          </a:p>
          <a:p>
            <a:endParaRPr lang="en-US" altLang="en-US" dirty="0" smtClean="0">
              <a:latin typeface="Arial" panose="020B0604020202020204" pitchFamily="34" charset="0"/>
            </a:endParaRPr>
          </a:p>
          <a:p>
            <a:r>
              <a:rPr lang="en-US" altLang="en-US" dirty="0" smtClean="0">
                <a:latin typeface="Arial" panose="020B0604020202020204" pitchFamily="34" charset="0"/>
              </a:rPr>
              <a:t>Education and open discussions can often help alleviate misconceptions. The key to finding common ground during discussions is to remain calm and caring about the welfare of animals.</a:t>
            </a:r>
          </a:p>
          <a:p>
            <a:endParaRPr lang="en-US" altLang="en-US" dirty="0" smtClean="0">
              <a:latin typeface="Arial" panose="020B0604020202020204" pitchFamily="34" charset="0"/>
            </a:endParaRPr>
          </a:p>
          <a:p>
            <a:r>
              <a:rPr lang="en-US" altLang="en-US" dirty="0" smtClean="0">
                <a:latin typeface="Arial" panose="020B0604020202020204" pitchFamily="34" charset="0"/>
              </a:rPr>
              <a:t>Animal abuse does happen, just as people and children are abused, but abuse is not the norm.</a:t>
            </a:r>
          </a:p>
        </p:txBody>
      </p:sp>
      <p:sp>
        <p:nvSpPr>
          <p:cNvPr id="28676" name="Header Placeholder 3"/>
          <p:cNvSpPr txBox="1">
            <a:spLocks noGrp="1"/>
          </p:cNvSpPr>
          <p:nvPr/>
        </p:nvSpPr>
        <p:spPr bwMode="auto">
          <a:xfrm>
            <a:off x="0" y="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a:t>Welfarist or Rightist?</a:t>
            </a:r>
          </a:p>
          <a:p>
            <a:pPr eaLnBrk="1" hangingPunct="1"/>
            <a:endParaRPr lang="en-US" altLang="en-US" sz="1200"/>
          </a:p>
        </p:txBody>
      </p:sp>
      <p:sp>
        <p:nvSpPr>
          <p:cNvPr id="28678" name="Footer Placeholder 5"/>
          <p:cNvSpPr txBox="1">
            <a:spLocks noGrp="1"/>
          </p:cNvSpPr>
          <p:nvPr/>
        </p:nvSpPr>
        <p:spPr bwMode="auto">
          <a:xfrm>
            <a:off x="0" y="8686800"/>
            <a:ext cx="34290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8679" name="Slide Number Placeholder 6"/>
          <p:cNvSpPr txBox="1">
            <a:spLocks noGrp="1"/>
          </p:cNvSpPr>
          <p:nvPr/>
        </p:nvSpPr>
        <p:spPr bwMode="auto">
          <a:xfrm>
            <a:off x="3976688" y="883920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8534C22D-F379-48DF-B7AB-90A56230073D}" type="slidenum">
              <a:rPr lang="en-US" altLang="en-US" sz="1200"/>
              <a:pPr algn="r" eaLnBrk="1" hangingPunct="1"/>
              <a:t>11</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573428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smtClean="0">
                <a:latin typeface="Arial" panose="020B0604020202020204" pitchFamily="34" charset="0"/>
              </a:rPr>
              <a:t>Teacher Note: </a:t>
            </a:r>
            <a:r>
              <a:rPr lang="en-US" altLang="en-US" dirty="0" smtClean="0">
                <a:latin typeface="Arial" panose="020B0604020202020204" pitchFamily="34" charset="0"/>
              </a:rPr>
              <a:t>Student discussion should generate responses, such as</a:t>
            </a:r>
          </a:p>
          <a:p>
            <a:pPr eaLnBrk="1" hangingPunct="1">
              <a:buFontTx/>
              <a:buChar char="•"/>
            </a:pPr>
            <a:r>
              <a:rPr lang="en-US" altLang="en-US" dirty="0" smtClean="0">
                <a:latin typeface="Arial" panose="020B0604020202020204" pitchFamily="34" charset="0"/>
              </a:rPr>
              <a:t>Educate the public.</a:t>
            </a:r>
          </a:p>
          <a:p>
            <a:pPr eaLnBrk="1" hangingPunct="1">
              <a:buFontTx/>
              <a:buChar char="•"/>
            </a:pPr>
            <a:r>
              <a:rPr lang="en-US" altLang="en-US" dirty="0" smtClean="0">
                <a:latin typeface="Arial" panose="020B0604020202020204" pitchFamily="34" charset="0"/>
              </a:rPr>
              <a:t>Be knowledgeable about management practices and benefits from those practices.</a:t>
            </a:r>
          </a:p>
          <a:p>
            <a:pPr eaLnBrk="1" hangingPunct="1">
              <a:buFontTx/>
              <a:buChar char="•"/>
            </a:pPr>
            <a:r>
              <a:rPr lang="en-US" altLang="en-US" dirty="0" smtClean="0">
                <a:latin typeface="Arial" panose="020B0604020202020204" pitchFamily="34" charset="0"/>
              </a:rPr>
              <a:t>Be open and willing to share management practices.</a:t>
            </a:r>
          </a:p>
          <a:p>
            <a:pPr eaLnBrk="1" hangingPunct="1">
              <a:buFontTx/>
              <a:buChar char="•"/>
            </a:pPr>
            <a:r>
              <a:rPr lang="en-US" altLang="en-US" dirty="0" smtClean="0">
                <a:latin typeface="Arial" panose="020B0604020202020204" pitchFamily="34" charset="0"/>
              </a:rPr>
              <a:t>Report animal abuse.</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Teacher Note: </a:t>
            </a:r>
            <a:r>
              <a:rPr lang="en-US" altLang="en-US" dirty="0" smtClean="0">
                <a:latin typeface="Arial" panose="020B0604020202020204" pitchFamily="34" charset="0"/>
              </a:rPr>
              <a:t>The following are opportunities that you, as the teacher, may do to help students as they form their opinions</a:t>
            </a:r>
          </a:p>
          <a:p>
            <a:pPr eaLnBrk="1" hangingPunct="1">
              <a:buFontTx/>
              <a:buChar char="•"/>
            </a:pPr>
            <a:r>
              <a:rPr lang="en-US" altLang="en-US" dirty="0" smtClean="0">
                <a:latin typeface="Arial" panose="020B0604020202020204" pitchFamily="34" charset="0"/>
              </a:rPr>
              <a:t>Demonstrate what is the proper practice for caring for animals.</a:t>
            </a:r>
          </a:p>
          <a:p>
            <a:pPr eaLnBrk="1" hangingPunct="1">
              <a:buFontTx/>
              <a:buChar char="•"/>
            </a:pPr>
            <a:r>
              <a:rPr lang="en-US" altLang="en-US" dirty="0" smtClean="0">
                <a:latin typeface="Arial" panose="020B0604020202020204" pitchFamily="34" charset="0"/>
              </a:rPr>
              <a:t>Provide opportunities for students to take field trips to farms to see proper care in action. </a:t>
            </a:r>
          </a:p>
          <a:p>
            <a:pPr eaLnBrk="1" hangingPunct="1">
              <a:buFontTx/>
              <a:buChar char="•"/>
            </a:pPr>
            <a:endParaRPr lang="en-US" altLang="en-US" dirty="0" smtClean="0">
              <a:latin typeface="Arial" panose="020B0604020202020204" pitchFamily="34" charset="0"/>
            </a:endParaRPr>
          </a:p>
        </p:txBody>
      </p:sp>
      <p:sp>
        <p:nvSpPr>
          <p:cNvPr id="29701" name="Footer Placeholder 5"/>
          <p:cNvSpPr txBox="1">
            <a:spLocks noGrp="1"/>
          </p:cNvSpPr>
          <p:nvPr/>
        </p:nvSpPr>
        <p:spPr bwMode="auto">
          <a:xfrm>
            <a:off x="0" y="8686800"/>
            <a:ext cx="3352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9702" name="Slide Number Placeholder 6"/>
          <p:cNvSpPr txBox="1">
            <a:spLocks noGrp="1"/>
          </p:cNvSpPr>
          <p:nvPr/>
        </p:nvSpPr>
        <p:spPr bwMode="auto">
          <a:xfrm>
            <a:off x="3976688" y="883920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EBAB285B-9B7D-44C3-B7AC-A41D6F7151BF}" type="slidenum">
              <a:rPr lang="en-US" altLang="en-US" sz="1200"/>
              <a:pPr algn="r" eaLnBrk="1" hangingPunct="1"/>
              <a:t>12</a:t>
            </a:fld>
            <a:endParaRPr lang="en-US" altLang="en-US" sz="1200"/>
          </a:p>
        </p:txBody>
      </p:sp>
      <p:sp>
        <p:nvSpPr>
          <p:cNvPr id="29703" name="Header Placeholder 3"/>
          <p:cNvSpPr txBox="1">
            <a:spLocks noGrp="1"/>
          </p:cNvSpPr>
          <p:nvPr/>
        </p:nvSpPr>
        <p:spPr bwMode="auto">
          <a:xfrm>
            <a:off x="0" y="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a:t>Welfarist or Rightist?</a:t>
            </a:r>
          </a:p>
          <a:p>
            <a:pPr eaLnBrk="1" hangingPunct="1"/>
            <a:endParaRPr lang="en-US" altLang="en-US" sz="1200"/>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993601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At this point you</a:t>
            </a:r>
            <a:r>
              <a:rPr lang="en-US" altLang="en-US" baseline="0" dirty="0" smtClean="0">
                <a:latin typeface="Arial" panose="020B0604020202020204" pitchFamily="34" charset="0"/>
              </a:rPr>
              <a:t> </a:t>
            </a:r>
            <a:r>
              <a:rPr lang="en-US" altLang="en-US" dirty="0" smtClean="0">
                <a:latin typeface="Arial" panose="020B0604020202020204" pitchFamily="34" charset="0"/>
              </a:rPr>
              <a:t>should be beginning to understand that values are driven by individuals. Just as we are free to select our religion in this country, we are entitled to our own beliefs of animal use.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However, misconceptions are often prevalent in some rights organizations and about the philosophies.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Educating the public about the norms of agricultural animal production should be made. Not all producers are cruel and inhumane. Not all animal rightists are extremist in their beliefs and actions. </a:t>
            </a:r>
          </a:p>
        </p:txBody>
      </p:sp>
      <p:sp>
        <p:nvSpPr>
          <p:cNvPr id="30725"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30726"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4044954A-862F-48A4-8E98-6477F6B2A2F0}" type="slidenum">
              <a:rPr lang="en-US" altLang="en-US" sz="1200"/>
              <a:pPr eaLnBrk="1" hangingPunct="1"/>
              <a:t>13</a:t>
            </a:fld>
            <a:endParaRPr lang="en-US" altLang="en-US" sz="1200"/>
          </a:p>
        </p:txBody>
      </p:sp>
      <p:sp>
        <p:nvSpPr>
          <p:cNvPr id="30727" name="Header Placeholder 3"/>
          <p:cNvSpPr txBox="1">
            <a:spLocks noGrp="1"/>
          </p:cNvSpPr>
          <p:nvPr/>
        </p:nvSpPr>
        <p:spPr bwMode="auto">
          <a:xfrm>
            <a:off x="0" y="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a:t>Welfarist or Rightist?</a:t>
            </a:r>
          </a:p>
          <a:p>
            <a:pPr eaLnBrk="1" hangingPunct="1"/>
            <a:endParaRPr lang="en-US" altLang="en-US" sz="1200"/>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0943411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14</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err="1" smtClean="0"/>
              <a:t>Welfarist</a:t>
            </a:r>
            <a:r>
              <a:rPr lang="en-US" dirty="0" smtClean="0"/>
              <a:t> or Rightist?</a:t>
            </a:r>
            <a:endParaRPr lang="en-US" dirty="0"/>
          </a:p>
        </p:txBody>
      </p:sp>
      <p:sp>
        <p:nvSpPr>
          <p:cNvPr id="7" name="Date Placeholder 6"/>
          <p:cNvSpPr>
            <a:spLocks noGrp="1"/>
          </p:cNvSpPr>
          <p:nvPr>
            <p:ph type="dt" idx="13"/>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err="1" smtClean="0"/>
              <a:t>Welfarist</a:t>
            </a:r>
            <a:r>
              <a:rPr lang="en-US" dirty="0" smtClean="0"/>
              <a:t> or Rightist?</a:t>
            </a:r>
            <a:endParaRPr lang="en-US" dirty="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There are many ways in which value can be interpreted. Some people associate value with the monetary or commercial worth of an object (animal) whereas others may look more at the intrinsic value, which is what they receive from the animal in terms of companionship and happiness.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This and the following slide provide several definitions for value. A potential discussion that may arise from this slide is that an animal may have different “values” placed upon it by humans throughout its lifetime. Additionally, not all people will value an animal in the same way.</a:t>
            </a:r>
          </a:p>
        </p:txBody>
      </p:sp>
      <p:sp>
        <p:nvSpPr>
          <p:cNvPr id="20484" name="Header Placeholder 3"/>
          <p:cNvSpPr>
            <a:spLocks noGrp="1"/>
          </p:cNvSpPr>
          <p:nvPr>
            <p:ph type="hdr" sz="quarter"/>
          </p:nvPr>
        </p:nvSpPr>
        <p:spPr>
          <a:xfrm>
            <a:off x="0" y="0"/>
            <a:ext cx="3119438" cy="4651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smtClean="0"/>
              <a:t>Welfarist or Rightist?</a:t>
            </a:r>
          </a:p>
        </p:txBody>
      </p:sp>
      <p:sp>
        <p:nvSpPr>
          <p:cNvPr id="204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04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B4A0468C-147D-4C75-9382-78315E3F416F}" type="slidenum">
              <a:rPr lang="en-US" altLang="en-US" sz="1200"/>
              <a:pPr eaLnBrk="1" hangingPunct="1"/>
              <a:t>3</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282994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Consider the question: “How might the many definitions of value affect how people perceive the value of an animal?”</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Teacher Note: </a:t>
            </a:r>
            <a:r>
              <a:rPr lang="en-US" altLang="en-US" dirty="0" smtClean="0">
                <a:latin typeface="Arial" panose="020B0604020202020204" pitchFamily="34" charset="0"/>
              </a:rPr>
              <a:t>On the next slide, students will discuss answers or thoughts to the question.</a:t>
            </a:r>
          </a:p>
        </p:txBody>
      </p:sp>
      <p:sp>
        <p:nvSpPr>
          <p:cNvPr id="215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smtClean="0"/>
              <a:t>Welfarist or Rightist?</a:t>
            </a:r>
          </a:p>
          <a:p>
            <a:pPr eaLnBrk="1" hangingPunct="1"/>
            <a:endParaRPr lang="en-US" altLang="en-US" sz="1200" smtClean="0"/>
          </a:p>
        </p:txBody>
      </p:sp>
      <p:sp>
        <p:nvSpPr>
          <p:cNvPr id="215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15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A57D0FFC-EA38-4A31-9BD1-B00621C459D7}" type="slidenum">
              <a:rPr lang="en-US" altLang="en-US" sz="1200"/>
              <a:pPr eaLnBrk="1" hangingPunct="1"/>
              <a:t>4</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268946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1182688" y="698500"/>
            <a:ext cx="4108450" cy="3081338"/>
          </a:xfrm>
          <a:ln/>
        </p:spPr>
      </p:sp>
      <p:sp>
        <p:nvSpPr>
          <p:cNvPr id="22531" name="Notes Placeholder 2"/>
          <p:cNvSpPr>
            <a:spLocks noGrp="1"/>
          </p:cNvSpPr>
          <p:nvPr>
            <p:ph type="body" idx="1"/>
          </p:nvPr>
        </p:nvSpPr>
        <p:spPr>
          <a:xfrm>
            <a:off x="701675" y="3954463"/>
            <a:ext cx="5616575" cy="4652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Most people will select the puppy. However, a few people may vote for a spider as a pet.</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Teacher</a:t>
            </a:r>
            <a:r>
              <a:rPr lang="en-US" altLang="en-US" b="1" baseline="0" dirty="0" smtClean="0">
                <a:latin typeface="Arial" panose="020B0604020202020204" pitchFamily="34" charset="0"/>
              </a:rPr>
              <a:t> Note: </a:t>
            </a:r>
            <a:r>
              <a:rPr lang="en-US" altLang="en-US" dirty="0" smtClean="0">
                <a:latin typeface="Arial" panose="020B0604020202020204" pitchFamily="34" charset="0"/>
              </a:rPr>
              <a:t>Check for students who may not respond because they are afraid to share their opinion by asking the class, “Does anyone have a spider as a pet or know of someone who does?”</a:t>
            </a:r>
          </a:p>
          <a:p>
            <a:pPr eaLnBrk="1" hangingPunct="1"/>
            <a:r>
              <a:rPr lang="en-US" altLang="en-US" dirty="0" smtClean="0">
                <a:latin typeface="Arial" panose="020B0604020202020204" pitchFamily="34" charset="0"/>
              </a:rPr>
              <a:t/>
            </a:r>
            <a:br>
              <a:rPr lang="en-US" altLang="en-US" dirty="0" smtClean="0">
                <a:latin typeface="Arial" panose="020B0604020202020204" pitchFamily="34" charset="0"/>
              </a:rPr>
            </a:br>
            <a:r>
              <a:rPr lang="en-US" altLang="en-US" dirty="0" smtClean="0">
                <a:latin typeface="Arial" panose="020B0604020202020204" pitchFamily="34" charset="0"/>
              </a:rPr>
              <a:t>Discussion following the slide may include such arguments as puppies are companions, they can return affection, you can train a puppy, they are domesticated, et. cetera.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Question students about the ability to train a spider. Have they tried? Does culture affect their opinion?</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 person’s perceptions of an animal and his or her situation greatly influence the value a pet has. A good example may be a mouse. A mouse may be perceived as a pet, a research animal, a pest, a nuisance, or even a feedstuff for another pet.</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Point out to students the importance of recognizing differences in people are often based on experiences, cultural practices, and </a:t>
            </a:r>
            <a:r>
              <a:rPr lang="en-US" altLang="en-US" dirty="0" err="1" smtClean="0">
                <a:latin typeface="Arial" panose="020B0604020202020204" pitchFamily="34" charset="0"/>
              </a:rPr>
              <a:t>mor</a:t>
            </a:r>
            <a:r>
              <a:rPr lang="en-US" altLang="en-US" dirty="0" err="1" smtClean="0">
                <a:latin typeface="Arial" panose="020B0604020202020204" pitchFamily="34" charset="0"/>
                <a:cs typeface="Arial" panose="020B0604020202020204" pitchFamily="34" charset="0"/>
              </a:rPr>
              <a:t>é</a:t>
            </a:r>
            <a:r>
              <a:rPr lang="en-US" altLang="en-US" dirty="0" err="1" smtClean="0">
                <a:latin typeface="Arial" panose="020B0604020202020204" pitchFamily="34" charset="0"/>
              </a:rPr>
              <a:t>s</a:t>
            </a:r>
            <a:r>
              <a:rPr lang="en-US" altLang="en-US" dirty="0" smtClean="0">
                <a:latin typeface="Arial" panose="020B0604020202020204" pitchFamily="34" charset="0"/>
              </a:rPr>
              <a:t>.</a:t>
            </a:r>
          </a:p>
        </p:txBody>
      </p:sp>
      <p:sp>
        <p:nvSpPr>
          <p:cNvPr id="2253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smtClean="0"/>
              <a:t>Welfarist or Rightist?</a:t>
            </a:r>
          </a:p>
          <a:p>
            <a:pPr eaLnBrk="1" hangingPunct="1"/>
            <a:endParaRPr lang="en-US" altLang="en-US" sz="1200" smtClean="0"/>
          </a:p>
        </p:txBody>
      </p:sp>
      <p:sp>
        <p:nvSpPr>
          <p:cNvPr id="2253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253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4F837F1D-DF4B-425C-AD54-1F2D02A4FF69}" type="slidenum">
              <a:rPr lang="en-US" altLang="en-US" sz="1200"/>
              <a:pPr eaLnBrk="1" hangingPunct="1"/>
              <a:t>5</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2940462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People with an animal welfare philosophy believe that it is acceptable to use animals for the benefit of humans, but that the animals should also be treated in a kind and compassionate manner.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Nearly all farmers, agriculturalists, and pet owners see themselves in this category. Many animal </a:t>
            </a:r>
            <a:r>
              <a:rPr lang="en-US" altLang="en-US" dirty="0" err="1" smtClean="0">
                <a:latin typeface="Arial" panose="020B0604020202020204" pitchFamily="34" charset="0"/>
              </a:rPr>
              <a:t>welfarists</a:t>
            </a:r>
            <a:r>
              <a:rPr lang="en-US" altLang="en-US" dirty="0" smtClean="0">
                <a:latin typeface="Arial" panose="020B0604020202020204" pitchFamily="34" charset="0"/>
              </a:rPr>
              <a:t> believe they provide a better life for an animal within the timeframe of the life of the animal than it would have had otherwise.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This philosophy is sometimes also referred to as </a:t>
            </a:r>
            <a:r>
              <a:rPr lang="en-US" altLang="en-US" b="1" dirty="0" smtClean="0">
                <a:latin typeface="Arial" panose="020B0604020202020204" pitchFamily="34" charset="0"/>
              </a:rPr>
              <a:t>utilitarianism</a:t>
            </a:r>
            <a:r>
              <a:rPr lang="en-US" altLang="en-US" dirty="0" smtClean="0">
                <a:latin typeface="Arial" panose="020B0604020202020204" pitchFamily="34" charset="0"/>
              </a:rPr>
              <a:t>, which is the philosophy that the greater good is more important than the harm to one individual. </a:t>
            </a:r>
          </a:p>
        </p:txBody>
      </p:sp>
      <p:sp>
        <p:nvSpPr>
          <p:cNvPr id="2355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smtClean="0"/>
              <a:t>Welfarist or Rightist?</a:t>
            </a:r>
          </a:p>
          <a:p>
            <a:pPr eaLnBrk="1" hangingPunct="1"/>
            <a:endParaRPr lang="en-US" altLang="en-US" sz="1200" smtClean="0"/>
          </a:p>
        </p:txBody>
      </p:sp>
      <p:sp>
        <p:nvSpPr>
          <p:cNvPr id="2355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355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456B483A-77DA-4221-928B-02A607F06E79}" type="slidenum">
              <a:rPr lang="en-US" altLang="en-US" sz="1200"/>
              <a:pPr eaLnBrk="1" hangingPunct="1"/>
              <a:t>6</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4258534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eaLnBrk="1" hangingPunct="1"/>
            <a:r>
              <a:rPr lang="en-US" altLang="en-US" b="1" dirty="0" smtClean="0">
                <a:latin typeface="Arial" panose="020B0604020202020204" pitchFamily="34" charset="0"/>
              </a:rPr>
              <a:t>Teacher Note: </a:t>
            </a:r>
            <a:r>
              <a:rPr lang="en-US" altLang="en-US" dirty="0" smtClean="0">
                <a:latin typeface="Arial" panose="020B0604020202020204" pitchFamily="34" charset="0"/>
              </a:rPr>
              <a:t>The discussion should generate responses such as</a:t>
            </a:r>
          </a:p>
          <a:p>
            <a:pPr marL="177800" indent="-177800" eaLnBrk="1" hangingPunct="1">
              <a:buFontTx/>
              <a:buChar char="•"/>
            </a:pPr>
            <a:r>
              <a:rPr lang="en-US" altLang="en-US" dirty="0" smtClean="0">
                <a:latin typeface="Arial" panose="020B0604020202020204" pitchFamily="34" charset="0"/>
              </a:rPr>
              <a:t>Appropriate and adequate feed is being supplied to the animals.</a:t>
            </a:r>
          </a:p>
          <a:p>
            <a:pPr marL="177800" indent="-177800" eaLnBrk="1" hangingPunct="1">
              <a:buFontTx/>
              <a:buChar char="•"/>
            </a:pPr>
            <a:r>
              <a:rPr lang="en-US" altLang="en-US" dirty="0" smtClean="0">
                <a:latin typeface="Arial" panose="020B0604020202020204" pitchFamily="34" charset="0"/>
              </a:rPr>
              <a:t>They have appropriate living conditions.</a:t>
            </a:r>
          </a:p>
          <a:p>
            <a:pPr marL="177800" indent="-177800" eaLnBrk="1" hangingPunct="1">
              <a:buFontTx/>
              <a:buChar char="•"/>
            </a:pPr>
            <a:r>
              <a:rPr lang="en-US" altLang="en-US" dirty="0" smtClean="0">
                <a:latin typeface="Arial" panose="020B0604020202020204" pitchFamily="34" charset="0"/>
              </a:rPr>
              <a:t>Typical scene on a family farm.</a:t>
            </a:r>
          </a:p>
        </p:txBody>
      </p:sp>
      <p:sp>
        <p:nvSpPr>
          <p:cNvPr id="24580" name="Header Placeholder 3"/>
          <p:cNvSpPr txBox="1">
            <a:spLocks noGrp="1"/>
          </p:cNvSpPr>
          <p:nvPr/>
        </p:nvSpPr>
        <p:spPr bwMode="auto">
          <a:xfrm>
            <a:off x="0" y="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a:t>Welfarist or Rightist?</a:t>
            </a:r>
          </a:p>
          <a:p>
            <a:pPr eaLnBrk="1" hangingPunct="1"/>
            <a:endParaRPr lang="en-US" altLang="en-US" sz="1200"/>
          </a:p>
        </p:txBody>
      </p:sp>
      <p:sp>
        <p:nvSpPr>
          <p:cNvPr id="24582" name="Footer Placeholder 5"/>
          <p:cNvSpPr txBox="1">
            <a:spLocks noGrp="1"/>
          </p:cNvSpPr>
          <p:nvPr/>
        </p:nvSpPr>
        <p:spPr bwMode="auto">
          <a:xfrm>
            <a:off x="0" y="8696325"/>
            <a:ext cx="32766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4583" name="Slide Number Placeholder 6"/>
          <p:cNvSpPr txBox="1">
            <a:spLocks noGrp="1"/>
          </p:cNvSpPr>
          <p:nvPr/>
        </p:nvSpPr>
        <p:spPr bwMode="auto">
          <a:xfrm>
            <a:off x="3976688" y="883920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1DAEBA53-AC77-45CA-9125-107EB84C15E5}" type="slidenum">
              <a:rPr lang="en-US" altLang="en-US" sz="1200"/>
              <a:pPr algn="r" eaLnBrk="1" hangingPunct="1"/>
              <a:t>7</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239775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People with an animal rights philosophy believe that animals are equal to humans and should not be used for human benefit.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Extreme animal rightists will go so far as to say keeping pets and livestock is cruel and they should be let free.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Animal activists will sometimes commit illegal acts of terrorism in an attempt to make their point. </a:t>
            </a:r>
          </a:p>
        </p:txBody>
      </p:sp>
      <p:sp>
        <p:nvSpPr>
          <p:cNvPr id="2560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smtClean="0"/>
              <a:t>Welfarist or Rightist?</a:t>
            </a:r>
          </a:p>
          <a:p>
            <a:pPr eaLnBrk="1" hangingPunct="1"/>
            <a:endParaRPr lang="en-US" altLang="en-US" sz="1200" smtClean="0"/>
          </a:p>
        </p:txBody>
      </p:sp>
      <p:sp>
        <p:nvSpPr>
          <p:cNvPr id="2560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Copyright 2015</a:t>
            </a:r>
          </a:p>
        </p:txBody>
      </p:sp>
      <p:sp>
        <p:nvSpPr>
          <p:cNvPr id="2560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3658C886-73A6-40F0-A5AA-BAEB621EF073}" type="slidenum">
              <a:rPr lang="en-US" altLang="en-US" sz="1200"/>
              <a:pPr eaLnBrk="1" hangingPunct="1"/>
              <a:t>8</a:t>
            </a:fld>
            <a:endParaRPr lang="en-US" altLang="en-US" sz="120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738835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7800" indent="-177800" eaLnBrk="1" hangingPunct="1"/>
            <a:r>
              <a:rPr lang="en-US" altLang="en-US" b="1" dirty="0" smtClean="0">
                <a:latin typeface="Arial" panose="020B0604020202020204" pitchFamily="34" charset="0"/>
              </a:rPr>
              <a:t>Teacher Note:</a:t>
            </a:r>
            <a:r>
              <a:rPr lang="en-US" altLang="en-US" b="1" baseline="0" dirty="0" smtClean="0">
                <a:latin typeface="Arial" panose="020B0604020202020204" pitchFamily="34" charset="0"/>
              </a:rPr>
              <a:t> </a:t>
            </a:r>
            <a:r>
              <a:rPr lang="en-US" altLang="en-US" dirty="0" smtClean="0">
                <a:latin typeface="Arial" panose="020B0604020202020204" pitchFamily="34" charset="0"/>
              </a:rPr>
              <a:t>Discussion should generate responses such as</a:t>
            </a:r>
          </a:p>
          <a:p>
            <a:pPr marL="177800" indent="-177800" eaLnBrk="1" hangingPunct="1">
              <a:buFontTx/>
              <a:buChar char="•"/>
            </a:pPr>
            <a:r>
              <a:rPr lang="en-US" altLang="en-US" dirty="0" smtClean="0">
                <a:latin typeface="Arial" panose="020B0604020202020204" pitchFamily="34" charset="0"/>
              </a:rPr>
              <a:t>Animals fed to gain quickly for slaughter.</a:t>
            </a:r>
          </a:p>
          <a:p>
            <a:pPr marL="177800" indent="-177800" eaLnBrk="1" hangingPunct="1">
              <a:buFontTx/>
              <a:buChar char="•"/>
            </a:pPr>
            <a:r>
              <a:rPr lang="en-US" altLang="en-US" dirty="0" smtClean="0">
                <a:latin typeface="Arial" panose="020B0604020202020204" pitchFamily="34" charset="0"/>
              </a:rPr>
              <a:t>Animals kept captive in pens and against their will.</a:t>
            </a:r>
          </a:p>
          <a:p>
            <a:pPr marL="177800" indent="-177800" eaLnBrk="1" hangingPunct="1">
              <a:buFontTx/>
              <a:buChar char="•"/>
            </a:pPr>
            <a:endParaRPr lang="en-US" altLang="en-US" dirty="0" smtClean="0">
              <a:latin typeface="Arial" panose="020B0604020202020204" pitchFamily="34" charset="0"/>
            </a:endParaRPr>
          </a:p>
          <a:p>
            <a:pPr marL="177800" indent="-177800" eaLnBrk="1" hangingPunct="1">
              <a:buFontTx/>
              <a:buChar char="•"/>
            </a:pPr>
            <a:endParaRPr lang="en-US" altLang="en-US" dirty="0" smtClean="0">
              <a:latin typeface="Arial" panose="020B0604020202020204" pitchFamily="34" charset="0"/>
            </a:endParaRPr>
          </a:p>
        </p:txBody>
      </p:sp>
      <p:sp>
        <p:nvSpPr>
          <p:cNvPr id="26628" name="Header Placeholder 3"/>
          <p:cNvSpPr txBox="1">
            <a:spLocks noGrp="1"/>
          </p:cNvSpPr>
          <p:nvPr/>
        </p:nvSpPr>
        <p:spPr bwMode="auto">
          <a:xfrm>
            <a:off x="0" y="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r>
              <a:rPr lang="en-US" altLang="en-US" sz="1200"/>
              <a:t>Welfarist or Rightist?</a:t>
            </a:r>
          </a:p>
          <a:p>
            <a:pPr eaLnBrk="1" hangingPunct="1"/>
            <a:endParaRPr lang="en-US" altLang="en-US" sz="1200"/>
          </a:p>
        </p:txBody>
      </p:sp>
      <p:sp>
        <p:nvSpPr>
          <p:cNvPr id="26630" name="Footer Placeholder 5"/>
          <p:cNvSpPr txBox="1">
            <a:spLocks noGrp="1"/>
          </p:cNvSpPr>
          <p:nvPr/>
        </p:nvSpPr>
        <p:spPr bwMode="auto">
          <a:xfrm>
            <a:off x="0" y="8705850"/>
            <a:ext cx="3352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lvl="0" defTabSz="914400" eaLnBrk="1" hangingPunct="1"/>
            <a:r>
              <a:rPr lang="en-US" sz="1200" dirty="0">
                <a:solidFill>
                  <a:prstClr val="black"/>
                </a:solidFill>
              </a:rPr>
              <a:t>Curriculum for Agricultural Science Education </a:t>
            </a:r>
            <a:endParaRPr lang="en-US" sz="1200" dirty="0" smtClean="0">
              <a:solidFill>
                <a:prstClr val="black"/>
              </a:solidFill>
            </a:endParaRPr>
          </a:p>
          <a:p>
            <a:pPr lvl="0" defTabSz="914400" eaLnBrk="1" hangingPunct="1"/>
            <a:r>
              <a:rPr lang="en-US" sz="1200" dirty="0" smtClean="0">
                <a:solidFill>
                  <a:prstClr val="black"/>
                </a:solidFill>
              </a:rPr>
              <a:t>Copyright </a:t>
            </a:r>
            <a:r>
              <a:rPr lang="en-US" sz="1200" dirty="0">
                <a:solidFill>
                  <a:prstClr val="black"/>
                </a:solidFill>
              </a:rPr>
              <a:t>2015</a:t>
            </a:r>
          </a:p>
        </p:txBody>
      </p:sp>
      <p:sp>
        <p:nvSpPr>
          <p:cNvPr id="26631" name="Slide Number Placeholder 6"/>
          <p:cNvSpPr txBox="1">
            <a:spLocks noGrp="1"/>
          </p:cNvSpPr>
          <p:nvPr/>
        </p:nvSpPr>
        <p:spPr bwMode="auto">
          <a:xfrm>
            <a:off x="3976688" y="883920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cs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cs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cs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cs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CC28770B-D11D-4B52-B2E2-706E3B6293E2}" type="slidenum">
              <a:rPr lang="en-US" altLang="en-US" sz="1200"/>
              <a:pPr algn="r" eaLnBrk="1" hangingPunct="1"/>
              <a:t>9</a:t>
            </a:fld>
            <a:endParaRPr lang="en-US" altLang="en-US" sz="1200"/>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42583680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ictionary.reference.com/browse/abus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dictionary.reference.com/brows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dictionary.reference.com/browse/value"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dictionary.reference.com/browse/valu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Another Approach – Dominion</a:t>
            </a:r>
          </a:p>
        </p:txBody>
      </p:sp>
      <p:sp>
        <p:nvSpPr>
          <p:cNvPr id="12291" name="Content Placeholder 2"/>
          <p:cNvSpPr>
            <a:spLocks noGrp="1"/>
          </p:cNvSpPr>
          <p:nvPr>
            <p:ph idx="1"/>
          </p:nvPr>
        </p:nvSpPr>
        <p:spPr/>
        <p:txBody>
          <a:bodyPr/>
          <a:lstStyle/>
          <a:p>
            <a:pPr eaLnBrk="1" hangingPunct="1"/>
            <a:r>
              <a:rPr lang="en-US" altLang="en-US" smtClean="0"/>
              <a:t>Absolute: people can do whatever they want to animals, humans are the only species with rights.</a:t>
            </a:r>
          </a:p>
          <a:p>
            <a:pPr eaLnBrk="1" hangingPunct="1"/>
            <a:r>
              <a:rPr lang="en-US" altLang="en-US" smtClean="0"/>
              <a:t>Utilitarian: animals have rights, but human needs for food, clothing and research outweigh those rights.</a:t>
            </a:r>
          </a:p>
          <a:p>
            <a:pPr eaLnBrk="1" hangingPunct="1"/>
            <a:r>
              <a:rPr lang="en-US" altLang="en-US" smtClean="0"/>
              <a:t>Abolitionist: animals have similar rights as humans.</a:t>
            </a:r>
          </a:p>
        </p:txBody>
      </p:sp>
      <p:sp>
        <p:nvSpPr>
          <p:cNvPr id="10244"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D9314007-F133-4803-93CD-7C8C010CB13F}" type="slidenum">
              <a:rPr lang="en-US" altLang="en-US" sz="1400"/>
              <a:pPr eaLnBrk="1" hangingPunct="1"/>
              <a:t>10</a:t>
            </a:fld>
            <a:endParaRPr lang="en-US" altLang="en-US" sz="1400"/>
          </a:p>
        </p:txBody>
      </p:sp>
    </p:spTree>
    <p:extLst>
      <p:ext uri="{BB962C8B-B14F-4D97-AF65-F5344CB8AC3E}">
        <p14:creationId xmlns:p14="http://schemas.microsoft.com/office/powerpoint/2010/main" val="4208445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mtClean="0"/>
              <a:t>Abuse and Cruelty</a:t>
            </a:r>
          </a:p>
        </p:txBody>
      </p:sp>
      <p:sp>
        <p:nvSpPr>
          <p:cNvPr id="13315" name="Rectangle 3"/>
          <p:cNvSpPr>
            <a:spLocks noGrp="1" noChangeArrowheads="1"/>
          </p:cNvSpPr>
          <p:nvPr>
            <p:ph type="body" idx="1"/>
          </p:nvPr>
        </p:nvSpPr>
        <p:spPr>
          <a:xfrm>
            <a:off x="457200" y="1828800"/>
            <a:ext cx="4114800" cy="4297363"/>
          </a:xfrm>
        </p:spPr>
        <p:txBody>
          <a:bodyPr/>
          <a:lstStyle/>
          <a:p>
            <a:pPr>
              <a:buFontTx/>
              <a:buNone/>
            </a:pPr>
            <a:r>
              <a:rPr lang="en-US" altLang="en-US" sz="3600" smtClean="0"/>
              <a:t>Abuse:</a:t>
            </a:r>
          </a:p>
          <a:p>
            <a:r>
              <a:rPr lang="en-US" altLang="en-US" sz="3600" smtClean="0"/>
              <a:t>To use wrongly or improperly</a:t>
            </a:r>
          </a:p>
          <a:p>
            <a:r>
              <a:rPr lang="en-US" altLang="en-US" sz="3600" smtClean="0"/>
              <a:t>To treat in a harmful, injurious, or offensive way</a:t>
            </a:r>
          </a:p>
        </p:txBody>
      </p:sp>
      <p:sp>
        <p:nvSpPr>
          <p:cNvPr id="13316" name="Text Box 4"/>
          <p:cNvSpPr txBox="1">
            <a:spLocks noChangeArrowheads="1"/>
          </p:cNvSpPr>
          <p:nvPr/>
        </p:nvSpPr>
        <p:spPr bwMode="auto">
          <a:xfrm>
            <a:off x="5029200" y="1828800"/>
            <a:ext cx="3733800"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04800" indent="-304800"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3600"/>
              <a:t>Cruelty:</a:t>
            </a:r>
          </a:p>
          <a:p>
            <a:pPr eaLnBrk="1" hangingPunct="1">
              <a:spcBef>
                <a:spcPct val="50000"/>
              </a:spcBef>
              <a:buFontTx/>
              <a:buChar char="•"/>
            </a:pPr>
            <a:r>
              <a:rPr lang="en-US" altLang="en-US" sz="3600"/>
              <a:t>The state or quality of being cruel</a:t>
            </a:r>
          </a:p>
        </p:txBody>
      </p:sp>
      <p:sp>
        <p:nvSpPr>
          <p:cNvPr id="13317" name="Text Box 5"/>
          <p:cNvSpPr txBox="1">
            <a:spLocks noChangeArrowheads="1"/>
          </p:cNvSpPr>
          <p:nvPr/>
        </p:nvSpPr>
        <p:spPr bwMode="auto">
          <a:xfrm>
            <a:off x="-25400" y="6324600"/>
            <a:ext cx="7315200" cy="803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pPr>
            <a:r>
              <a:rPr lang="en-US" altLang="en-US" sz="1400" dirty="0"/>
              <a:t>Dictionary.com. (2008). </a:t>
            </a:r>
            <a:r>
              <a:rPr lang="en-US" altLang="en-US" sz="1400" i="1" dirty="0"/>
              <a:t>Dictionary.com Unabridged (v 1.1)</a:t>
            </a:r>
            <a:r>
              <a:rPr lang="en-US" altLang="en-US" sz="1400" dirty="0"/>
              <a:t>. Retrieved </a:t>
            </a:r>
            <a:r>
              <a:rPr lang="en-US" altLang="en-US" sz="1400" dirty="0" smtClean="0"/>
              <a:t>from </a:t>
            </a:r>
            <a:r>
              <a:rPr lang="en-US" altLang="en-US" sz="1400" dirty="0"/>
              <a:t>Dictionary.com website: </a:t>
            </a:r>
            <a:r>
              <a:rPr lang="en-US" altLang="en-US" sz="1400" dirty="0">
                <a:hlinkClick r:id="rId3"/>
              </a:rPr>
              <a:t>http://dictionary.reference.com/browse/abuse</a:t>
            </a:r>
            <a:r>
              <a:rPr lang="en-US" altLang="en-US" sz="1400" dirty="0"/>
              <a:t> .</a:t>
            </a:r>
          </a:p>
          <a:p>
            <a:pPr eaLnBrk="1" hangingPunct="1">
              <a:spcBef>
                <a:spcPct val="50000"/>
              </a:spcBef>
            </a:pPr>
            <a:endParaRPr lang="en-US" altLang="en-US" sz="1400" dirty="0">
              <a:solidFill>
                <a:srgbClr val="FF0000"/>
              </a:solidFill>
            </a:endParaRPr>
          </a:p>
        </p:txBody>
      </p:sp>
    </p:spTree>
    <p:extLst>
      <p:ext uri="{BB962C8B-B14F-4D97-AF65-F5344CB8AC3E}">
        <p14:creationId xmlns:p14="http://schemas.microsoft.com/office/powerpoint/2010/main" val="224548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p:txBody>
          <a:bodyPr/>
          <a:lstStyle/>
          <a:p>
            <a:pPr eaLnBrk="1" hangingPunct="1"/>
            <a:r>
              <a:rPr lang="en-US" altLang="en-US" smtClean="0"/>
              <a:t>Discussion Point</a:t>
            </a:r>
          </a:p>
        </p:txBody>
      </p:sp>
      <p:sp>
        <p:nvSpPr>
          <p:cNvPr id="14339" name="Content Placeholder 2"/>
          <p:cNvSpPr>
            <a:spLocks noGrp="1"/>
          </p:cNvSpPr>
          <p:nvPr>
            <p:ph idx="4294967295"/>
          </p:nvPr>
        </p:nvSpPr>
        <p:spPr/>
        <p:txBody>
          <a:bodyPr/>
          <a:lstStyle/>
          <a:p>
            <a:pPr eaLnBrk="1" hangingPunct="1">
              <a:buFont typeface="Wingdings" panose="05000000000000000000" pitchFamily="2" charset="2"/>
              <a:buChar char="Ø"/>
            </a:pPr>
            <a:r>
              <a:rPr lang="en-US" altLang="en-US" sz="4000" smtClean="0"/>
              <a:t>As a producer of animals, how can you prevent misconceptions pertaining to animal agriculture?</a:t>
            </a:r>
          </a:p>
          <a:p>
            <a:pPr eaLnBrk="1" hangingPunct="1">
              <a:buFont typeface="Wingdings" panose="05000000000000000000" pitchFamily="2" charset="2"/>
              <a:buChar char="Ø"/>
            </a:pPr>
            <a:r>
              <a:rPr lang="en-US" altLang="en-US" sz="4000" smtClean="0"/>
              <a:t>What should you do when you see animal abuse?</a:t>
            </a:r>
          </a:p>
        </p:txBody>
      </p:sp>
      <p:sp>
        <p:nvSpPr>
          <p:cNvPr id="14340"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FFC0783E-7382-452A-81E8-D91E6994D73B}" type="slidenum">
              <a:rPr lang="en-US" altLang="en-US" sz="1400"/>
              <a:pPr algn="r" eaLnBrk="1" hangingPunct="1"/>
              <a:t>12</a:t>
            </a:fld>
            <a:endParaRPr lang="en-US" altLang="en-US" sz="1400"/>
          </a:p>
        </p:txBody>
      </p:sp>
    </p:spTree>
    <p:extLst>
      <p:ext uri="{BB962C8B-B14F-4D97-AF65-F5344CB8AC3E}">
        <p14:creationId xmlns:p14="http://schemas.microsoft.com/office/powerpoint/2010/main" val="3614807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Discussion Point</a:t>
            </a:r>
          </a:p>
        </p:txBody>
      </p:sp>
      <p:sp>
        <p:nvSpPr>
          <p:cNvPr id="15363" name="Content Placeholder 2"/>
          <p:cNvSpPr>
            <a:spLocks noGrp="1"/>
          </p:cNvSpPr>
          <p:nvPr>
            <p:ph idx="1"/>
          </p:nvPr>
        </p:nvSpPr>
        <p:spPr/>
        <p:txBody>
          <a:bodyPr/>
          <a:lstStyle/>
          <a:p>
            <a:pPr eaLnBrk="1" hangingPunct="1"/>
            <a:r>
              <a:rPr lang="en-US" altLang="en-US" sz="4400" smtClean="0"/>
              <a:t>Is there such thing as a correct philosophy?</a:t>
            </a:r>
          </a:p>
        </p:txBody>
      </p:sp>
      <p:sp>
        <p:nvSpPr>
          <p:cNvPr id="11268"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DF0B90C9-64CC-447F-A3D5-4B969101BA88}" type="slidenum">
              <a:rPr lang="en-US" altLang="en-US" sz="1400"/>
              <a:pPr eaLnBrk="1" hangingPunct="1"/>
              <a:t>13</a:t>
            </a:fld>
            <a:endParaRPr lang="en-US" altLang="en-US" sz="1400"/>
          </a:p>
        </p:txBody>
      </p:sp>
      <p:sp>
        <p:nvSpPr>
          <p:cNvPr id="5" name="Rectangle 4"/>
          <p:cNvSpPr/>
          <p:nvPr/>
        </p:nvSpPr>
        <p:spPr>
          <a:xfrm>
            <a:off x="762000" y="3429000"/>
            <a:ext cx="3223961" cy="923330"/>
          </a:xfrm>
          <a:prstGeom prst="rect">
            <a:avLst/>
          </a:prstGeom>
          <a:noFill/>
        </p:spPr>
        <p:txBody>
          <a:bodyPr wrap="none">
            <a:spAutoFit/>
          </a:bodyPr>
          <a:lstStyle/>
          <a:p>
            <a:pPr algn="ctr">
              <a:defRPr/>
            </a:pPr>
            <a:r>
              <a:rPr lang="en-US" sz="5400" b="1" cap="all"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Arial" charset="0"/>
                <a:cs typeface="+mn-cs"/>
              </a:rPr>
              <a:t>Rights?</a:t>
            </a:r>
          </a:p>
        </p:txBody>
      </p:sp>
      <p:sp>
        <p:nvSpPr>
          <p:cNvPr id="6" name="Rectangle 5"/>
          <p:cNvSpPr/>
          <p:nvPr/>
        </p:nvSpPr>
        <p:spPr>
          <a:xfrm>
            <a:off x="3962400" y="4114800"/>
            <a:ext cx="4527058" cy="1015663"/>
          </a:xfrm>
          <a:prstGeom prst="rect">
            <a:avLst/>
          </a:prstGeom>
          <a:noFill/>
        </p:spPr>
        <p:txBody>
          <a:bodyPr>
            <a:spAutoFit/>
          </a:bodyPr>
          <a:lstStyle/>
          <a:p>
            <a:pPr algn="ctr">
              <a:defRPr/>
            </a:pPr>
            <a:r>
              <a:rPr lang="en-US" sz="6000" b="1">
                <a:ln w="17780" cmpd="sng">
                  <a:solidFill>
                    <a:srgbClr val="FFFFFF"/>
                  </a:solidFill>
                  <a:prstDash val="solid"/>
                  <a:miter lim="800000"/>
                </a:ln>
                <a:solidFill>
                  <a:srgbClr val="0070C0"/>
                </a:solidFill>
                <a:effectLst>
                  <a:outerShdw blurRad="50800" algn="tl" rotWithShape="0">
                    <a:srgbClr val="000000"/>
                  </a:outerShdw>
                </a:effectLst>
                <a:latin typeface="Arial" charset="0"/>
                <a:cs typeface="+mn-cs"/>
              </a:rPr>
              <a:t>WELFARE?</a:t>
            </a:r>
            <a:endParaRPr lang="en-US" sz="6000" b="1" dirty="0">
              <a:ln w="17780" cmpd="sng">
                <a:solidFill>
                  <a:srgbClr val="FFFFFF"/>
                </a:solidFill>
                <a:prstDash val="solid"/>
                <a:miter lim="800000"/>
              </a:ln>
              <a:solidFill>
                <a:srgbClr val="0070C0"/>
              </a:solidFill>
              <a:effectLst>
                <a:outerShdw blurRad="50800" algn="tl" rotWithShape="0">
                  <a:srgbClr val="000000"/>
                </a:outerShdw>
              </a:effectLst>
              <a:latin typeface="Arial" charset="0"/>
              <a:cs typeface="+mn-cs"/>
            </a:endParaRPr>
          </a:p>
        </p:txBody>
      </p:sp>
    </p:spTree>
    <p:extLst>
      <p:ext uri="{BB962C8B-B14F-4D97-AF65-F5344CB8AC3E}">
        <p14:creationId xmlns:p14="http://schemas.microsoft.com/office/powerpoint/2010/main" val="536301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a:bodyPr>
          <a:lstStyle/>
          <a:p>
            <a:pPr>
              <a:lnSpc>
                <a:spcPct val="90000"/>
              </a:lnSpc>
              <a:buNone/>
            </a:pPr>
            <a:r>
              <a:rPr lang="en-US" altLang="en-US" dirty="0"/>
              <a:t>Dictionary.com. (2008). </a:t>
            </a:r>
            <a:r>
              <a:rPr lang="en-US" altLang="en-US" i="1" dirty="0"/>
              <a:t>Dictionary.com Unabridged (v 1.1)</a:t>
            </a:r>
            <a:r>
              <a:rPr lang="en-US" altLang="en-US" dirty="0"/>
              <a:t>. </a:t>
            </a:r>
            <a:r>
              <a:rPr lang="en-US" altLang="en-US" dirty="0" smtClean="0"/>
              <a:t>Retrieved from  </a:t>
            </a:r>
            <a:r>
              <a:rPr lang="en-US" altLang="en-US" dirty="0">
                <a:hlinkClick r:id="rId3"/>
              </a:rPr>
              <a:t>http://dictionary.reference.com/browse</a:t>
            </a:r>
            <a:r>
              <a:rPr lang="en-US" altLang="en-US" dirty="0" smtClean="0">
                <a:hlinkClick r:id="rId3"/>
              </a:rPr>
              <a:t>/</a:t>
            </a:r>
            <a:r>
              <a:rPr lang="en-US" altLang="en-US" dirty="0" smtClean="0"/>
              <a:t> </a:t>
            </a:r>
            <a:endParaRPr lang="en-US" altLang="en-US" dirty="0"/>
          </a:p>
          <a:p>
            <a:pPr>
              <a:lnSpc>
                <a:spcPct val="90000"/>
              </a:lnSpc>
              <a:buNone/>
            </a:pPr>
            <a:r>
              <a:rPr lang="en-US" altLang="en-US" dirty="0" err="1"/>
              <a:t>Herren</a:t>
            </a:r>
            <a:r>
              <a:rPr lang="en-US" altLang="en-US" dirty="0"/>
              <a:t>, R.V. (2007). </a:t>
            </a:r>
            <a:r>
              <a:rPr lang="en-US" altLang="en-US" i="1" dirty="0"/>
              <a:t>The science of animal agriculture (3rd ed.)</a:t>
            </a:r>
            <a:r>
              <a:rPr lang="en-US" altLang="en-US" dirty="0"/>
              <a:t>. Clifton Park, NY: Delmar.</a:t>
            </a:r>
          </a:p>
          <a:p>
            <a:pPr>
              <a:lnSpc>
                <a:spcPct val="90000"/>
              </a:lnSpc>
              <a:buNone/>
            </a:pPr>
            <a:r>
              <a:rPr lang="en-US" altLang="en-US" dirty="0"/>
              <a:t>The National Council for Agricultural Education. (1995) </a:t>
            </a:r>
            <a:r>
              <a:rPr lang="en-US" altLang="en-US" i="1" dirty="0"/>
              <a:t>Animal welfare instructional materials</a:t>
            </a:r>
            <a:r>
              <a:rPr lang="en-US" altLang="en-US" dirty="0"/>
              <a:t>. Alexandria, </a:t>
            </a:r>
            <a:r>
              <a:rPr lang="en-US" altLang="en-US" dirty="0" smtClean="0"/>
              <a:t>VA.</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14</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rPr>
              <a:t>Welfarist</a:t>
            </a:r>
            <a:r>
              <a:rPr kumimoji="0" lang="en-US" sz="4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 </a:t>
            </a:r>
            <a:r>
              <a:rPr kumimoji="0" lang="en-US" sz="4400" b="0" i="0" u="none" strike="noStrike" kern="0" cap="none" spc="0" normalizeH="0" noProof="0" smtClean="0">
                <a:ln>
                  <a:noFill/>
                </a:ln>
                <a:solidFill>
                  <a:sysClr val="windowText" lastClr="000000"/>
                </a:solidFill>
                <a:effectLst/>
                <a:uLnTx/>
                <a:uFillTx/>
                <a:latin typeface="Arial" pitchFamily="34" charset="0"/>
                <a:cs typeface="Arial" pitchFamily="34" charset="0"/>
              </a:rPr>
              <a:t>or Rightist?</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0" y="4346328"/>
            <a:ext cx="9144000"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3 – Lesson </a:t>
            </a:r>
            <a:r>
              <a:rPr lang="en-US" sz="3200" kern="0" noProof="0" dirty="0" smtClean="0">
                <a:solidFill>
                  <a:sysClr val="windowText" lastClr="000000"/>
                </a:solidFill>
                <a:latin typeface="Arial" pitchFamily="34" charset="0"/>
                <a:cs typeface="Arial" pitchFamily="34" charset="0"/>
              </a:rPr>
              <a:t>3.1 Animal Rights or </a:t>
            </a:r>
          </a:p>
          <a:p>
            <a:pPr marL="0" marR="0" lvl="0" indent="0" algn="ctr" defTabSz="914400" eaLnBrk="1" fontAlgn="auto" latinLnBrk="0" hangingPunct="1">
              <a:lnSpc>
                <a:spcPct val="100000"/>
              </a:lnSpc>
              <a:spcBef>
                <a:spcPts val="0"/>
              </a:spcBef>
              <a:spcAft>
                <a:spcPts val="0"/>
              </a:spcAft>
              <a:buClrTx/>
              <a:buSzTx/>
              <a:buFontTx/>
              <a:buNone/>
              <a:tabLst/>
              <a:defRPr/>
            </a:pPr>
            <a:r>
              <a:rPr lang="en-US" sz="3200" kern="0" noProof="0" dirty="0" smtClean="0">
                <a:solidFill>
                  <a:sysClr val="windowText" lastClr="000000"/>
                </a:solidFill>
                <a:latin typeface="Arial" pitchFamily="34" charset="0"/>
                <a:cs typeface="Arial" pitchFamily="34" charset="0"/>
              </a:rPr>
              <a:t>Animal Wrongs?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4"/>
          <p:cNvSpPr>
            <a:spLocks noGrp="1"/>
          </p:cNvSpPr>
          <p:nvPr>
            <p:ph type="title"/>
          </p:nvPr>
        </p:nvSpPr>
        <p:spPr/>
        <p:txBody>
          <a:bodyPr/>
          <a:lstStyle/>
          <a:p>
            <a:pPr eaLnBrk="1" hangingPunct="1"/>
            <a:r>
              <a:rPr lang="en-US" altLang="en-US" smtClean="0"/>
              <a:t>Value Defined</a:t>
            </a:r>
          </a:p>
        </p:txBody>
      </p:sp>
      <p:sp>
        <p:nvSpPr>
          <p:cNvPr id="5123" name="Content Placeholder 5"/>
          <p:cNvSpPr>
            <a:spLocks noGrp="1"/>
          </p:cNvSpPr>
          <p:nvPr>
            <p:ph sz="half" idx="1"/>
          </p:nvPr>
        </p:nvSpPr>
        <p:spPr>
          <a:xfrm>
            <a:off x="457200" y="1828800"/>
            <a:ext cx="8001000" cy="4297363"/>
          </a:xfrm>
        </p:spPr>
        <p:txBody>
          <a:bodyPr/>
          <a:lstStyle/>
          <a:p>
            <a:pPr marL="514350" indent="-514350" eaLnBrk="1" hangingPunct="1">
              <a:buFontTx/>
              <a:buAutoNum type="arabicPeriod"/>
            </a:pPr>
            <a:r>
              <a:rPr lang="en-US" altLang="en-US" sz="3600" smtClean="0"/>
              <a:t>Relative worth, merit, or importance: </a:t>
            </a:r>
            <a:r>
              <a:rPr lang="en-US" altLang="en-US" sz="3600" i="1" smtClean="0"/>
              <a:t>the value of a college education</a:t>
            </a:r>
          </a:p>
          <a:p>
            <a:pPr marL="514350" indent="-514350" eaLnBrk="1" hangingPunct="1">
              <a:buFontTx/>
              <a:buAutoNum type="arabicPeriod"/>
            </a:pPr>
            <a:r>
              <a:rPr lang="en-US" altLang="en-US" sz="3600" smtClean="0"/>
              <a:t>Monetary or material worth, as in commerce or trade</a:t>
            </a:r>
          </a:p>
          <a:p>
            <a:pPr marL="514350" indent="-514350" eaLnBrk="1" hangingPunct="1">
              <a:buFontTx/>
              <a:buAutoNum type="arabicPeriod"/>
            </a:pPr>
            <a:r>
              <a:rPr lang="en-US" altLang="en-US" sz="3600" smtClean="0"/>
              <a:t>Import or meaning; force; significance: </a:t>
            </a:r>
            <a:r>
              <a:rPr lang="en-US" altLang="en-US" sz="3600" i="1" smtClean="0"/>
              <a:t>the value of a word</a:t>
            </a:r>
          </a:p>
        </p:txBody>
      </p:sp>
      <p:sp>
        <p:nvSpPr>
          <p:cNvPr id="5124"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6DE79904-486C-4F12-990C-93E057A7D41F}" type="slidenum">
              <a:rPr lang="en-US" altLang="en-US" sz="1400"/>
              <a:pPr eaLnBrk="1" hangingPunct="1"/>
              <a:t>3</a:t>
            </a:fld>
            <a:endParaRPr lang="en-US" altLang="en-US" sz="1400"/>
          </a:p>
        </p:txBody>
      </p:sp>
      <p:sp>
        <p:nvSpPr>
          <p:cNvPr id="5125" name="Text Box 8"/>
          <p:cNvSpPr txBox="1">
            <a:spLocks noChangeArrowheads="1"/>
          </p:cNvSpPr>
          <p:nvPr/>
        </p:nvSpPr>
        <p:spPr bwMode="auto">
          <a:xfrm>
            <a:off x="0" y="6319826"/>
            <a:ext cx="7543800" cy="803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pPr>
            <a:r>
              <a:rPr lang="en-US" altLang="en-US" sz="1400" dirty="0"/>
              <a:t>Value. (2008). </a:t>
            </a:r>
            <a:r>
              <a:rPr lang="en-US" altLang="en-US" sz="1400" i="1" dirty="0"/>
              <a:t>Dictionary.com Unabridged (v 1.1)</a:t>
            </a:r>
            <a:r>
              <a:rPr lang="en-US" altLang="en-US" sz="1400" dirty="0"/>
              <a:t>. Retrieved </a:t>
            </a:r>
            <a:r>
              <a:rPr lang="en-US" altLang="en-US" sz="1400" dirty="0" smtClean="0"/>
              <a:t>from </a:t>
            </a:r>
            <a:r>
              <a:rPr lang="en-US" altLang="en-US" sz="1400" dirty="0"/>
              <a:t>Dictionary.com website: </a:t>
            </a:r>
            <a:r>
              <a:rPr lang="en-US" altLang="en-US" sz="1400" dirty="0">
                <a:hlinkClick r:id="rId3"/>
              </a:rPr>
              <a:t>http://dictionary.reference.com/browse/value</a:t>
            </a:r>
            <a:r>
              <a:rPr lang="en-US" altLang="en-US" sz="1400" dirty="0"/>
              <a:t>.</a:t>
            </a:r>
          </a:p>
          <a:p>
            <a:pPr eaLnBrk="1" hangingPunct="1">
              <a:spcBef>
                <a:spcPct val="50000"/>
              </a:spcBef>
            </a:pPr>
            <a:endParaRPr lang="en-US" altLang="en-US" sz="1400" dirty="0">
              <a:solidFill>
                <a:srgbClr val="FF0000"/>
              </a:solidFill>
            </a:endParaRPr>
          </a:p>
        </p:txBody>
      </p:sp>
    </p:spTree>
    <p:extLst>
      <p:ext uri="{BB962C8B-B14F-4D97-AF65-F5344CB8AC3E}">
        <p14:creationId xmlns:p14="http://schemas.microsoft.com/office/powerpoint/2010/main" val="1830874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4"/>
          <p:cNvSpPr>
            <a:spLocks noGrp="1"/>
          </p:cNvSpPr>
          <p:nvPr>
            <p:ph type="title"/>
          </p:nvPr>
        </p:nvSpPr>
        <p:spPr/>
        <p:txBody>
          <a:bodyPr/>
          <a:lstStyle/>
          <a:p>
            <a:pPr eaLnBrk="1" hangingPunct="1"/>
            <a:r>
              <a:rPr lang="en-US" altLang="en-US" smtClean="0"/>
              <a:t>Value Defined Continued</a:t>
            </a:r>
          </a:p>
        </p:txBody>
      </p:sp>
      <p:sp>
        <p:nvSpPr>
          <p:cNvPr id="6147" name="Content Placeholder 5"/>
          <p:cNvSpPr>
            <a:spLocks noGrp="1"/>
          </p:cNvSpPr>
          <p:nvPr>
            <p:ph sz="half" idx="1"/>
          </p:nvPr>
        </p:nvSpPr>
        <p:spPr>
          <a:xfrm>
            <a:off x="457200" y="1828800"/>
            <a:ext cx="8001000" cy="4297363"/>
          </a:xfrm>
        </p:spPr>
        <p:txBody>
          <a:bodyPr/>
          <a:lstStyle/>
          <a:p>
            <a:pPr marL="514350" indent="-514350" eaLnBrk="1" hangingPunct="1">
              <a:buFontTx/>
              <a:buAutoNum type="arabicPeriod" startAt="4"/>
            </a:pPr>
            <a:r>
              <a:rPr lang="en-US" altLang="en-US" sz="3600" smtClean="0"/>
              <a:t>Liking or affection; favorable regard</a:t>
            </a:r>
          </a:p>
          <a:p>
            <a:pPr marL="514350" indent="-514350" eaLnBrk="1" hangingPunct="1">
              <a:buFontTx/>
              <a:buAutoNum type="arabicPeriod" startAt="4"/>
            </a:pPr>
            <a:endParaRPr lang="en-US" altLang="en-US" sz="3600" smtClean="0"/>
          </a:p>
          <a:p>
            <a:pPr marL="514350" indent="-514350" eaLnBrk="1" hangingPunct="1">
              <a:buFontTx/>
              <a:buAutoNum type="arabicPeriod" startAt="4"/>
            </a:pPr>
            <a:r>
              <a:rPr lang="en-US" altLang="en-US" sz="3600" smtClean="0"/>
              <a:t>The ideals, customs, institutions, etc., of a society toward which the people of the group have an affective regard</a:t>
            </a:r>
          </a:p>
          <a:p>
            <a:pPr marL="514350" indent="-514350" eaLnBrk="1" hangingPunct="1">
              <a:buFontTx/>
              <a:buNone/>
            </a:pPr>
            <a:endParaRPr lang="en-US" altLang="en-US" sz="3600" smtClean="0"/>
          </a:p>
        </p:txBody>
      </p:sp>
      <p:sp>
        <p:nvSpPr>
          <p:cNvPr id="6148"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BD90DDB9-8CCB-4D54-ADEA-CBE3D8DD63BA}" type="slidenum">
              <a:rPr lang="en-US" altLang="en-US" sz="1400"/>
              <a:pPr eaLnBrk="1" hangingPunct="1"/>
              <a:t>4</a:t>
            </a:fld>
            <a:endParaRPr lang="en-US" altLang="en-US" sz="1400"/>
          </a:p>
        </p:txBody>
      </p:sp>
      <p:sp>
        <p:nvSpPr>
          <p:cNvPr id="6149" name="Text Box 9"/>
          <p:cNvSpPr txBox="1">
            <a:spLocks noChangeArrowheads="1"/>
          </p:cNvSpPr>
          <p:nvPr/>
        </p:nvSpPr>
        <p:spPr bwMode="auto">
          <a:xfrm>
            <a:off x="0" y="6335713"/>
            <a:ext cx="7543800" cy="1034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pPr>
            <a:r>
              <a:rPr lang="en-US" altLang="en-US" sz="1400" dirty="0"/>
              <a:t>value. (2008). </a:t>
            </a:r>
            <a:r>
              <a:rPr lang="en-US" altLang="en-US" sz="1400" i="1" dirty="0"/>
              <a:t>Dictionary.com Unabridged (v 1.1)</a:t>
            </a:r>
            <a:r>
              <a:rPr lang="en-US" altLang="en-US" sz="1400" dirty="0"/>
              <a:t>. Retrieved </a:t>
            </a:r>
            <a:r>
              <a:rPr lang="en-US" altLang="en-US" sz="1400" dirty="0" smtClean="0"/>
              <a:t>from </a:t>
            </a:r>
            <a:r>
              <a:rPr lang="en-US" altLang="en-US" sz="1400" dirty="0"/>
              <a:t>Dictionary.com website: </a:t>
            </a:r>
            <a:r>
              <a:rPr lang="en-US" altLang="en-US" sz="1400" dirty="0">
                <a:hlinkClick r:id="rId3"/>
              </a:rPr>
              <a:t>http://dictionary.reference.com/browse/value</a:t>
            </a:r>
            <a:endParaRPr lang="en-US" altLang="en-US" sz="1400" dirty="0"/>
          </a:p>
          <a:p>
            <a:pPr eaLnBrk="1" hangingPunct="1">
              <a:spcBef>
                <a:spcPct val="50000"/>
              </a:spcBef>
            </a:pPr>
            <a:endParaRPr lang="en-US" altLang="en-US" sz="2400" dirty="0">
              <a:solidFill>
                <a:srgbClr val="FF0000"/>
              </a:solidFill>
            </a:endParaRPr>
          </a:p>
        </p:txBody>
      </p:sp>
    </p:spTree>
    <p:extLst>
      <p:ext uri="{BB962C8B-B14F-4D97-AF65-F5344CB8AC3E}">
        <p14:creationId xmlns:p14="http://schemas.microsoft.com/office/powerpoint/2010/main" val="879851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Discussion Point</a:t>
            </a:r>
          </a:p>
        </p:txBody>
      </p:sp>
      <p:sp>
        <p:nvSpPr>
          <p:cNvPr id="7171" name="Content Placeholder 2"/>
          <p:cNvSpPr>
            <a:spLocks noGrp="1"/>
          </p:cNvSpPr>
          <p:nvPr>
            <p:ph idx="1"/>
          </p:nvPr>
        </p:nvSpPr>
        <p:spPr/>
        <p:txBody>
          <a:bodyPr/>
          <a:lstStyle/>
          <a:p>
            <a:pPr eaLnBrk="1" hangingPunct="1">
              <a:buFont typeface="Wingdings" panose="05000000000000000000" pitchFamily="2" charset="2"/>
              <a:buChar char="Ø"/>
            </a:pPr>
            <a:r>
              <a:rPr lang="en-US" altLang="en-US" sz="4000" smtClean="0"/>
              <a:t>Would you rather receive a puppy or a spider for as a Christmas gift?</a:t>
            </a:r>
          </a:p>
          <a:p>
            <a:pPr eaLnBrk="1" hangingPunct="1">
              <a:buFont typeface="Wingdings" panose="05000000000000000000" pitchFamily="2" charset="2"/>
              <a:buChar char="Ø"/>
            </a:pPr>
            <a:r>
              <a:rPr lang="en-US" altLang="en-US" sz="4000" smtClean="0"/>
              <a:t>Why?</a:t>
            </a:r>
          </a:p>
          <a:p>
            <a:pPr eaLnBrk="1" hangingPunct="1">
              <a:buFont typeface="Wingdings" panose="05000000000000000000" pitchFamily="2" charset="2"/>
              <a:buChar char="Ø"/>
            </a:pPr>
            <a:r>
              <a:rPr lang="en-US" altLang="en-US" sz="4000" smtClean="0"/>
              <a:t>How do personal values affect your opinion?</a:t>
            </a:r>
          </a:p>
        </p:txBody>
      </p:sp>
      <p:sp>
        <p:nvSpPr>
          <p:cNvPr id="7172"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18473461-87B2-4A2B-80F9-65889D2C4E68}" type="slidenum">
              <a:rPr lang="en-US" altLang="en-US" sz="1400"/>
              <a:pPr eaLnBrk="1" hangingPunct="1"/>
              <a:t>5</a:t>
            </a:fld>
            <a:endParaRPr lang="en-US" altLang="en-US" sz="1400"/>
          </a:p>
        </p:txBody>
      </p:sp>
    </p:spTree>
    <p:extLst>
      <p:ext uri="{BB962C8B-B14F-4D97-AF65-F5344CB8AC3E}">
        <p14:creationId xmlns:p14="http://schemas.microsoft.com/office/powerpoint/2010/main" val="435842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Philosophies</a:t>
            </a:r>
          </a:p>
        </p:txBody>
      </p:sp>
      <p:sp>
        <p:nvSpPr>
          <p:cNvPr id="8195" name="Content Placeholder 2"/>
          <p:cNvSpPr>
            <a:spLocks noGrp="1"/>
          </p:cNvSpPr>
          <p:nvPr>
            <p:ph idx="1"/>
          </p:nvPr>
        </p:nvSpPr>
        <p:spPr/>
        <p:txBody>
          <a:bodyPr/>
          <a:lstStyle/>
          <a:p>
            <a:pPr eaLnBrk="1" hangingPunct="1">
              <a:buFontTx/>
              <a:buNone/>
            </a:pPr>
            <a:r>
              <a:rPr lang="en-US" altLang="en-US" sz="4400" smtClean="0"/>
              <a:t>Animal Welfare:</a:t>
            </a:r>
          </a:p>
          <a:p>
            <a:pPr marL="468313" lvl="1" indent="-11113" eaLnBrk="1" hangingPunct="1">
              <a:buFontTx/>
              <a:buNone/>
            </a:pPr>
            <a:r>
              <a:rPr lang="en-US" altLang="en-US" sz="4000" smtClean="0"/>
              <a:t>A philosophy that animals should be treated in a kind and caring manner.</a:t>
            </a:r>
          </a:p>
        </p:txBody>
      </p:sp>
      <p:sp>
        <p:nvSpPr>
          <p:cNvPr id="8196"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42FDE63D-E07C-4BAA-BB5F-1BA42C418D0D}" type="slidenum">
              <a:rPr lang="en-US" altLang="en-US" sz="1400"/>
              <a:pPr eaLnBrk="1" hangingPunct="1"/>
              <a:t>6</a:t>
            </a:fld>
            <a:endParaRPr lang="en-US" altLang="en-US" sz="1400"/>
          </a:p>
        </p:txBody>
      </p:sp>
    </p:spTree>
    <p:extLst>
      <p:ext uri="{BB962C8B-B14F-4D97-AF65-F5344CB8AC3E}">
        <p14:creationId xmlns:p14="http://schemas.microsoft.com/office/powerpoint/2010/main" val="592898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p:txBody>
          <a:bodyPr/>
          <a:lstStyle/>
          <a:p>
            <a:pPr eaLnBrk="1" hangingPunct="1"/>
            <a:r>
              <a:rPr lang="en-US" altLang="en-US" smtClean="0"/>
              <a:t>Discussion Point</a:t>
            </a:r>
          </a:p>
        </p:txBody>
      </p:sp>
      <p:sp>
        <p:nvSpPr>
          <p:cNvPr id="9219" name="Content Placeholder 2"/>
          <p:cNvSpPr>
            <a:spLocks noGrp="1"/>
          </p:cNvSpPr>
          <p:nvPr>
            <p:ph idx="4294967295"/>
          </p:nvPr>
        </p:nvSpPr>
        <p:spPr/>
        <p:txBody>
          <a:bodyPr>
            <a:normAutofit lnSpcReduction="10000"/>
          </a:bodyPr>
          <a:lstStyle/>
          <a:p>
            <a:pPr marL="914400" indent="-914400" eaLnBrk="1" hangingPunct="1">
              <a:buFont typeface="Wingdings" panose="05000000000000000000" pitchFamily="2" charset="2"/>
              <a:buChar char="Ø"/>
            </a:pPr>
            <a:r>
              <a:rPr lang="en-US" altLang="en-US" sz="4000" smtClean="0"/>
              <a:t>You take a field trip to a local farm. There are market hogs on feed, cattle grazing in a small pasture, and two herding dogs in a kennel.</a:t>
            </a:r>
          </a:p>
          <a:p>
            <a:pPr marL="914400" indent="-914400" eaLnBrk="1" hangingPunct="1">
              <a:buFont typeface="Wingdings" panose="05000000000000000000" pitchFamily="2" charset="2"/>
              <a:buChar char="Ø"/>
            </a:pPr>
            <a:r>
              <a:rPr lang="en-US" altLang="en-US" sz="4000" smtClean="0"/>
              <a:t>What might an animal welfarist feel about this scene?</a:t>
            </a:r>
          </a:p>
        </p:txBody>
      </p:sp>
      <p:sp>
        <p:nvSpPr>
          <p:cNvPr id="9220"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A569A36D-9996-475A-BE0D-5BD6BE071983}" type="slidenum">
              <a:rPr lang="en-US" altLang="en-US" sz="1400"/>
              <a:pPr algn="r" eaLnBrk="1" hangingPunct="1"/>
              <a:t>7</a:t>
            </a:fld>
            <a:endParaRPr lang="en-US" altLang="en-US" sz="1400"/>
          </a:p>
        </p:txBody>
      </p:sp>
    </p:spTree>
    <p:extLst>
      <p:ext uri="{BB962C8B-B14F-4D97-AF65-F5344CB8AC3E}">
        <p14:creationId xmlns:p14="http://schemas.microsoft.com/office/powerpoint/2010/main" val="1044149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mtClean="0"/>
              <a:t>Philosophies</a:t>
            </a:r>
          </a:p>
        </p:txBody>
      </p:sp>
      <p:sp>
        <p:nvSpPr>
          <p:cNvPr id="10243" name="Content Placeholder 2"/>
          <p:cNvSpPr>
            <a:spLocks noGrp="1"/>
          </p:cNvSpPr>
          <p:nvPr>
            <p:ph idx="1"/>
          </p:nvPr>
        </p:nvSpPr>
        <p:spPr/>
        <p:txBody>
          <a:bodyPr/>
          <a:lstStyle/>
          <a:p>
            <a:pPr eaLnBrk="1" hangingPunct="1">
              <a:buFontTx/>
              <a:buNone/>
            </a:pPr>
            <a:r>
              <a:rPr lang="en-US" altLang="en-US" sz="4400" smtClean="0"/>
              <a:t>Animal Rights:</a:t>
            </a:r>
          </a:p>
          <a:p>
            <a:pPr marL="457200" lvl="1" indent="0" eaLnBrk="1" hangingPunct="1">
              <a:buFontTx/>
              <a:buNone/>
            </a:pPr>
            <a:r>
              <a:rPr lang="en-US" altLang="en-US" sz="4000" smtClean="0"/>
              <a:t>A philosophy that animals have the same rights as humans and that they should not be used for human consumption.</a:t>
            </a:r>
          </a:p>
        </p:txBody>
      </p:sp>
      <p:sp>
        <p:nvSpPr>
          <p:cNvPr id="9220" name="Slide Number Placeholder 3"/>
          <p:cNvSpPr>
            <a:spLocks noGrp="1"/>
          </p:cNvSpPr>
          <p:nvPr>
            <p:ph type="sldNum" sz="quarter" idx="12"/>
          </p:nvPr>
        </p:nvSpPr>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FEF2DDFE-90A5-4DBC-BED7-A27B192E6374}" type="slidenum">
              <a:rPr lang="en-US" altLang="en-US" sz="1400"/>
              <a:pPr eaLnBrk="1" hangingPunct="1"/>
              <a:t>8</a:t>
            </a:fld>
            <a:endParaRPr lang="en-US" altLang="en-US" sz="1400"/>
          </a:p>
        </p:txBody>
      </p:sp>
    </p:spTree>
    <p:extLst>
      <p:ext uri="{BB962C8B-B14F-4D97-AF65-F5344CB8AC3E}">
        <p14:creationId xmlns:p14="http://schemas.microsoft.com/office/powerpoint/2010/main" val="3568070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p:txBody>
          <a:bodyPr/>
          <a:lstStyle/>
          <a:p>
            <a:pPr eaLnBrk="1" hangingPunct="1"/>
            <a:r>
              <a:rPr lang="en-US" altLang="en-US" smtClean="0"/>
              <a:t>Discussion Point</a:t>
            </a:r>
          </a:p>
        </p:txBody>
      </p:sp>
      <p:sp>
        <p:nvSpPr>
          <p:cNvPr id="11267" name="Content Placeholder 2"/>
          <p:cNvSpPr>
            <a:spLocks noGrp="1"/>
          </p:cNvSpPr>
          <p:nvPr>
            <p:ph idx="4294967295"/>
          </p:nvPr>
        </p:nvSpPr>
        <p:spPr/>
        <p:txBody>
          <a:bodyPr>
            <a:normAutofit lnSpcReduction="10000"/>
          </a:bodyPr>
          <a:lstStyle/>
          <a:p>
            <a:pPr marL="750888" indent="-750888" eaLnBrk="1" hangingPunct="1">
              <a:buFont typeface="Wingdings" panose="05000000000000000000" pitchFamily="2" charset="2"/>
              <a:buChar char="Ø"/>
            </a:pPr>
            <a:r>
              <a:rPr lang="en-US" altLang="en-US" sz="4000" smtClean="0"/>
              <a:t>You take a field trip to a local farm. There are market hogs on feed, cattle grazing in a small pasture, and two herding dogs in a kennel.</a:t>
            </a:r>
          </a:p>
          <a:p>
            <a:pPr marL="750888" indent="-750888" eaLnBrk="1" hangingPunct="1">
              <a:buFont typeface="Wingdings" panose="05000000000000000000" pitchFamily="2" charset="2"/>
              <a:buChar char="Ø"/>
            </a:pPr>
            <a:r>
              <a:rPr lang="en-US" altLang="en-US" sz="4000" smtClean="0"/>
              <a:t>What might an animal rightist feel about this scene?</a:t>
            </a:r>
          </a:p>
        </p:txBody>
      </p:sp>
      <p:sp>
        <p:nvSpPr>
          <p:cNvPr id="11268"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r" eaLnBrk="1" hangingPunct="1"/>
            <a:fld id="{B7BD0B96-382F-4AB6-AE09-EC6A5703F065}" type="slidenum">
              <a:rPr lang="en-US" altLang="en-US" sz="1400"/>
              <a:pPr algn="r" eaLnBrk="1" hangingPunct="1"/>
              <a:t>9</a:t>
            </a:fld>
            <a:endParaRPr lang="en-US" altLang="en-US" sz="1400"/>
          </a:p>
        </p:txBody>
      </p:sp>
    </p:spTree>
    <p:extLst>
      <p:ext uri="{BB962C8B-B14F-4D97-AF65-F5344CB8AC3E}">
        <p14:creationId xmlns:p14="http://schemas.microsoft.com/office/powerpoint/2010/main" val="2569959372"/>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51</TotalTime>
  <Words>1739</Words>
  <Application>Microsoft Office PowerPoint</Application>
  <PresentationFormat>On-screen Show (4:3)</PresentationFormat>
  <Paragraphs>198</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NRE_PowerPoint_Template</vt:lpstr>
      <vt:lpstr>PowerPoint Presentation</vt:lpstr>
      <vt:lpstr>Welfarist or Rightist?</vt:lpstr>
      <vt:lpstr>Value Defined</vt:lpstr>
      <vt:lpstr>Value Defined Continued</vt:lpstr>
      <vt:lpstr>Discussion Point</vt:lpstr>
      <vt:lpstr>Philosophies</vt:lpstr>
      <vt:lpstr>Discussion Point</vt:lpstr>
      <vt:lpstr>Philosophies</vt:lpstr>
      <vt:lpstr>Discussion Point</vt:lpstr>
      <vt:lpstr>Another Approach – Dominion</vt:lpstr>
      <vt:lpstr>Abuse and Cruelty</vt:lpstr>
      <vt:lpstr>Discussion Point</vt:lpstr>
      <vt:lpstr>Discussion Point</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Welfarist or Rightist?</dc:title>
  <dc:subject>ASA - Lesson 3.1 Animal Rights or Animal Wrongs?</dc:subject>
  <dc:creator>Marlene Mensch</dc:creator>
  <cp:lastModifiedBy>Leslie Fairchild</cp:lastModifiedBy>
  <cp:revision>20</cp:revision>
  <dcterms:created xsi:type="dcterms:W3CDTF">2014-09-21T17:38:12Z</dcterms:created>
  <dcterms:modified xsi:type="dcterms:W3CDTF">2015-04-13T11:48:30Z</dcterms:modified>
</cp:coreProperties>
</file>