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8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57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lene Mensch" initials="MM" lastIdx="3" clrIdx="0">
    <p:extLst>
      <p:ext uri="{19B8F6BF-5375-455C-9EA6-DF929625EA0E}">
        <p15:presenceInfo xmlns:p15="http://schemas.microsoft.com/office/powerpoint/2012/main" userId="e1c724a07b98bdc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FF1D"/>
    <a:srgbClr val="9966FF"/>
    <a:srgbClr val="FF05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82729" autoAdjust="0"/>
  </p:normalViewPr>
  <p:slideViewPr>
    <p:cSldViewPr>
      <p:cViewPr varScale="1">
        <p:scale>
          <a:sx n="54" d="100"/>
          <a:sy n="54" d="100"/>
        </p:scale>
        <p:origin x="1594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635" y="53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Scientific Classification and Taxonomy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33800" y="0"/>
            <a:ext cx="3122613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Principles of Agricultural Science – Animal   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Unit 2 – Lesson 2.2 Naming Animals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3352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>
                <a:latin typeface="Arial" pitchFamily="34" charset="0"/>
                <a:cs typeface="Arial" pitchFamily="34" charset="0"/>
              </a:rPr>
              <a:t>Curriculum for Agricultural Science Education Copyright 2015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51402E-0581-4045-9571-3EE683493364}" type="slidenum">
              <a:rPr lang="en-US" smtClean="0">
                <a:latin typeface="Arial" pitchFamily="34" charset="0"/>
                <a:cs typeface="Arial" pitchFamily="34" charset="0"/>
              </a:rPr>
              <a:t>‹#›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0513" y="8685213"/>
            <a:ext cx="1066892" cy="420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1490122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Scientific Classification and Taxonomy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0000" y="0"/>
            <a:ext cx="3046413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Principles of Agricultural Science – Animal</a:t>
            </a:r>
          </a:p>
          <a:p>
            <a:r>
              <a:rPr lang="en-US" smtClean="0">
                <a:latin typeface="Arial" pitchFamily="34" charset="0"/>
                <a:cs typeface="Arial" pitchFamily="34" charset="0"/>
              </a:rPr>
              <a:t>    Unit 2 – Lesson 2.2 Naming Animals</a:t>
            </a: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32766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>
                <a:latin typeface="Arial" pitchFamily="34" charset="0"/>
                <a:cs typeface="Arial" pitchFamily="34" charset="0"/>
              </a:rPr>
              <a:t>Curriculum for Agricultural Science Education Copyright 2015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fld id="{36C789E7-B821-4804-81D0-B1DDBDB5FEC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0513" y="8685213"/>
            <a:ext cx="1066892" cy="420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571385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C789E7-B821-4804-81D0-B1DDBDB5FECC}" type="slidenum">
              <a:rPr lang="en-US" smtClean="0">
                <a:latin typeface="Arial" pitchFamily="34" charset="0"/>
                <a:cs typeface="Arial" pitchFamily="34" charset="0"/>
              </a:rPr>
              <a:t>1</a:t>
            </a:fld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latin typeface="Arial" pitchFamily="34" charset="0"/>
                <a:cs typeface="Arial" pitchFamily="34" charset="0"/>
              </a:rPr>
              <a:t>Curriculum for Agricultural Science Education Copyright 2015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dirty="0"/>
              <a:t>Scientific Classification and Taxonomy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Principles of Agricultural Science – Animal    Unit 2 – Lesson 2.2 Naming Animals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3265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smtClean="0"/>
              <a:t>Scientific Classification and Taxonomy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Animal</a:t>
            </a:r>
          </a:p>
          <a:p>
            <a:pPr eaLnBrk="1" hangingPunct="1"/>
            <a:r>
              <a:rPr lang="en-US" altLang="en-US" sz="1200" dirty="0" smtClean="0"/>
              <a:t>Unit 2 – Lesson 2.2 Naming Animals</a:t>
            </a:r>
          </a:p>
        </p:txBody>
      </p:sp>
      <p:sp>
        <p:nvSpPr>
          <p:cNvPr id="2970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200" dirty="0">
                <a:cs typeface="Arial" pitchFamily="34" charset="0"/>
              </a:rPr>
              <a:t>Curriculum for Agricultural Science Education Copyright 2015</a:t>
            </a:r>
          </a:p>
        </p:txBody>
      </p:sp>
      <p:sp>
        <p:nvSpPr>
          <p:cNvPr id="297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CCA0CC5-33DF-479B-B3C9-6027C54F5D1D}" type="slidenum">
              <a:rPr lang="en-US" altLang="en-US" sz="1200"/>
              <a:pPr eaLnBrk="1" hangingPunct="1"/>
              <a:t>10</a:t>
            </a:fld>
            <a:endParaRPr lang="en-US" altLang="en-US" sz="1200"/>
          </a:p>
        </p:txBody>
      </p:sp>
      <p:sp>
        <p:nvSpPr>
          <p:cNvPr id="29702" name="Rectangle 7"/>
          <p:cNvSpPr txBox="1">
            <a:spLocks noGrp="1" noChangeArrowheads="1"/>
          </p:cNvSpPr>
          <p:nvPr/>
        </p:nvSpPr>
        <p:spPr bwMode="auto">
          <a:xfrm>
            <a:off x="3976688" y="8839200"/>
            <a:ext cx="304165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287" tIns="46644" rIns="93287" bIns="46644" anchor="b"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1E6F955F-FC2F-4EE2-AA3C-5A6E78FD2623}" type="slidenum">
              <a:rPr lang="en-US" altLang="en-US" sz="1200"/>
              <a:pPr algn="r" eaLnBrk="1" hangingPunct="1"/>
              <a:t>10</a:t>
            </a:fld>
            <a:endParaRPr lang="en-US" altLang="en-US" sz="1200"/>
          </a:p>
        </p:txBody>
      </p:sp>
      <p:sp>
        <p:nvSpPr>
          <p:cNvPr id="297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The Vertebrate subphylum is further broken into smaller groups called classes. Characteristics used to identify classes include the type of body covering, reproductive system, and temperature regulation system they have.</a:t>
            </a:r>
          </a:p>
        </p:txBody>
      </p:sp>
    </p:spTree>
    <p:extLst>
      <p:ext uri="{BB962C8B-B14F-4D97-AF65-F5344CB8AC3E}">
        <p14:creationId xmlns:p14="http://schemas.microsoft.com/office/powerpoint/2010/main" val="4549303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smtClean="0"/>
              <a:t>Scientific Classification and Taxonomy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Animal</a:t>
            </a:r>
          </a:p>
          <a:p>
            <a:pPr eaLnBrk="1" hangingPunct="1"/>
            <a:r>
              <a:rPr lang="en-US" altLang="en-US" sz="1200" dirty="0" smtClean="0"/>
              <a:t>Unit 2 – Lesson 2.2 Naming Animals</a:t>
            </a:r>
          </a:p>
        </p:txBody>
      </p:sp>
      <p:sp>
        <p:nvSpPr>
          <p:cNvPr id="3072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200" dirty="0">
                <a:cs typeface="Arial" pitchFamily="34" charset="0"/>
              </a:rPr>
              <a:t>Curriculum for Agricultural Science Education Copyright 2015</a:t>
            </a:r>
          </a:p>
        </p:txBody>
      </p:sp>
      <p:sp>
        <p:nvSpPr>
          <p:cNvPr id="307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F65EAA1-EEAA-458A-A122-AA766C46D602}" type="slidenum">
              <a:rPr lang="en-US" altLang="en-US" sz="1200"/>
              <a:pPr eaLnBrk="1" hangingPunct="1"/>
              <a:t>11</a:t>
            </a:fld>
            <a:endParaRPr lang="en-US" altLang="en-US" sz="1200"/>
          </a:p>
        </p:txBody>
      </p:sp>
      <p:sp>
        <p:nvSpPr>
          <p:cNvPr id="307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>
                <a:latin typeface="Arial" panose="020B0604020202020204" pitchFamily="34" charset="0"/>
              </a:rPr>
              <a:t>The divisions order and family continue to group animals into more closely related categories.</a:t>
            </a:r>
          </a:p>
          <a:p>
            <a:pPr eaLnBrk="1" hangingPunct="1"/>
            <a:endParaRPr lang="en-US" altLang="en-US" dirty="0" smtClean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dirty="0" smtClean="0">
                <a:latin typeface="Arial" panose="020B0604020202020204" pitchFamily="34" charset="0"/>
              </a:rPr>
              <a:t>The family name of animals contains the stem word of the genus with the ending “</a:t>
            </a:r>
            <a:r>
              <a:rPr lang="en-US" altLang="en-US" dirty="0" err="1" smtClean="0">
                <a:latin typeface="Arial" panose="020B0604020202020204" pitchFamily="34" charset="0"/>
              </a:rPr>
              <a:t>idae</a:t>
            </a:r>
            <a:r>
              <a:rPr lang="en-US" altLang="en-US" dirty="0" smtClean="0">
                <a:latin typeface="Arial" panose="020B0604020202020204" pitchFamily="34" charset="0"/>
              </a:rPr>
              <a:t>”. For example humans, </a:t>
            </a:r>
            <a:r>
              <a:rPr lang="en-US" altLang="en-US" i="1" dirty="0" smtClean="0">
                <a:latin typeface="Arial" panose="020B0604020202020204" pitchFamily="34" charset="0"/>
              </a:rPr>
              <a:t>Homo sapiens</a:t>
            </a:r>
            <a:r>
              <a:rPr lang="en-US" altLang="en-US" dirty="0" smtClean="0">
                <a:latin typeface="Arial" panose="020B0604020202020204" pitchFamily="34" charset="0"/>
              </a:rPr>
              <a:t>, are in the </a:t>
            </a:r>
            <a:r>
              <a:rPr lang="en-US" altLang="en-US" dirty="0" err="1" smtClean="0">
                <a:latin typeface="Arial" panose="020B0604020202020204" pitchFamily="34" charset="0"/>
              </a:rPr>
              <a:t>Hominidae</a:t>
            </a:r>
            <a:r>
              <a:rPr lang="en-US" altLang="en-US" dirty="0" smtClean="0">
                <a:latin typeface="Arial" panose="020B0604020202020204" pitchFamily="34" charset="0"/>
              </a:rPr>
              <a:t> family. Plant families are easily identified by the ending “</a:t>
            </a:r>
            <a:r>
              <a:rPr lang="en-US" altLang="en-US" dirty="0" err="1" smtClean="0">
                <a:latin typeface="Arial" panose="020B0604020202020204" pitchFamily="34" charset="0"/>
              </a:rPr>
              <a:t>aceae</a:t>
            </a:r>
            <a:r>
              <a:rPr lang="en-US" altLang="en-US" dirty="0" smtClean="0">
                <a:latin typeface="Arial" panose="020B0604020202020204" pitchFamily="34" charset="0"/>
              </a:rPr>
              <a:t>”.</a:t>
            </a:r>
          </a:p>
          <a:p>
            <a:pPr eaLnBrk="1" hangingPunct="1"/>
            <a:endParaRPr lang="en-US" altLang="en-US" dirty="0" smtClean="0">
              <a:latin typeface="Arial" panose="020B0604020202020204" pitchFamily="34" charset="0"/>
            </a:endParaRPr>
          </a:p>
          <a:p>
            <a:pPr eaLnBrk="1" hangingPunct="1"/>
            <a:endParaRPr lang="en-US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04574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smtClean="0"/>
              <a:t>Scientific Classification and Taxonomy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Animal</a:t>
            </a:r>
          </a:p>
          <a:p>
            <a:pPr eaLnBrk="1" hangingPunct="1"/>
            <a:r>
              <a:rPr lang="en-US" altLang="en-US" sz="1200" dirty="0" smtClean="0"/>
              <a:t>Unit 2 – Lesson 2.2 Naming Animals</a:t>
            </a:r>
          </a:p>
        </p:txBody>
      </p:sp>
      <p:sp>
        <p:nvSpPr>
          <p:cNvPr id="3174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200" dirty="0">
                <a:cs typeface="Arial" pitchFamily="34" charset="0"/>
              </a:rPr>
              <a:t>Curriculum for Agricultural Science Education Copyright 2015</a:t>
            </a:r>
          </a:p>
        </p:txBody>
      </p:sp>
      <p:sp>
        <p:nvSpPr>
          <p:cNvPr id="317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B34F4A3-E815-4EE8-8D89-5928E51E7770}" type="slidenum">
              <a:rPr lang="en-US" altLang="en-US" sz="1200"/>
              <a:pPr eaLnBrk="1" hangingPunct="1"/>
              <a:t>12</a:t>
            </a:fld>
            <a:endParaRPr lang="en-US" altLang="en-US" sz="1200"/>
          </a:p>
        </p:txBody>
      </p:sp>
      <p:sp>
        <p:nvSpPr>
          <p:cNvPr id="31750" name="Rectangle 7"/>
          <p:cNvSpPr txBox="1">
            <a:spLocks noGrp="1" noChangeArrowheads="1"/>
          </p:cNvSpPr>
          <p:nvPr/>
        </p:nvSpPr>
        <p:spPr bwMode="auto">
          <a:xfrm>
            <a:off x="3976688" y="8839200"/>
            <a:ext cx="304165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287" tIns="46644" rIns="93287" bIns="46644" anchor="b"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5F4AEF32-A48F-4435-BE20-3B32519667D4}" type="slidenum">
              <a:rPr lang="en-US" altLang="en-US" sz="1200"/>
              <a:pPr algn="r" eaLnBrk="1" hangingPunct="1"/>
              <a:t>12</a:t>
            </a:fld>
            <a:endParaRPr lang="en-US" altLang="en-US" sz="1200"/>
          </a:p>
        </p:txBody>
      </p:sp>
      <p:sp>
        <p:nvSpPr>
          <p:cNvPr id="317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Organisms that have many common characteristics are identified in a single genus. For example, the donkey and the horse are both members of the genus </a:t>
            </a:r>
            <a:r>
              <a:rPr lang="en-US" altLang="en-US" i="1" smtClean="0">
                <a:latin typeface="Arial" panose="020B0604020202020204" pitchFamily="34" charset="0"/>
              </a:rPr>
              <a:t>Equus. </a:t>
            </a:r>
          </a:p>
        </p:txBody>
      </p:sp>
    </p:spTree>
    <p:extLst>
      <p:ext uri="{BB962C8B-B14F-4D97-AF65-F5344CB8AC3E}">
        <p14:creationId xmlns:p14="http://schemas.microsoft.com/office/powerpoint/2010/main" val="3877820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smtClean="0"/>
              <a:t>Scientific Classification and Taxonomy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Animal</a:t>
            </a:r>
          </a:p>
          <a:p>
            <a:pPr eaLnBrk="1" hangingPunct="1"/>
            <a:r>
              <a:rPr lang="en-US" altLang="en-US" sz="1200" dirty="0" smtClean="0"/>
              <a:t>Unit 2 – Lesson 2.2 Naming Animals</a:t>
            </a:r>
          </a:p>
        </p:txBody>
      </p:sp>
      <p:sp>
        <p:nvSpPr>
          <p:cNvPr id="3277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200" dirty="0">
                <a:cs typeface="Arial" pitchFamily="34" charset="0"/>
              </a:rPr>
              <a:t>Curriculum for Agricultural Science Education Copyright 2015</a:t>
            </a:r>
          </a:p>
        </p:txBody>
      </p:sp>
      <p:sp>
        <p:nvSpPr>
          <p:cNvPr id="327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3405507-9065-4959-BF2F-6787374B5ABD}" type="slidenum">
              <a:rPr lang="en-US" altLang="en-US" sz="1200"/>
              <a:pPr eaLnBrk="1" hangingPunct="1"/>
              <a:t>13</a:t>
            </a:fld>
            <a:endParaRPr lang="en-US" altLang="en-US" sz="1200"/>
          </a:p>
        </p:txBody>
      </p:sp>
      <p:sp>
        <p:nvSpPr>
          <p:cNvPr id="32774" name="Rectangle 7"/>
          <p:cNvSpPr txBox="1">
            <a:spLocks noGrp="1" noChangeArrowheads="1"/>
          </p:cNvSpPr>
          <p:nvPr/>
        </p:nvSpPr>
        <p:spPr bwMode="auto">
          <a:xfrm>
            <a:off x="3976688" y="8839200"/>
            <a:ext cx="304165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287" tIns="46644" rIns="93287" bIns="46644" anchor="b"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454FF060-4BC8-4070-9510-A7823797962B}" type="slidenum">
              <a:rPr lang="en-US" altLang="en-US" sz="1200"/>
              <a:pPr algn="r" eaLnBrk="1" hangingPunct="1"/>
              <a:t>13</a:t>
            </a:fld>
            <a:endParaRPr lang="en-US" altLang="en-US" sz="1200"/>
          </a:p>
        </p:txBody>
      </p:sp>
      <p:sp>
        <p:nvSpPr>
          <p:cNvPr id="327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Species is the lowest level of classification and indicates a grouping of very closely related animals that may interbreed.</a:t>
            </a:r>
          </a:p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One exception is the horse and donkey, which can produce a mule.</a:t>
            </a:r>
          </a:p>
        </p:txBody>
      </p:sp>
    </p:spTree>
    <p:extLst>
      <p:ext uri="{BB962C8B-B14F-4D97-AF65-F5344CB8AC3E}">
        <p14:creationId xmlns:p14="http://schemas.microsoft.com/office/powerpoint/2010/main" val="16313704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smtClean="0"/>
              <a:t>Scientific Classification and Taxonomy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Animal</a:t>
            </a:r>
          </a:p>
          <a:p>
            <a:pPr eaLnBrk="1" hangingPunct="1"/>
            <a:r>
              <a:rPr lang="en-US" altLang="en-US" sz="1200" dirty="0" smtClean="0"/>
              <a:t>Unit 2 – Lesson 2.2 Naming Animals</a:t>
            </a:r>
          </a:p>
        </p:txBody>
      </p:sp>
      <p:sp>
        <p:nvSpPr>
          <p:cNvPr id="3379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200" dirty="0">
                <a:cs typeface="Arial" pitchFamily="34" charset="0"/>
              </a:rPr>
              <a:t>Curriculum for Agricultural Science Education Copyright 2015</a:t>
            </a:r>
          </a:p>
        </p:txBody>
      </p:sp>
      <p:sp>
        <p:nvSpPr>
          <p:cNvPr id="337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0C30EBD-9BBE-4E94-AFC8-FE54F9C7679F}" type="slidenum">
              <a:rPr lang="en-US" altLang="en-US" sz="1200"/>
              <a:pPr eaLnBrk="1" hangingPunct="1"/>
              <a:t>14</a:t>
            </a:fld>
            <a:endParaRPr lang="en-US" altLang="en-US" sz="1200"/>
          </a:p>
        </p:txBody>
      </p:sp>
      <p:sp>
        <p:nvSpPr>
          <p:cNvPr id="33798" name="Rectangle 7"/>
          <p:cNvSpPr txBox="1">
            <a:spLocks noGrp="1" noChangeArrowheads="1"/>
          </p:cNvSpPr>
          <p:nvPr/>
        </p:nvSpPr>
        <p:spPr bwMode="auto">
          <a:xfrm>
            <a:off x="3976688" y="8839200"/>
            <a:ext cx="304165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287" tIns="46644" rIns="93287" bIns="46644" anchor="b"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0BFCCFBE-5C9D-480F-A16C-661563E3F3A2}" type="slidenum">
              <a:rPr lang="en-US" altLang="en-US" sz="1200"/>
              <a:pPr algn="r" eaLnBrk="1" hangingPunct="1"/>
              <a:t>14</a:t>
            </a:fld>
            <a:endParaRPr lang="en-US" altLang="en-US" sz="1200"/>
          </a:p>
        </p:txBody>
      </p:sp>
      <p:sp>
        <p:nvSpPr>
          <p:cNvPr id="337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8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Many animals have differing common names in areas of the world and even within a country. The binomial name is the generic and species name of the animal.  </a:t>
            </a:r>
          </a:p>
        </p:txBody>
      </p:sp>
    </p:spTree>
    <p:extLst>
      <p:ext uri="{BB962C8B-B14F-4D97-AF65-F5344CB8AC3E}">
        <p14:creationId xmlns:p14="http://schemas.microsoft.com/office/powerpoint/2010/main" val="27958296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smtClean="0"/>
              <a:t>Scientific Classification and Taxonomy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Animal</a:t>
            </a:r>
          </a:p>
          <a:p>
            <a:pPr eaLnBrk="1" hangingPunct="1"/>
            <a:r>
              <a:rPr lang="en-US" altLang="en-US" sz="1200" dirty="0" smtClean="0"/>
              <a:t>Unit 2 – Lesson 2.2 Naming Animals</a:t>
            </a:r>
          </a:p>
        </p:txBody>
      </p:sp>
      <p:sp>
        <p:nvSpPr>
          <p:cNvPr id="3482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200" dirty="0">
                <a:cs typeface="Arial" pitchFamily="34" charset="0"/>
              </a:rPr>
              <a:t>Curriculum for Agricultural Science Education Copyright 2015</a:t>
            </a:r>
          </a:p>
        </p:txBody>
      </p:sp>
      <p:sp>
        <p:nvSpPr>
          <p:cNvPr id="348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633146B-0198-4FDB-B929-C31A01F55B5A}" type="slidenum">
              <a:rPr lang="en-US" altLang="en-US" sz="1200"/>
              <a:pPr eaLnBrk="1" hangingPunct="1"/>
              <a:t>15</a:t>
            </a:fld>
            <a:endParaRPr lang="en-US" altLang="en-US" sz="1200"/>
          </a:p>
        </p:txBody>
      </p:sp>
      <p:sp>
        <p:nvSpPr>
          <p:cNvPr id="34822" name="Rectangle 7"/>
          <p:cNvSpPr txBox="1">
            <a:spLocks noGrp="1" noChangeArrowheads="1"/>
          </p:cNvSpPr>
          <p:nvPr/>
        </p:nvSpPr>
        <p:spPr bwMode="auto">
          <a:xfrm>
            <a:off x="3976688" y="8839200"/>
            <a:ext cx="304165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287" tIns="46644" rIns="93287" bIns="46644" anchor="b"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7D880720-4279-4EC5-AEC7-139088DFB112}" type="slidenum">
              <a:rPr lang="en-US" altLang="en-US" sz="1200"/>
              <a:pPr algn="r" eaLnBrk="1" hangingPunct="1"/>
              <a:t>15</a:t>
            </a:fld>
            <a:endParaRPr lang="en-US" altLang="en-US" sz="1200"/>
          </a:p>
        </p:txBody>
      </p:sp>
      <p:sp>
        <p:nvSpPr>
          <p:cNvPr id="348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Classification of animals from the broadest category of Kingdom to the most basic unit of taxonomic rank, which is the species.  </a:t>
            </a:r>
          </a:p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By narrowing the taxonomical structure and assigning a basic genus and species (in this example </a:t>
            </a:r>
            <a:r>
              <a:rPr lang="en-US" altLang="en-US" i="1" smtClean="0">
                <a:latin typeface="Arial" panose="020B0604020202020204" pitchFamily="34" charset="0"/>
              </a:rPr>
              <a:t>Canis lupus)</a:t>
            </a:r>
            <a:r>
              <a:rPr lang="en-US" altLang="en-US" smtClean="0">
                <a:latin typeface="Arial" panose="020B0604020202020204" pitchFamily="34" charset="0"/>
              </a:rPr>
              <a:t>, the grey wolf occupies a place in the system that cannot be occupied by any other living animal. Other animals are classified in the same kingdom, phylum class, order, family, and genus, but not species.</a:t>
            </a:r>
          </a:p>
        </p:txBody>
      </p:sp>
    </p:spTree>
    <p:extLst>
      <p:ext uri="{BB962C8B-B14F-4D97-AF65-F5344CB8AC3E}">
        <p14:creationId xmlns:p14="http://schemas.microsoft.com/office/powerpoint/2010/main" val="316033199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C789E7-B821-4804-81D0-B1DDBDB5FECC}" type="slidenum">
              <a:rPr lang="en-US" smtClean="0">
                <a:latin typeface="Arial" pitchFamily="34" charset="0"/>
                <a:cs typeface="Arial" pitchFamily="34" charset="0"/>
              </a:rPr>
              <a:t>16</a:t>
            </a:fld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Curriculum for Agricultural Science Education Copyright 2015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dirty="0"/>
              <a:t>Scientific Classification and Taxonomy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Principles of Agricultural Science – Animal    Unit 2 – Lesson 2.2 Naming Animals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366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C789E7-B821-4804-81D0-B1DDBDB5FECC}" type="slidenum">
              <a:rPr lang="en-US" smtClean="0">
                <a:latin typeface="Arial" pitchFamily="34" charset="0"/>
                <a:cs typeface="Arial" pitchFamily="34" charset="0"/>
              </a:rPr>
              <a:t>2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latin typeface="Arial" pitchFamily="34" charset="0"/>
                <a:cs typeface="Arial" pitchFamily="34" charset="0"/>
              </a:rPr>
              <a:t>Curriculum for Agricultural Science Education Copyright 2015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dirty="0" smtClean="0"/>
              <a:t>Scientific Classification and Taxonomy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Principles of Agricultural Science – Animal    Unit 2 – Lesson 2.2 Naming Animals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4524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smtClean="0"/>
              <a:t>Scientific Classification and Taxonomy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Animal</a:t>
            </a:r>
          </a:p>
          <a:p>
            <a:pPr eaLnBrk="1" hangingPunct="1"/>
            <a:r>
              <a:rPr lang="en-US" altLang="en-US" sz="1200" dirty="0" smtClean="0"/>
              <a:t>Unit 2 – Lesson 2.2 Naming Animals</a:t>
            </a:r>
          </a:p>
        </p:txBody>
      </p:sp>
      <p:sp>
        <p:nvSpPr>
          <p:cNvPr id="2253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200" dirty="0">
                <a:cs typeface="Arial" pitchFamily="34" charset="0"/>
              </a:rPr>
              <a:t>Curriculum for Agricultural Science Education Copyright 2015</a:t>
            </a:r>
          </a:p>
        </p:txBody>
      </p:sp>
      <p:sp>
        <p:nvSpPr>
          <p:cNvPr id="225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7235CB5-14C8-4794-B85D-A2C0FFE8887F}" type="slidenum">
              <a:rPr lang="en-US" altLang="en-US" sz="1200"/>
              <a:pPr eaLnBrk="1" hangingPunct="1"/>
              <a:t>3</a:t>
            </a:fld>
            <a:endParaRPr lang="en-US" altLang="en-US" sz="1200"/>
          </a:p>
        </p:txBody>
      </p:sp>
      <p:sp>
        <p:nvSpPr>
          <p:cNvPr id="22534" name="Rectangle 7"/>
          <p:cNvSpPr txBox="1">
            <a:spLocks noGrp="1" noChangeArrowheads="1"/>
          </p:cNvSpPr>
          <p:nvPr/>
        </p:nvSpPr>
        <p:spPr bwMode="auto">
          <a:xfrm>
            <a:off x="3976688" y="8839200"/>
            <a:ext cx="304165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287" tIns="46644" rIns="93287" bIns="46644" anchor="b"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0E2A85D4-97F9-4846-AE5E-838580349DD7}" type="slidenum">
              <a:rPr lang="en-US" altLang="en-US" sz="1200"/>
              <a:pPr algn="r" eaLnBrk="1" hangingPunct="1"/>
              <a:t>3</a:t>
            </a:fld>
            <a:endParaRPr lang="en-US" altLang="en-US" sz="1200"/>
          </a:p>
        </p:txBody>
      </p:sp>
      <p:sp>
        <p:nvSpPr>
          <p:cNvPr id="225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8563" y="766763"/>
            <a:ext cx="4470400" cy="3352800"/>
          </a:xfrm>
          <a:ln/>
        </p:spPr>
      </p:sp>
      <p:sp>
        <p:nvSpPr>
          <p:cNvPr id="225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0563" y="4271963"/>
            <a:ext cx="5616575" cy="38782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As plants, animals, and microscopic organisms were discovered throughout history, a systematic method of organizing into groups with similar characteristics and attributes became necessary. Early on, Aristotle began classifying living things as plants or animals. </a:t>
            </a:r>
          </a:p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Advancements in science and the continued discovery of new organisms led to a need for a more organized system of classification. Carl Linnaeus devised a system of hierarchical categories with seven levels of organization based on the form and structure of organisms. He became known as the father of modern taxonomy.</a:t>
            </a:r>
          </a:p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6442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smtClean="0"/>
              <a:t>Scientific Classification and Taxonomy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Animal</a:t>
            </a:r>
          </a:p>
          <a:p>
            <a:pPr eaLnBrk="1" hangingPunct="1"/>
            <a:r>
              <a:rPr lang="en-US" altLang="en-US" sz="1200" dirty="0" smtClean="0"/>
              <a:t>Unit 2 – Lesson 2.2 Naming Animals</a:t>
            </a:r>
          </a:p>
        </p:txBody>
      </p:sp>
      <p:sp>
        <p:nvSpPr>
          <p:cNvPr id="2355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200" dirty="0">
                <a:cs typeface="Arial" pitchFamily="34" charset="0"/>
              </a:rPr>
              <a:t>Curriculum for Agricultural Science Education Copyright 2015</a:t>
            </a:r>
          </a:p>
        </p:txBody>
      </p:sp>
      <p:sp>
        <p:nvSpPr>
          <p:cNvPr id="235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201C661-726D-4D79-8102-30DACD7FB41D}" type="slidenum">
              <a:rPr lang="en-US" altLang="en-US" sz="1200"/>
              <a:pPr eaLnBrk="1" hangingPunct="1"/>
              <a:t>4</a:t>
            </a:fld>
            <a:endParaRPr lang="en-US" altLang="en-US" sz="1200"/>
          </a:p>
        </p:txBody>
      </p:sp>
      <p:sp>
        <p:nvSpPr>
          <p:cNvPr id="23558" name="Rectangle 7"/>
          <p:cNvSpPr txBox="1">
            <a:spLocks noGrp="1" noChangeArrowheads="1"/>
          </p:cNvSpPr>
          <p:nvPr/>
        </p:nvSpPr>
        <p:spPr bwMode="auto">
          <a:xfrm>
            <a:off x="3976688" y="8839200"/>
            <a:ext cx="304165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287" tIns="46644" rIns="93287" bIns="46644" anchor="b"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2B8DCEB6-B62B-4440-A5F8-A790AD04B6FA}" type="slidenum">
              <a:rPr lang="en-US" altLang="en-US" sz="1200"/>
              <a:pPr algn="r" eaLnBrk="1" hangingPunct="1"/>
              <a:t>4</a:t>
            </a:fld>
            <a:endParaRPr lang="en-US" altLang="en-US" sz="1200"/>
          </a:p>
        </p:txBody>
      </p:sp>
      <p:sp>
        <p:nvSpPr>
          <p:cNvPr id="235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>
                <a:latin typeface="Arial" panose="020B0604020202020204" pitchFamily="34" charset="0"/>
              </a:rPr>
              <a:t>The seven levels of classification include kingdom, phylum, class, order, family, genus, and species. </a:t>
            </a:r>
          </a:p>
          <a:p>
            <a:pPr eaLnBrk="1" hangingPunct="1"/>
            <a:endParaRPr lang="en-US" altLang="en-US" dirty="0" smtClean="0">
              <a:latin typeface="Arial" panose="020B0604020202020204" pitchFamily="34" charset="0"/>
            </a:endParaRPr>
          </a:p>
          <a:p>
            <a:pPr eaLnBrk="1" hangingPunct="1"/>
            <a:endParaRPr lang="en-US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7651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smtClean="0"/>
              <a:t>Scientific Classification and Taxonomy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Animal</a:t>
            </a:r>
          </a:p>
          <a:p>
            <a:pPr eaLnBrk="1" hangingPunct="1"/>
            <a:r>
              <a:rPr lang="en-US" altLang="en-US" sz="1200" dirty="0" smtClean="0"/>
              <a:t>Unit 2 – Lesson 2.2 Naming Animals</a:t>
            </a:r>
          </a:p>
        </p:txBody>
      </p:sp>
      <p:sp>
        <p:nvSpPr>
          <p:cNvPr id="2458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200" dirty="0">
                <a:cs typeface="Arial" pitchFamily="34" charset="0"/>
              </a:rPr>
              <a:t>Curriculum for Agricultural Science Education Copyright 2015</a:t>
            </a:r>
          </a:p>
        </p:txBody>
      </p:sp>
      <p:sp>
        <p:nvSpPr>
          <p:cNvPr id="245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9FFD51D-2EAC-43EC-B51A-CB69B6B624BB}" type="slidenum">
              <a:rPr lang="en-US" altLang="en-US" sz="1200"/>
              <a:pPr eaLnBrk="1" hangingPunct="1"/>
              <a:t>5</a:t>
            </a:fld>
            <a:endParaRPr lang="en-US" altLang="en-US" sz="1200"/>
          </a:p>
        </p:txBody>
      </p:sp>
      <p:sp>
        <p:nvSpPr>
          <p:cNvPr id="24582" name="Rectangle 7"/>
          <p:cNvSpPr txBox="1">
            <a:spLocks noGrp="1" noChangeArrowheads="1"/>
          </p:cNvSpPr>
          <p:nvPr/>
        </p:nvSpPr>
        <p:spPr bwMode="auto">
          <a:xfrm>
            <a:off x="3976688" y="8839200"/>
            <a:ext cx="304165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287" tIns="46644" rIns="93287" bIns="46644" anchor="b"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F83449A7-2C1C-42DE-88D2-B93A63C80DF1}" type="slidenum">
              <a:rPr lang="en-US" altLang="en-US" sz="1200"/>
              <a:pPr algn="r" eaLnBrk="1" hangingPunct="1"/>
              <a:t>5</a:t>
            </a:fld>
            <a:endParaRPr lang="en-US" altLang="en-US" sz="1200"/>
          </a:p>
        </p:txBody>
      </p:sp>
      <p:sp>
        <p:nvSpPr>
          <p:cNvPr id="245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>
                <a:latin typeface="Arial" panose="020B0604020202020204" pitchFamily="34" charset="0"/>
              </a:rPr>
              <a:t>Within each level of organization, there are parameters that divide organisms into smaller and more specific categories until each organism is identifiable as an individual. Kingdom is the broadest categorization. </a:t>
            </a:r>
            <a:r>
              <a:rPr lang="en-US" altLang="en-US" dirty="0" smtClean="0"/>
              <a:t>Kingdoms are determined for organisms by answering are they single celled or multi celled. Do the organisms absorb, ingest, or produce food?</a:t>
            </a:r>
            <a:endParaRPr lang="en-US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1934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smtClean="0"/>
              <a:t>Scientific Classification and Taxonomy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Animal</a:t>
            </a:r>
          </a:p>
          <a:p>
            <a:pPr eaLnBrk="1" hangingPunct="1"/>
            <a:r>
              <a:rPr lang="en-US" altLang="en-US" sz="1200" dirty="0" smtClean="0"/>
              <a:t>Unit 2 – Lesson 2.2 Naming Animals</a:t>
            </a:r>
          </a:p>
        </p:txBody>
      </p:sp>
      <p:sp>
        <p:nvSpPr>
          <p:cNvPr id="2560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200" dirty="0">
                <a:cs typeface="Arial" pitchFamily="34" charset="0"/>
              </a:rPr>
              <a:t>Curriculum for Agricultural Science Education Copyright 2015</a:t>
            </a:r>
          </a:p>
        </p:txBody>
      </p:sp>
      <p:sp>
        <p:nvSpPr>
          <p:cNvPr id="256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F5B2B37-C22F-4427-9BD4-6A551D08251D}" type="slidenum">
              <a:rPr lang="en-US" altLang="en-US" sz="1200"/>
              <a:pPr eaLnBrk="1" hangingPunct="1"/>
              <a:t>6</a:t>
            </a:fld>
            <a:endParaRPr lang="en-US" altLang="en-US" sz="1200"/>
          </a:p>
        </p:txBody>
      </p:sp>
      <p:sp>
        <p:nvSpPr>
          <p:cNvPr id="25606" name="Rectangle 7"/>
          <p:cNvSpPr txBox="1">
            <a:spLocks noGrp="1" noChangeArrowheads="1"/>
          </p:cNvSpPr>
          <p:nvPr/>
        </p:nvSpPr>
        <p:spPr bwMode="auto">
          <a:xfrm>
            <a:off x="3976688" y="8839200"/>
            <a:ext cx="304165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287" tIns="46644" rIns="93287" bIns="46644" anchor="b"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D309E913-C70C-4CB0-8B56-E623F4E4C483}" type="slidenum">
              <a:rPr lang="en-US" altLang="en-US" sz="1200"/>
              <a:pPr algn="r" eaLnBrk="1" hangingPunct="1"/>
              <a:t>6</a:t>
            </a:fld>
            <a:endParaRPr lang="en-US" altLang="en-US" sz="1200"/>
          </a:p>
        </p:txBody>
      </p:sp>
      <p:sp>
        <p:nvSpPr>
          <p:cNvPr id="256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From the initial division of plants and animals, further categories are provided to make a distinction amongst microscopic and single-celled organisms. Some scientific groups define six kingdoms where Monera is divided into Archaebacteria and Eubacteria.</a:t>
            </a:r>
          </a:p>
        </p:txBody>
      </p:sp>
    </p:spTree>
    <p:extLst>
      <p:ext uri="{BB962C8B-B14F-4D97-AF65-F5344CB8AC3E}">
        <p14:creationId xmlns:p14="http://schemas.microsoft.com/office/powerpoint/2010/main" val="35686214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smtClean="0"/>
              <a:t>Scientific Classification and Taxonomy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Animal</a:t>
            </a:r>
          </a:p>
          <a:p>
            <a:pPr eaLnBrk="1" hangingPunct="1"/>
            <a:r>
              <a:rPr lang="en-US" altLang="en-US" sz="1200" dirty="0" smtClean="0"/>
              <a:t>Unit 2 – Lesson 2.2 Naming Animals</a:t>
            </a:r>
          </a:p>
        </p:txBody>
      </p:sp>
      <p:sp>
        <p:nvSpPr>
          <p:cNvPr id="2662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200" dirty="0">
                <a:cs typeface="Arial" pitchFamily="34" charset="0"/>
              </a:rPr>
              <a:t>Curriculum for Agricultural Science Education Copyright 2015</a:t>
            </a:r>
          </a:p>
        </p:txBody>
      </p:sp>
      <p:sp>
        <p:nvSpPr>
          <p:cNvPr id="266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A129628-6ECE-4E62-87CE-38515B9F6140}" type="slidenum">
              <a:rPr lang="en-US" altLang="en-US" sz="1200"/>
              <a:pPr eaLnBrk="1" hangingPunct="1"/>
              <a:t>7</a:t>
            </a:fld>
            <a:endParaRPr lang="en-US" altLang="en-US" sz="1200"/>
          </a:p>
        </p:txBody>
      </p:sp>
      <p:sp>
        <p:nvSpPr>
          <p:cNvPr id="266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Characteristics of organisms in the animal kingdom include multi-cellular organisms with specialized tissues. Nearly all animals ingest their food and reproduce sexually. The final characteristic is the ability to move. </a:t>
            </a:r>
          </a:p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7192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smtClean="0"/>
              <a:t>Scientific Classification and Taxonomy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Animal</a:t>
            </a:r>
          </a:p>
          <a:p>
            <a:pPr eaLnBrk="1" hangingPunct="1"/>
            <a:r>
              <a:rPr lang="en-US" altLang="en-US" sz="1200" dirty="0" smtClean="0"/>
              <a:t>Unit 2 – Lesson 2.2 Naming Animals</a:t>
            </a:r>
          </a:p>
        </p:txBody>
      </p:sp>
      <p:sp>
        <p:nvSpPr>
          <p:cNvPr id="2765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200" dirty="0">
                <a:cs typeface="Arial" pitchFamily="34" charset="0"/>
              </a:rPr>
              <a:t>Curriculum for Agricultural Science Education Copyright 2015</a:t>
            </a:r>
          </a:p>
        </p:txBody>
      </p:sp>
      <p:sp>
        <p:nvSpPr>
          <p:cNvPr id="276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0622531-F872-4198-A3E8-49E96C327293}" type="slidenum">
              <a:rPr lang="en-US" altLang="en-US" sz="1200"/>
              <a:pPr eaLnBrk="1" hangingPunct="1"/>
              <a:t>8</a:t>
            </a:fld>
            <a:endParaRPr lang="en-US" altLang="en-US" sz="1200"/>
          </a:p>
        </p:txBody>
      </p:sp>
      <p:sp>
        <p:nvSpPr>
          <p:cNvPr id="27654" name="Rectangle 7"/>
          <p:cNvSpPr txBox="1">
            <a:spLocks noGrp="1" noChangeArrowheads="1"/>
          </p:cNvSpPr>
          <p:nvPr/>
        </p:nvSpPr>
        <p:spPr bwMode="auto">
          <a:xfrm>
            <a:off x="3976688" y="8839200"/>
            <a:ext cx="304165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287" tIns="46644" rIns="93287" bIns="46644" anchor="b"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C51A84C2-8163-4DED-8102-4B588BDF895D}" type="slidenum">
              <a:rPr lang="en-US" altLang="en-US" sz="1200"/>
              <a:pPr algn="r" eaLnBrk="1" hangingPunct="1"/>
              <a:t>8</a:t>
            </a:fld>
            <a:endParaRPr lang="en-US" altLang="en-US" sz="1200"/>
          </a:p>
        </p:txBody>
      </p:sp>
      <p:sp>
        <p:nvSpPr>
          <p:cNvPr id="276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87463" y="614363"/>
            <a:ext cx="4368800" cy="3276600"/>
          </a:xfrm>
          <a:ln/>
        </p:spPr>
      </p:sp>
      <p:sp>
        <p:nvSpPr>
          <p:cNvPr id="276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675" y="4195763"/>
            <a:ext cx="5616575" cy="38687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At the phylum level, animals are grouped together based on similarities in basic body plan or organization.  </a:t>
            </a:r>
          </a:p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For example, organisms in the phylum Arthropoda have external skeletons and jointed bodies and limbs.  Insects, spiders, lobsters and crabs are arthropods.</a:t>
            </a:r>
          </a:p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The phylum in which domestic animals and humans are classified is Chordata. This phylum is characterized by the development of a notochord. In vertebrates, the notochord develops into the backbone. Vertebrates are a subphylum of Chordata.</a:t>
            </a:r>
          </a:p>
        </p:txBody>
      </p:sp>
    </p:spTree>
    <p:extLst>
      <p:ext uri="{BB962C8B-B14F-4D97-AF65-F5344CB8AC3E}">
        <p14:creationId xmlns:p14="http://schemas.microsoft.com/office/powerpoint/2010/main" val="37675285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smtClean="0"/>
              <a:t>Scientific Classification and Taxonomy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Animal</a:t>
            </a:r>
          </a:p>
          <a:p>
            <a:pPr eaLnBrk="1" hangingPunct="1"/>
            <a:r>
              <a:rPr lang="en-US" altLang="en-US" sz="1200" dirty="0" smtClean="0"/>
              <a:t>Unit 2 – Lesson 2.2 Naming Animals</a:t>
            </a:r>
          </a:p>
        </p:txBody>
      </p:sp>
      <p:sp>
        <p:nvSpPr>
          <p:cNvPr id="2867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200" dirty="0">
                <a:cs typeface="Arial" pitchFamily="34" charset="0"/>
              </a:rPr>
              <a:t>Curriculum for Agricultural Science Education Copyright 2015</a:t>
            </a:r>
          </a:p>
        </p:txBody>
      </p:sp>
      <p:sp>
        <p:nvSpPr>
          <p:cNvPr id="286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EF26D46-9D80-4BC4-9798-A5E0AC5300C2}" type="slidenum">
              <a:rPr lang="en-US" altLang="en-US" sz="1200"/>
              <a:pPr eaLnBrk="1" hangingPunct="1"/>
              <a:t>9</a:t>
            </a:fld>
            <a:endParaRPr lang="en-US" altLang="en-US" sz="1200"/>
          </a:p>
        </p:txBody>
      </p:sp>
      <p:sp>
        <p:nvSpPr>
          <p:cNvPr id="28678" name="Rectangle 7"/>
          <p:cNvSpPr txBox="1">
            <a:spLocks noGrp="1" noChangeArrowheads="1"/>
          </p:cNvSpPr>
          <p:nvPr/>
        </p:nvSpPr>
        <p:spPr bwMode="auto">
          <a:xfrm>
            <a:off x="3976688" y="8839200"/>
            <a:ext cx="304165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287" tIns="46644" rIns="93287" bIns="46644" anchor="b"/>
          <a:lstStyle>
            <a:lvl1pPr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34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E7F69A72-3212-4109-A5E2-AAB35F3BCF39}" type="slidenum">
              <a:rPr lang="en-US" altLang="en-US" sz="1200"/>
              <a:pPr algn="r" eaLnBrk="1" hangingPunct="1"/>
              <a:t>9</a:t>
            </a:fld>
            <a:endParaRPr lang="en-US" altLang="en-US" sz="1200"/>
          </a:p>
        </p:txBody>
      </p:sp>
      <p:sp>
        <p:nvSpPr>
          <p:cNvPr id="286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7763" y="690563"/>
            <a:ext cx="4568825" cy="3425825"/>
          </a:xfrm>
          <a:ln/>
        </p:spPr>
      </p:sp>
      <p:sp>
        <p:nvSpPr>
          <p:cNvPr id="286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675" y="4271963"/>
            <a:ext cx="5616575" cy="37925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Vertebrates are characterized by the presence of a backbone and endoskeleton, a closed circulatory system with a pumping heart, and direct development of their young.</a:t>
            </a:r>
          </a:p>
        </p:txBody>
      </p:sp>
    </p:spTree>
    <p:extLst>
      <p:ext uri="{BB962C8B-B14F-4D97-AF65-F5344CB8AC3E}">
        <p14:creationId xmlns:p14="http://schemas.microsoft.com/office/powerpoint/2010/main" val="1875240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>
            <a:grpSpLocks/>
          </p:cNvGrpSpPr>
          <p:nvPr userDrawn="1"/>
        </p:nvGrpSpPr>
        <p:grpSpPr bwMode="auto">
          <a:xfrm>
            <a:off x="838200" y="228600"/>
            <a:ext cx="8305800" cy="5480050"/>
            <a:chOff x="528" y="144"/>
            <a:chExt cx="5232" cy="3452"/>
          </a:xfrm>
        </p:grpSpPr>
        <p:pic>
          <p:nvPicPr>
            <p:cNvPr id="8" name="Picture 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200" y="144"/>
              <a:ext cx="3452" cy="34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528" y="3072"/>
              <a:ext cx="5232" cy="330"/>
            </a:xfrm>
            <a:prstGeom prst="rect">
              <a:avLst/>
            </a:prstGeom>
            <a:solidFill>
              <a:srgbClr val="FF66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ctr" defTabSz="914400" eaLnBrk="0" fontAlgn="auto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Principles of Agricultural Science – Animal</a:t>
              </a:r>
              <a:endPara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42685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8D9DB-9F03-49E4-BBAA-20DA05506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872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9386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1"/>
            <a:ext cx="40386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8D9DB-9F03-49E4-BBAA-20DA05506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361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8D9DB-9F03-49E4-BBAA-20DA05506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581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8D9DB-9F03-49E4-BBAA-20DA05506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041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42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0776"/>
            <a:ext cx="8229600" cy="44093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8D9DB-9F03-49E4-BBAA-20DA05506B0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838200" y="1396180"/>
            <a:ext cx="8305800" cy="366713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6328582"/>
            <a:ext cx="1066892" cy="420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115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Biological_classification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932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CC1838A-A3E5-4DD0-96ED-3A8E0DC5F099}" type="slidenum">
              <a:rPr lang="en-US" altLang="en-US" sz="1400"/>
              <a:pPr eaLnBrk="1" hangingPunct="1"/>
              <a:t>10</a:t>
            </a:fld>
            <a:endParaRPr lang="en-US" altLang="en-US" sz="140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6600" smtClean="0"/>
              <a:t>Class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828800"/>
            <a:ext cx="8229600" cy="26670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Further categories of animals are based on:</a:t>
            </a:r>
          </a:p>
          <a:p>
            <a:pPr lvl="1" eaLnBrk="1" hangingPunct="1"/>
            <a:r>
              <a:rPr lang="en-US" altLang="en-US" sz="2400" smtClean="0"/>
              <a:t>Body covering</a:t>
            </a:r>
          </a:p>
          <a:p>
            <a:pPr lvl="1" eaLnBrk="1" hangingPunct="1"/>
            <a:r>
              <a:rPr lang="en-US" altLang="en-US" sz="2400" smtClean="0"/>
              <a:t>Reproductive system</a:t>
            </a:r>
          </a:p>
          <a:p>
            <a:pPr lvl="1" eaLnBrk="1" hangingPunct="1"/>
            <a:r>
              <a:rPr lang="en-US" altLang="en-US" sz="2400" smtClean="0"/>
              <a:t>Temperature regulation</a:t>
            </a:r>
          </a:p>
          <a:p>
            <a:pPr eaLnBrk="1" hangingPunct="1"/>
            <a:r>
              <a:rPr lang="en-US" altLang="en-US" sz="2800" smtClean="0"/>
              <a:t>Examples:</a:t>
            </a:r>
          </a:p>
        </p:txBody>
      </p:sp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533400" y="4419600"/>
            <a:ext cx="38100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/>
              <a:t>Mammalia</a:t>
            </a:r>
            <a:r>
              <a:rPr lang="en-US" altLang="en-US" sz="2400"/>
              <a:t> – have hair, nurse young, give birth to live young</a:t>
            </a:r>
          </a:p>
          <a:p>
            <a:pPr eaLnBrk="1" hangingPunct="1"/>
            <a:r>
              <a:rPr lang="en-US" altLang="en-US" sz="2400" b="1"/>
              <a:t>Reptilia</a:t>
            </a:r>
            <a:r>
              <a:rPr lang="en-US" altLang="en-US" sz="2400"/>
              <a:t> – cold-blooded, lay eggs, scaly skin</a:t>
            </a:r>
          </a:p>
        </p:txBody>
      </p:sp>
      <p:sp>
        <p:nvSpPr>
          <p:cNvPr id="12294" name="Rectangle 5"/>
          <p:cNvSpPr>
            <a:spLocks noChangeArrowheads="1"/>
          </p:cNvSpPr>
          <p:nvPr/>
        </p:nvSpPr>
        <p:spPr bwMode="auto">
          <a:xfrm>
            <a:off x="4572000" y="4343400"/>
            <a:ext cx="4572000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/>
              <a:t>Aves</a:t>
            </a:r>
            <a:r>
              <a:rPr lang="en-US" altLang="en-US" sz="2400"/>
              <a:t> – birds; warm blooded, two legs, wings, feathers, and lay eggs</a:t>
            </a:r>
          </a:p>
          <a:p>
            <a:pPr eaLnBrk="1" hangingPunct="1"/>
            <a:r>
              <a:rPr lang="en-US" altLang="en-US" sz="2400" b="1"/>
              <a:t>Osteichthyes</a:t>
            </a:r>
            <a:r>
              <a:rPr lang="en-US" altLang="en-US" sz="2400"/>
              <a:t> – Boney fish; live in water, permanent gills, fins, scales</a:t>
            </a:r>
          </a:p>
        </p:txBody>
      </p:sp>
    </p:spTree>
    <p:extLst>
      <p:ext uri="{BB962C8B-B14F-4D97-AF65-F5344CB8AC3E}">
        <p14:creationId xmlns:p14="http://schemas.microsoft.com/office/powerpoint/2010/main" val="2766393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AE3B7F5-5842-4E2F-8A7A-7675F75A981A}" type="slidenum">
              <a:rPr lang="en-US" altLang="en-US" sz="1400"/>
              <a:pPr eaLnBrk="1" hangingPunct="1"/>
              <a:t>11</a:t>
            </a:fld>
            <a:endParaRPr lang="en-US" altLang="en-US" sz="140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6600" smtClean="0"/>
              <a:t>Order and Family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572000"/>
          </a:xfrm>
        </p:spPr>
        <p:txBody>
          <a:bodyPr/>
          <a:lstStyle/>
          <a:p>
            <a:pPr eaLnBrk="1" hangingPunct="1"/>
            <a:r>
              <a:rPr lang="en-US" altLang="en-US" sz="3600" smtClean="0"/>
              <a:t>Breaks classes into smaller groups with common characteristics</a:t>
            </a:r>
          </a:p>
          <a:p>
            <a:pPr eaLnBrk="1" hangingPunct="1"/>
            <a:r>
              <a:rPr lang="en-US" altLang="en-US" sz="3600" smtClean="0"/>
              <a:t>All families are named for a type of genus</a:t>
            </a:r>
          </a:p>
          <a:p>
            <a:pPr lvl="1" eaLnBrk="1" hangingPunct="1"/>
            <a:r>
              <a:rPr lang="en-US" altLang="en-US" sz="3200" smtClean="0"/>
              <a:t>Ending “idae” for animals</a:t>
            </a:r>
          </a:p>
          <a:p>
            <a:pPr lvl="1" eaLnBrk="1" hangingPunct="1"/>
            <a:r>
              <a:rPr lang="en-US" altLang="en-US" sz="3200" smtClean="0"/>
              <a:t>Ending “aceae” for plants</a:t>
            </a:r>
          </a:p>
          <a:p>
            <a:pPr lvl="1" eaLnBrk="1" hangingPunct="1"/>
            <a:r>
              <a:rPr lang="en-US" altLang="en-US" sz="3200" smtClean="0"/>
              <a:t>Added to the stem of the genus name</a:t>
            </a:r>
          </a:p>
        </p:txBody>
      </p:sp>
    </p:spTree>
    <p:extLst>
      <p:ext uri="{BB962C8B-B14F-4D97-AF65-F5344CB8AC3E}">
        <p14:creationId xmlns:p14="http://schemas.microsoft.com/office/powerpoint/2010/main" val="178638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7E1B2A0-184A-402B-B008-12A8F7E4A887}" type="slidenum">
              <a:rPr lang="en-US" altLang="en-US" sz="1400"/>
              <a:pPr eaLnBrk="1" hangingPunct="1"/>
              <a:t>12</a:t>
            </a:fld>
            <a:endParaRPr lang="en-US" altLang="en-US" sz="140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6600" smtClean="0"/>
              <a:t>Genus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600" smtClean="0"/>
              <a:t>Refers to a group of closely related species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600" smtClean="0"/>
              <a:t>Three criteria: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 smtClean="0"/>
              <a:t>Descendants are grouped together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 smtClean="0"/>
              <a:t>Compact group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 smtClean="0"/>
              <a:t>Distinct features within group</a:t>
            </a:r>
          </a:p>
          <a:p>
            <a:pPr eaLnBrk="1" hangingPunct="1">
              <a:lnSpc>
                <a:spcPct val="90000"/>
              </a:lnSpc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24102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288E6F7-354D-4F50-8779-D4DEBCEECD2C}" type="slidenum">
              <a:rPr lang="en-US" altLang="en-US" sz="1400"/>
              <a:pPr eaLnBrk="1" hangingPunct="1"/>
              <a:t>13</a:t>
            </a:fld>
            <a:endParaRPr lang="en-US" altLang="en-US" sz="140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6600" smtClean="0"/>
              <a:t>Species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/>
              <a:t>The basic unit of taxonomic rank.</a:t>
            </a:r>
          </a:p>
          <a:p>
            <a:pPr eaLnBrk="1" hangingPunct="1"/>
            <a:r>
              <a:rPr lang="en-US" altLang="en-US" sz="3600" smtClean="0"/>
              <a:t>Refers to the largest natural population that can interbreed and produce fertile offspring.</a:t>
            </a:r>
          </a:p>
        </p:txBody>
      </p:sp>
    </p:spTree>
    <p:extLst>
      <p:ext uri="{BB962C8B-B14F-4D97-AF65-F5344CB8AC3E}">
        <p14:creationId xmlns:p14="http://schemas.microsoft.com/office/powerpoint/2010/main" val="3377007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DE14453-8A19-43A7-89C5-FA89C099383E}" type="slidenum">
              <a:rPr lang="en-US" altLang="en-US" sz="1400"/>
              <a:pPr eaLnBrk="1" hangingPunct="1"/>
              <a:t>14</a:t>
            </a:fld>
            <a:endParaRPr lang="en-US" altLang="en-US" sz="1400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Binomial Nomenclature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828800"/>
            <a:ext cx="8229600" cy="3894138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smtClean="0"/>
              <a:t>System of naming organisms by their genus and species using Latin.</a:t>
            </a:r>
          </a:p>
          <a:p>
            <a:pPr lvl="1" eaLnBrk="1" hangingPunct="1"/>
            <a:r>
              <a:rPr lang="en-US" altLang="en-US" smtClean="0"/>
              <a:t>The genus is identified first and the first letter is capitalized</a:t>
            </a:r>
          </a:p>
          <a:p>
            <a:pPr lvl="1" eaLnBrk="1" hangingPunct="1"/>
            <a:r>
              <a:rPr lang="en-US" altLang="en-US" smtClean="0"/>
              <a:t>The species is second with the first letter in lower-case.</a:t>
            </a:r>
          </a:p>
          <a:p>
            <a:pPr lvl="1" eaLnBrk="1" hangingPunct="1"/>
            <a:r>
              <a:rPr lang="en-US" altLang="en-US" smtClean="0"/>
              <a:t>Both words should be italicized</a:t>
            </a:r>
          </a:p>
          <a:p>
            <a:pPr eaLnBrk="1" hangingPunct="1"/>
            <a:r>
              <a:rPr lang="en-US" altLang="en-US" smtClean="0"/>
              <a:t>For example:</a:t>
            </a:r>
          </a:p>
        </p:txBody>
      </p:sp>
      <p:grpSp>
        <p:nvGrpSpPr>
          <p:cNvPr id="16389" name="Group 12"/>
          <p:cNvGrpSpPr>
            <a:grpSpLocks/>
          </p:cNvGrpSpPr>
          <p:nvPr/>
        </p:nvGrpSpPr>
        <p:grpSpPr bwMode="auto">
          <a:xfrm>
            <a:off x="1219200" y="5486400"/>
            <a:ext cx="6477000" cy="1244600"/>
            <a:chOff x="768" y="3312"/>
            <a:chExt cx="4464" cy="898"/>
          </a:xfrm>
        </p:grpSpPr>
        <p:sp>
          <p:nvSpPr>
            <p:cNvPr id="16390" name="Text Box 5"/>
            <p:cNvSpPr txBox="1">
              <a:spLocks noChangeArrowheads="1"/>
            </p:cNvSpPr>
            <p:nvPr/>
          </p:nvSpPr>
          <p:spPr bwMode="auto">
            <a:xfrm>
              <a:off x="1728" y="3599"/>
              <a:ext cx="2305" cy="4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3200" b="1" i="1">
                  <a:latin typeface="Tahoma" panose="020B0604030504040204" pitchFamily="34" charset="0"/>
                </a:rPr>
                <a:t>Canis lupus</a:t>
              </a:r>
            </a:p>
          </p:txBody>
        </p:sp>
        <p:grpSp>
          <p:nvGrpSpPr>
            <p:cNvPr id="16391" name="Group 9"/>
            <p:cNvGrpSpPr>
              <a:grpSpLocks/>
            </p:cNvGrpSpPr>
            <p:nvPr/>
          </p:nvGrpSpPr>
          <p:grpSpPr bwMode="auto">
            <a:xfrm>
              <a:off x="768" y="3792"/>
              <a:ext cx="1680" cy="418"/>
              <a:chOff x="480" y="3696"/>
              <a:chExt cx="1344" cy="418"/>
            </a:xfrm>
          </p:grpSpPr>
          <p:sp>
            <p:nvSpPr>
              <p:cNvPr id="16395" name="Text Box 6"/>
              <p:cNvSpPr txBox="1">
                <a:spLocks noChangeArrowheads="1"/>
              </p:cNvSpPr>
              <p:nvPr/>
            </p:nvSpPr>
            <p:spPr bwMode="auto">
              <a:xfrm>
                <a:off x="480" y="3696"/>
                <a:ext cx="1008" cy="4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altLang="en-US" sz="3200">
                    <a:latin typeface="Tahoma" panose="020B0604030504040204" pitchFamily="34" charset="0"/>
                  </a:rPr>
                  <a:t>Genus</a:t>
                </a:r>
              </a:p>
            </p:txBody>
          </p:sp>
          <p:sp>
            <p:nvSpPr>
              <p:cNvPr id="16396" name="Freeform 8"/>
              <p:cNvSpPr>
                <a:spLocks/>
              </p:cNvSpPr>
              <p:nvPr/>
            </p:nvSpPr>
            <p:spPr bwMode="auto">
              <a:xfrm>
                <a:off x="1344" y="3840"/>
                <a:ext cx="480" cy="207"/>
              </a:xfrm>
              <a:custGeom>
                <a:avLst/>
                <a:gdLst>
                  <a:gd name="T0" fmla="*/ 0 w 480"/>
                  <a:gd name="T1" fmla="*/ 103 h 207"/>
                  <a:gd name="T2" fmla="*/ 414 w 480"/>
                  <a:gd name="T3" fmla="*/ 207 h 207"/>
                  <a:gd name="T4" fmla="*/ 480 w 480"/>
                  <a:gd name="T5" fmla="*/ 0 h 207"/>
                  <a:gd name="T6" fmla="*/ 0 60000 65536"/>
                  <a:gd name="T7" fmla="*/ 0 60000 65536"/>
                  <a:gd name="T8" fmla="*/ 0 60000 65536"/>
                  <a:gd name="T9" fmla="*/ 0 w 480"/>
                  <a:gd name="T10" fmla="*/ 0 h 207"/>
                  <a:gd name="T11" fmla="*/ 480 w 480"/>
                  <a:gd name="T12" fmla="*/ 207 h 20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80" h="207">
                    <a:moveTo>
                      <a:pt x="0" y="103"/>
                    </a:moveTo>
                    <a:lnTo>
                      <a:pt x="414" y="207"/>
                    </a:lnTo>
                    <a:lnTo>
                      <a:pt x="480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6392" name="Group 11"/>
            <p:cNvGrpSpPr>
              <a:grpSpLocks/>
            </p:cNvGrpSpPr>
            <p:nvPr/>
          </p:nvGrpSpPr>
          <p:grpSpPr bwMode="auto">
            <a:xfrm>
              <a:off x="3744" y="3312"/>
              <a:ext cx="1488" cy="480"/>
              <a:chOff x="3936" y="3216"/>
              <a:chExt cx="1296" cy="528"/>
            </a:xfrm>
          </p:grpSpPr>
          <p:sp>
            <p:nvSpPr>
              <p:cNvPr id="16393" name="Text Box 7"/>
              <p:cNvSpPr txBox="1">
                <a:spLocks noChangeArrowheads="1"/>
              </p:cNvSpPr>
              <p:nvPr/>
            </p:nvSpPr>
            <p:spPr bwMode="auto">
              <a:xfrm>
                <a:off x="4224" y="3216"/>
                <a:ext cx="1008" cy="4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3200">
                    <a:latin typeface="Tahoma" panose="020B0604030504040204" pitchFamily="34" charset="0"/>
                  </a:rPr>
                  <a:t>Species</a:t>
                </a:r>
              </a:p>
            </p:txBody>
          </p:sp>
          <p:sp>
            <p:nvSpPr>
              <p:cNvPr id="16394" name="Line 10"/>
              <p:cNvSpPr>
                <a:spLocks noChangeShapeType="1"/>
              </p:cNvSpPr>
              <p:nvPr/>
            </p:nvSpPr>
            <p:spPr bwMode="auto">
              <a:xfrm flipH="1">
                <a:off x="3936" y="3552"/>
                <a:ext cx="48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189632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DD4B135-4783-4A3D-BC9E-E42DF3A95DF5}" type="slidenum">
              <a:rPr lang="en-US" altLang="en-US" sz="1400"/>
              <a:pPr eaLnBrk="1" hangingPunct="1"/>
              <a:t>15</a:t>
            </a:fld>
            <a:endParaRPr lang="en-US" altLang="en-US" sz="140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4000" smtClean="0"/>
              <a:t>Use of Taxonomy: </a:t>
            </a:r>
            <a:br>
              <a:rPr lang="en-US" altLang="en-US" sz="4000" smtClean="0"/>
            </a:br>
            <a:r>
              <a:rPr lang="en-US" altLang="en-US" sz="4000" smtClean="0"/>
              <a:t>Classification of the Wolf</a:t>
            </a:r>
          </a:p>
        </p:txBody>
      </p:sp>
      <p:graphicFrame>
        <p:nvGraphicFramePr>
          <p:cNvPr id="81972" name="Group 52"/>
          <p:cNvGraphicFramePr>
            <a:graphicFrameLocks noGrp="1"/>
          </p:cNvGraphicFramePr>
          <p:nvPr/>
        </p:nvGraphicFramePr>
        <p:xfrm>
          <a:off x="304800" y="1981200"/>
          <a:ext cx="8534400" cy="4035426"/>
        </p:xfrm>
        <a:graphic>
          <a:graphicData uri="http://schemas.openxmlformats.org/drawingml/2006/table">
            <a:tbl>
              <a:tblPr/>
              <a:tblGrid>
                <a:gridCol w="2057400"/>
                <a:gridCol w="2286000"/>
                <a:gridCol w="4191000"/>
              </a:tblGrid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Kingdom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Animalia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Animal Kingdom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Phylum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Chordata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Animals with vertebrae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4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Class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Mammalia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Animals that suckle young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Order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Carnivora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Flesh or meat eaters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4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Family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Canidae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The dog family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4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Genus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Canis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Dogs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4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Species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lupus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Grey wolf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0254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References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5128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  <a:buNone/>
            </a:pPr>
            <a:r>
              <a:rPr lang="en-US" altLang="en-US" dirty="0"/>
              <a:t>Gillespie, J.R., &amp; Flanders, F.B. (</a:t>
            </a:r>
            <a:r>
              <a:rPr lang="en-US" altLang="en-US" dirty="0" smtClean="0"/>
              <a:t>2015). </a:t>
            </a:r>
            <a:r>
              <a:rPr lang="en-US" altLang="en-US" i="1" dirty="0"/>
              <a:t>Modern livestock and poultry </a:t>
            </a:r>
            <a:r>
              <a:rPr lang="en-US" altLang="en-US" i="1"/>
              <a:t>production </a:t>
            </a:r>
            <a:r>
              <a:rPr lang="en-US" altLang="en-US" i="1" smtClean="0"/>
              <a:t>(9th </a:t>
            </a:r>
            <a:r>
              <a:rPr lang="en-US" altLang="en-US" i="1" dirty="0"/>
              <a:t>ed.)</a:t>
            </a:r>
            <a:r>
              <a:rPr lang="en-US" altLang="en-US" dirty="0"/>
              <a:t>. Clifton Park, NY: Delmar.</a:t>
            </a:r>
          </a:p>
          <a:p>
            <a:pPr>
              <a:lnSpc>
                <a:spcPct val="90000"/>
              </a:lnSpc>
              <a:buNone/>
            </a:pPr>
            <a:r>
              <a:rPr lang="en-US" altLang="en-US" dirty="0" err="1"/>
              <a:t>Feldkamp</a:t>
            </a:r>
            <a:r>
              <a:rPr lang="en-US" altLang="en-US" dirty="0"/>
              <a:t>, S. (Ed.). (2002). </a:t>
            </a:r>
            <a:r>
              <a:rPr lang="en-US" altLang="en-US" i="1" dirty="0"/>
              <a:t>Modern biology</a:t>
            </a:r>
            <a:r>
              <a:rPr lang="en-US" altLang="en-US" dirty="0"/>
              <a:t>. Austin, TX: Holt, Rinehart, and Winston.</a:t>
            </a:r>
          </a:p>
          <a:p>
            <a:pPr>
              <a:lnSpc>
                <a:spcPct val="90000"/>
              </a:lnSpc>
              <a:buNone/>
            </a:pPr>
            <a:r>
              <a:rPr lang="en-US" altLang="en-US" dirty="0" err="1"/>
              <a:t>Herren</a:t>
            </a:r>
            <a:r>
              <a:rPr lang="en-US" altLang="en-US" dirty="0"/>
              <a:t>, R.V. (2007). </a:t>
            </a:r>
            <a:r>
              <a:rPr lang="en-US" altLang="en-US" i="1" dirty="0"/>
              <a:t>The science of animal agriculture (3rd ed.)</a:t>
            </a:r>
            <a:r>
              <a:rPr lang="en-US" altLang="en-US" dirty="0"/>
              <a:t>. Clifton Park, NY: Delmar.</a:t>
            </a:r>
          </a:p>
          <a:p>
            <a:pPr>
              <a:lnSpc>
                <a:spcPct val="90000"/>
              </a:lnSpc>
              <a:buNone/>
            </a:pPr>
            <a:r>
              <a:rPr lang="en-US" altLang="en-US" dirty="0"/>
              <a:t>Wikipedia. (2008). </a:t>
            </a:r>
            <a:r>
              <a:rPr lang="en-US" altLang="en-US" i="1" dirty="0"/>
              <a:t>Biological classification</a:t>
            </a:r>
            <a:r>
              <a:rPr lang="en-US" altLang="en-US" dirty="0"/>
              <a:t>. Retrieved </a:t>
            </a:r>
            <a:r>
              <a:rPr lang="en-US" altLang="en-US" dirty="0" smtClean="0"/>
              <a:t>from </a:t>
            </a:r>
            <a:r>
              <a:rPr lang="en-US" altLang="en-US" b="1" dirty="0">
                <a:hlinkClick r:id="rId3"/>
              </a:rPr>
              <a:t>http://</a:t>
            </a:r>
            <a:r>
              <a:rPr lang="en-US" altLang="en-US" b="1" dirty="0" smtClean="0">
                <a:hlinkClick r:id="rId3"/>
              </a:rPr>
              <a:t>en.wikipedia.org/wiki/Biological_classification</a:t>
            </a:r>
            <a:r>
              <a:rPr lang="en-US" altLang="en-US" b="1" dirty="0" smtClean="0"/>
              <a:t> </a:t>
            </a:r>
            <a:endParaRPr lang="en-US" alt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8D9DB-9F03-49E4-BBAA-20DA05506B0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84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762000" y="1345227"/>
            <a:ext cx="8382000" cy="52322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Principles of Agricultural Science – Animal</a:t>
            </a:r>
            <a:endParaRPr kumimoji="0" lang="en-US" sz="2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2667000"/>
            <a:ext cx="8229600" cy="1173163"/>
          </a:xfrm>
          <a:prstGeom prst="rect">
            <a:avLst/>
          </a:prstGeom>
        </p:spPr>
        <p:txBody>
          <a:bodyPr anchor="ctr">
            <a:normAutofit fontScale="90000"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Scientific Classification and Taxonomy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" y="4328359"/>
            <a:ext cx="807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Unit 2 – Lesson </a:t>
            </a:r>
            <a:r>
              <a:rPr lang="en-US" sz="3200" kern="0" noProof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2.2 Naming Animals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B98D9DB-9F03-49E4-BBAA-20DA05506B0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766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DEA5E7E-0562-4894-9A1A-C7DEAA8E7BF7}" type="slidenum">
              <a:rPr lang="en-US" altLang="en-US" sz="1400"/>
              <a:pPr eaLnBrk="1" hangingPunct="1"/>
              <a:t>3</a:t>
            </a:fld>
            <a:endParaRPr lang="en-US" altLang="en-US" sz="140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Scientific Classification of </a:t>
            </a:r>
            <a:br>
              <a:rPr lang="en-US" sz="400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4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All Living Organisms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057400"/>
            <a:ext cx="8229600" cy="42973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3600" smtClean="0"/>
              <a:t>Taxonomy</a:t>
            </a:r>
            <a:r>
              <a:rPr lang="en-US" altLang="en-US" smtClean="0"/>
              <a:t> – the science concerned with the naming and classification of organisms.</a:t>
            </a:r>
          </a:p>
          <a:p>
            <a:pPr lvl="1" eaLnBrk="1" hangingPunct="1"/>
            <a:r>
              <a:rPr lang="en-US" altLang="en-US" sz="3200" smtClean="0"/>
              <a:t>Aristotle is credited with the first system of classifying living things.</a:t>
            </a:r>
          </a:p>
          <a:p>
            <a:pPr lvl="1" eaLnBrk="1" hangingPunct="1"/>
            <a:r>
              <a:rPr lang="en-US" altLang="en-US" sz="3200" smtClean="0"/>
              <a:t>Carolus Linnaeus is credited with developing the modern method of classification.</a:t>
            </a:r>
          </a:p>
        </p:txBody>
      </p:sp>
    </p:spTree>
    <p:extLst>
      <p:ext uri="{BB962C8B-B14F-4D97-AF65-F5344CB8AC3E}">
        <p14:creationId xmlns:p14="http://schemas.microsoft.com/office/powerpoint/2010/main" val="97291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D414EA5-157C-4B85-87DF-A3322227309E}" type="slidenum">
              <a:rPr lang="en-US" altLang="en-US" sz="1400"/>
              <a:pPr eaLnBrk="1" hangingPunct="1"/>
              <a:t>4</a:t>
            </a:fld>
            <a:endParaRPr lang="en-US" altLang="en-US" sz="140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6600" smtClean="0"/>
              <a:t>Taxonomy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4114800" y="1905000"/>
            <a:ext cx="4648200" cy="155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altLang="en-US" sz="3200">
                <a:solidFill>
                  <a:schemeClr val="tx2"/>
                </a:solidFill>
              </a:rPr>
              <a:t>All living organisms are classified using this taxonomy.</a:t>
            </a:r>
          </a:p>
        </p:txBody>
      </p:sp>
      <p:grpSp>
        <p:nvGrpSpPr>
          <p:cNvPr id="6149" name="Group 108"/>
          <p:cNvGrpSpPr>
            <a:grpSpLocks/>
          </p:cNvGrpSpPr>
          <p:nvPr/>
        </p:nvGrpSpPr>
        <p:grpSpPr bwMode="auto">
          <a:xfrm>
            <a:off x="381000" y="1755775"/>
            <a:ext cx="8080375" cy="4598988"/>
            <a:chOff x="240" y="1106"/>
            <a:chExt cx="5090" cy="2897"/>
          </a:xfrm>
        </p:grpSpPr>
        <p:sp>
          <p:nvSpPr>
            <p:cNvPr id="6150" name="Text Box 36"/>
            <p:cNvSpPr txBox="1">
              <a:spLocks noChangeArrowheads="1"/>
            </p:cNvSpPr>
            <p:nvPr/>
          </p:nvSpPr>
          <p:spPr bwMode="auto">
            <a:xfrm>
              <a:off x="240" y="3024"/>
              <a:ext cx="3216" cy="9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/>
                <a:t>Each grouping contains one or more groups from the next lower branch.</a:t>
              </a:r>
            </a:p>
          </p:txBody>
        </p:sp>
        <p:grpSp>
          <p:nvGrpSpPr>
            <p:cNvPr id="6151" name="Group 107"/>
            <p:cNvGrpSpPr>
              <a:grpSpLocks/>
            </p:cNvGrpSpPr>
            <p:nvPr/>
          </p:nvGrpSpPr>
          <p:grpSpPr bwMode="auto">
            <a:xfrm>
              <a:off x="770" y="1106"/>
              <a:ext cx="4560" cy="2641"/>
              <a:chOff x="770" y="1106"/>
              <a:chExt cx="4560" cy="2641"/>
            </a:xfrm>
          </p:grpSpPr>
          <p:sp>
            <p:nvSpPr>
              <p:cNvPr id="6152" name="Freeform 39"/>
              <p:cNvSpPr>
                <a:spLocks/>
              </p:cNvSpPr>
              <p:nvPr/>
            </p:nvSpPr>
            <p:spPr bwMode="auto">
              <a:xfrm>
                <a:off x="4272" y="3363"/>
                <a:ext cx="50" cy="240"/>
              </a:xfrm>
              <a:custGeom>
                <a:avLst/>
                <a:gdLst>
                  <a:gd name="T0" fmla="*/ 50 w 50"/>
                  <a:gd name="T1" fmla="*/ 240 h 240"/>
                  <a:gd name="T2" fmla="*/ 0 w 50"/>
                  <a:gd name="T3" fmla="*/ 240 h 240"/>
                  <a:gd name="T4" fmla="*/ 0 w 50"/>
                  <a:gd name="T5" fmla="*/ 0 h 240"/>
                  <a:gd name="T6" fmla="*/ 0 60000 65536"/>
                  <a:gd name="T7" fmla="*/ 0 60000 65536"/>
                  <a:gd name="T8" fmla="*/ 0 60000 65536"/>
                  <a:gd name="T9" fmla="*/ 0 w 50"/>
                  <a:gd name="T10" fmla="*/ 0 h 240"/>
                  <a:gd name="T11" fmla="*/ 50 w 50"/>
                  <a:gd name="T12" fmla="*/ 240 h 2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0" h="240">
                    <a:moveTo>
                      <a:pt x="50" y="240"/>
                    </a:moveTo>
                    <a:lnTo>
                      <a:pt x="0" y="240"/>
                    </a:lnTo>
                    <a:lnTo>
                      <a:pt x="0" y="0"/>
                    </a:lnTo>
                  </a:path>
                </a:pathLst>
              </a:custGeom>
              <a:noFill/>
              <a:ln w="285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3" name="Freeform 40"/>
              <p:cNvSpPr>
                <a:spLocks/>
              </p:cNvSpPr>
              <p:nvPr/>
            </p:nvSpPr>
            <p:spPr bwMode="auto">
              <a:xfrm>
                <a:off x="3702" y="2979"/>
                <a:ext cx="44" cy="240"/>
              </a:xfrm>
              <a:custGeom>
                <a:avLst/>
                <a:gdLst>
                  <a:gd name="T0" fmla="*/ 44 w 44"/>
                  <a:gd name="T1" fmla="*/ 240 h 240"/>
                  <a:gd name="T2" fmla="*/ 0 w 44"/>
                  <a:gd name="T3" fmla="*/ 240 h 240"/>
                  <a:gd name="T4" fmla="*/ 0 w 44"/>
                  <a:gd name="T5" fmla="*/ 0 h 240"/>
                  <a:gd name="T6" fmla="*/ 0 60000 65536"/>
                  <a:gd name="T7" fmla="*/ 0 60000 65536"/>
                  <a:gd name="T8" fmla="*/ 0 60000 65536"/>
                  <a:gd name="T9" fmla="*/ 0 w 44"/>
                  <a:gd name="T10" fmla="*/ 0 h 240"/>
                  <a:gd name="T11" fmla="*/ 44 w 44"/>
                  <a:gd name="T12" fmla="*/ 240 h 2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4" h="240">
                    <a:moveTo>
                      <a:pt x="44" y="240"/>
                    </a:moveTo>
                    <a:lnTo>
                      <a:pt x="0" y="240"/>
                    </a:lnTo>
                    <a:lnTo>
                      <a:pt x="0" y="0"/>
                    </a:lnTo>
                  </a:path>
                </a:pathLst>
              </a:custGeom>
              <a:noFill/>
              <a:ln w="285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4" name="Freeform 41"/>
              <p:cNvSpPr>
                <a:spLocks/>
              </p:cNvSpPr>
              <p:nvPr/>
            </p:nvSpPr>
            <p:spPr bwMode="auto">
              <a:xfrm>
                <a:off x="3099" y="2595"/>
                <a:ext cx="76" cy="240"/>
              </a:xfrm>
              <a:custGeom>
                <a:avLst/>
                <a:gdLst>
                  <a:gd name="T0" fmla="*/ 76 w 76"/>
                  <a:gd name="T1" fmla="*/ 240 h 240"/>
                  <a:gd name="T2" fmla="*/ 0 w 76"/>
                  <a:gd name="T3" fmla="*/ 240 h 240"/>
                  <a:gd name="T4" fmla="*/ 0 w 76"/>
                  <a:gd name="T5" fmla="*/ 0 h 240"/>
                  <a:gd name="T6" fmla="*/ 0 60000 65536"/>
                  <a:gd name="T7" fmla="*/ 0 60000 65536"/>
                  <a:gd name="T8" fmla="*/ 0 60000 65536"/>
                  <a:gd name="T9" fmla="*/ 0 w 76"/>
                  <a:gd name="T10" fmla="*/ 0 h 240"/>
                  <a:gd name="T11" fmla="*/ 76 w 76"/>
                  <a:gd name="T12" fmla="*/ 240 h 2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76" h="240">
                    <a:moveTo>
                      <a:pt x="76" y="240"/>
                    </a:moveTo>
                    <a:lnTo>
                      <a:pt x="0" y="240"/>
                    </a:lnTo>
                    <a:lnTo>
                      <a:pt x="0" y="0"/>
                    </a:lnTo>
                  </a:path>
                </a:pathLst>
              </a:custGeom>
              <a:noFill/>
              <a:ln w="285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5" name="Freeform 42"/>
              <p:cNvSpPr>
                <a:spLocks/>
              </p:cNvSpPr>
              <p:nvPr/>
            </p:nvSpPr>
            <p:spPr bwMode="auto">
              <a:xfrm>
                <a:off x="2499" y="2211"/>
                <a:ext cx="74" cy="240"/>
              </a:xfrm>
              <a:custGeom>
                <a:avLst/>
                <a:gdLst>
                  <a:gd name="T0" fmla="*/ 74 w 74"/>
                  <a:gd name="T1" fmla="*/ 240 h 240"/>
                  <a:gd name="T2" fmla="*/ 0 w 74"/>
                  <a:gd name="T3" fmla="*/ 240 h 240"/>
                  <a:gd name="T4" fmla="*/ 0 w 74"/>
                  <a:gd name="T5" fmla="*/ 0 h 240"/>
                  <a:gd name="T6" fmla="*/ 0 60000 65536"/>
                  <a:gd name="T7" fmla="*/ 0 60000 65536"/>
                  <a:gd name="T8" fmla="*/ 0 60000 65536"/>
                  <a:gd name="T9" fmla="*/ 0 w 74"/>
                  <a:gd name="T10" fmla="*/ 0 h 240"/>
                  <a:gd name="T11" fmla="*/ 74 w 74"/>
                  <a:gd name="T12" fmla="*/ 240 h 2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74" h="240">
                    <a:moveTo>
                      <a:pt x="74" y="240"/>
                    </a:moveTo>
                    <a:lnTo>
                      <a:pt x="0" y="240"/>
                    </a:lnTo>
                    <a:lnTo>
                      <a:pt x="0" y="0"/>
                    </a:lnTo>
                  </a:path>
                </a:pathLst>
              </a:custGeom>
              <a:noFill/>
              <a:ln w="285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6" name="Freeform 43"/>
              <p:cNvSpPr>
                <a:spLocks/>
              </p:cNvSpPr>
              <p:nvPr/>
            </p:nvSpPr>
            <p:spPr bwMode="auto">
              <a:xfrm>
                <a:off x="1897" y="1826"/>
                <a:ext cx="76" cy="241"/>
              </a:xfrm>
              <a:custGeom>
                <a:avLst/>
                <a:gdLst>
                  <a:gd name="T0" fmla="*/ 76 w 76"/>
                  <a:gd name="T1" fmla="*/ 241 h 241"/>
                  <a:gd name="T2" fmla="*/ 0 w 76"/>
                  <a:gd name="T3" fmla="*/ 241 h 241"/>
                  <a:gd name="T4" fmla="*/ 0 w 76"/>
                  <a:gd name="T5" fmla="*/ 0 h 241"/>
                  <a:gd name="T6" fmla="*/ 0 60000 65536"/>
                  <a:gd name="T7" fmla="*/ 0 60000 65536"/>
                  <a:gd name="T8" fmla="*/ 0 60000 65536"/>
                  <a:gd name="T9" fmla="*/ 0 w 76"/>
                  <a:gd name="T10" fmla="*/ 0 h 241"/>
                  <a:gd name="T11" fmla="*/ 76 w 76"/>
                  <a:gd name="T12" fmla="*/ 241 h 24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76" h="241">
                    <a:moveTo>
                      <a:pt x="76" y="241"/>
                    </a:moveTo>
                    <a:lnTo>
                      <a:pt x="0" y="241"/>
                    </a:lnTo>
                    <a:lnTo>
                      <a:pt x="0" y="0"/>
                    </a:lnTo>
                  </a:path>
                </a:pathLst>
              </a:custGeom>
              <a:noFill/>
              <a:ln w="285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7" name="Freeform 44"/>
              <p:cNvSpPr>
                <a:spLocks/>
              </p:cNvSpPr>
              <p:nvPr/>
            </p:nvSpPr>
            <p:spPr bwMode="auto">
              <a:xfrm>
                <a:off x="1296" y="1451"/>
                <a:ext cx="75" cy="222"/>
              </a:xfrm>
              <a:custGeom>
                <a:avLst/>
                <a:gdLst>
                  <a:gd name="T0" fmla="*/ 75 w 75"/>
                  <a:gd name="T1" fmla="*/ 222 h 222"/>
                  <a:gd name="T2" fmla="*/ 0 w 75"/>
                  <a:gd name="T3" fmla="*/ 222 h 222"/>
                  <a:gd name="T4" fmla="*/ 0 w 75"/>
                  <a:gd name="T5" fmla="*/ 0 h 222"/>
                  <a:gd name="T6" fmla="*/ 0 60000 65536"/>
                  <a:gd name="T7" fmla="*/ 0 60000 65536"/>
                  <a:gd name="T8" fmla="*/ 0 60000 65536"/>
                  <a:gd name="T9" fmla="*/ 0 w 75"/>
                  <a:gd name="T10" fmla="*/ 0 h 222"/>
                  <a:gd name="T11" fmla="*/ 75 w 75"/>
                  <a:gd name="T12" fmla="*/ 222 h 22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75" h="222">
                    <a:moveTo>
                      <a:pt x="75" y="222"/>
                    </a:moveTo>
                    <a:lnTo>
                      <a:pt x="0" y="222"/>
                    </a:lnTo>
                    <a:lnTo>
                      <a:pt x="0" y="0"/>
                    </a:lnTo>
                  </a:path>
                </a:pathLst>
              </a:custGeom>
              <a:noFill/>
              <a:ln w="285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6158" name="Group 47"/>
              <p:cNvGrpSpPr>
                <a:grpSpLocks/>
              </p:cNvGrpSpPr>
              <p:nvPr/>
            </p:nvGrpSpPr>
            <p:grpSpPr bwMode="auto">
              <a:xfrm>
                <a:off x="770" y="1106"/>
                <a:ext cx="1052" cy="345"/>
                <a:chOff x="770" y="1106"/>
                <a:chExt cx="1052" cy="345"/>
              </a:xfrm>
            </p:grpSpPr>
            <p:sp>
              <p:nvSpPr>
                <p:cNvPr id="6218" name="Freeform 45"/>
                <p:cNvSpPr>
                  <a:spLocks/>
                </p:cNvSpPr>
                <p:nvPr/>
              </p:nvSpPr>
              <p:spPr bwMode="auto">
                <a:xfrm>
                  <a:off x="770" y="1106"/>
                  <a:ext cx="1052" cy="345"/>
                </a:xfrm>
                <a:custGeom>
                  <a:avLst/>
                  <a:gdLst>
                    <a:gd name="T0" fmla="*/ 58 w 8767"/>
                    <a:gd name="T1" fmla="*/ 0 h 2875"/>
                    <a:gd name="T2" fmla="*/ 0 w 8767"/>
                    <a:gd name="T3" fmla="*/ 58 h 2875"/>
                    <a:gd name="T4" fmla="*/ 0 w 8767"/>
                    <a:gd name="T5" fmla="*/ 288 h 2875"/>
                    <a:gd name="T6" fmla="*/ 58 w 8767"/>
                    <a:gd name="T7" fmla="*/ 345 h 2875"/>
                    <a:gd name="T8" fmla="*/ 995 w 8767"/>
                    <a:gd name="T9" fmla="*/ 345 h 2875"/>
                    <a:gd name="T10" fmla="*/ 1052 w 8767"/>
                    <a:gd name="T11" fmla="*/ 288 h 2875"/>
                    <a:gd name="T12" fmla="*/ 1052 w 8767"/>
                    <a:gd name="T13" fmla="*/ 58 h 2875"/>
                    <a:gd name="T14" fmla="*/ 995 w 8767"/>
                    <a:gd name="T15" fmla="*/ 0 h 2875"/>
                    <a:gd name="T16" fmla="*/ 58 w 8767"/>
                    <a:gd name="T17" fmla="*/ 0 h 287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8767"/>
                    <a:gd name="T28" fmla="*/ 0 h 2875"/>
                    <a:gd name="T29" fmla="*/ 8767 w 8767"/>
                    <a:gd name="T30" fmla="*/ 2875 h 2875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8767" h="2875">
                      <a:moveTo>
                        <a:pt x="480" y="0"/>
                      </a:moveTo>
                      <a:cubicBezTo>
                        <a:pt x="215" y="0"/>
                        <a:pt x="0" y="215"/>
                        <a:pt x="0" y="480"/>
                      </a:cubicBezTo>
                      <a:lnTo>
                        <a:pt x="0" y="2396"/>
                      </a:lnTo>
                      <a:cubicBezTo>
                        <a:pt x="0" y="2661"/>
                        <a:pt x="215" y="2875"/>
                        <a:pt x="480" y="2875"/>
                      </a:cubicBezTo>
                      <a:lnTo>
                        <a:pt x="8288" y="2875"/>
                      </a:lnTo>
                      <a:cubicBezTo>
                        <a:pt x="8553" y="2875"/>
                        <a:pt x="8767" y="2661"/>
                        <a:pt x="8767" y="2396"/>
                      </a:cubicBezTo>
                      <a:lnTo>
                        <a:pt x="8767" y="480"/>
                      </a:lnTo>
                      <a:cubicBezTo>
                        <a:pt x="8767" y="215"/>
                        <a:pt x="8553" y="0"/>
                        <a:pt x="8288" y="0"/>
                      </a:cubicBezTo>
                      <a:lnTo>
                        <a:pt x="480" y="0"/>
                      </a:lnTo>
                      <a:close/>
                    </a:path>
                  </a:pathLst>
                </a:custGeom>
                <a:solidFill>
                  <a:srgbClr val="FFCC66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19" name="Freeform 46"/>
                <p:cNvSpPr>
                  <a:spLocks/>
                </p:cNvSpPr>
                <p:nvPr/>
              </p:nvSpPr>
              <p:spPr bwMode="auto">
                <a:xfrm>
                  <a:off x="770" y="1106"/>
                  <a:ext cx="1052" cy="345"/>
                </a:xfrm>
                <a:custGeom>
                  <a:avLst/>
                  <a:gdLst>
                    <a:gd name="T0" fmla="*/ 58 w 8767"/>
                    <a:gd name="T1" fmla="*/ 0 h 2875"/>
                    <a:gd name="T2" fmla="*/ 0 w 8767"/>
                    <a:gd name="T3" fmla="*/ 58 h 2875"/>
                    <a:gd name="T4" fmla="*/ 0 w 8767"/>
                    <a:gd name="T5" fmla="*/ 288 h 2875"/>
                    <a:gd name="T6" fmla="*/ 58 w 8767"/>
                    <a:gd name="T7" fmla="*/ 345 h 2875"/>
                    <a:gd name="T8" fmla="*/ 995 w 8767"/>
                    <a:gd name="T9" fmla="*/ 345 h 2875"/>
                    <a:gd name="T10" fmla="*/ 1052 w 8767"/>
                    <a:gd name="T11" fmla="*/ 288 h 2875"/>
                    <a:gd name="T12" fmla="*/ 1052 w 8767"/>
                    <a:gd name="T13" fmla="*/ 58 h 2875"/>
                    <a:gd name="T14" fmla="*/ 995 w 8767"/>
                    <a:gd name="T15" fmla="*/ 0 h 2875"/>
                    <a:gd name="T16" fmla="*/ 58 w 8767"/>
                    <a:gd name="T17" fmla="*/ 0 h 287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8767"/>
                    <a:gd name="T28" fmla="*/ 0 h 2875"/>
                    <a:gd name="T29" fmla="*/ 8767 w 8767"/>
                    <a:gd name="T30" fmla="*/ 2875 h 2875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8767" h="2875">
                      <a:moveTo>
                        <a:pt x="480" y="0"/>
                      </a:moveTo>
                      <a:cubicBezTo>
                        <a:pt x="215" y="0"/>
                        <a:pt x="0" y="215"/>
                        <a:pt x="0" y="480"/>
                      </a:cubicBezTo>
                      <a:lnTo>
                        <a:pt x="0" y="2396"/>
                      </a:lnTo>
                      <a:cubicBezTo>
                        <a:pt x="0" y="2661"/>
                        <a:pt x="215" y="2875"/>
                        <a:pt x="480" y="2875"/>
                      </a:cubicBezTo>
                      <a:lnTo>
                        <a:pt x="8288" y="2875"/>
                      </a:lnTo>
                      <a:cubicBezTo>
                        <a:pt x="8553" y="2875"/>
                        <a:pt x="8767" y="2661"/>
                        <a:pt x="8767" y="2396"/>
                      </a:cubicBezTo>
                      <a:lnTo>
                        <a:pt x="8767" y="480"/>
                      </a:lnTo>
                      <a:cubicBezTo>
                        <a:pt x="8767" y="215"/>
                        <a:pt x="8553" y="0"/>
                        <a:pt x="8288" y="0"/>
                      </a:cubicBezTo>
                      <a:lnTo>
                        <a:pt x="480" y="0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159" name="Rectangle 48"/>
              <p:cNvSpPr>
                <a:spLocks noChangeArrowheads="1"/>
              </p:cNvSpPr>
              <p:nvPr/>
            </p:nvSpPr>
            <p:spPr bwMode="auto">
              <a:xfrm>
                <a:off x="882" y="1174"/>
                <a:ext cx="831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400" b="1">
                    <a:solidFill>
                      <a:srgbClr val="000000"/>
                    </a:solidFill>
                  </a:rPr>
                  <a:t>Kingdom</a:t>
                </a:r>
                <a:endParaRPr lang="en-US" altLang="en-US"/>
              </a:p>
            </p:txBody>
          </p:sp>
          <p:grpSp>
            <p:nvGrpSpPr>
              <p:cNvPr id="6160" name="Group 51"/>
              <p:cNvGrpSpPr>
                <a:grpSpLocks/>
              </p:cNvGrpSpPr>
              <p:nvPr/>
            </p:nvGrpSpPr>
            <p:grpSpPr bwMode="auto">
              <a:xfrm>
                <a:off x="1371" y="1538"/>
                <a:ext cx="1052" cy="288"/>
                <a:chOff x="1371" y="1538"/>
                <a:chExt cx="1052" cy="288"/>
              </a:xfrm>
            </p:grpSpPr>
            <p:sp>
              <p:nvSpPr>
                <p:cNvPr id="6216" name="Freeform 49"/>
                <p:cNvSpPr>
                  <a:spLocks/>
                </p:cNvSpPr>
                <p:nvPr/>
              </p:nvSpPr>
              <p:spPr bwMode="auto">
                <a:xfrm>
                  <a:off x="1371" y="1538"/>
                  <a:ext cx="1052" cy="288"/>
                </a:xfrm>
                <a:custGeom>
                  <a:avLst/>
                  <a:gdLst>
                    <a:gd name="T0" fmla="*/ 48 w 8766"/>
                    <a:gd name="T1" fmla="*/ 0 h 2400"/>
                    <a:gd name="T2" fmla="*/ 0 w 8766"/>
                    <a:gd name="T3" fmla="*/ 48 h 2400"/>
                    <a:gd name="T4" fmla="*/ 0 w 8766"/>
                    <a:gd name="T5" fmla="*/ 240 h 2400"/>
                    <a:gd name="T6" fmla="*/ 48 w 8766"/>
                    <a:gd name="T7" fmla="*/ 288 h 2400"/>
                    <a:gd name="T8" fmla="*/ 1004 w 8766"/>
                    <a:gd name="T9" fmla="*/ 288 h 2400"/>
                    <a:gd name="T10" fmla="*/ 1052 w 8766"/>
                    <a:gd name="T11" fmla="*/ 240 h 2400"/>
                    <a:gd name="T12" fmla="*/ 1052 w 8766"/>
                    <a:gd name="T13" fmla="*/ 48 h 2400"/>
                    <a:gd name="T14" fmla="*/ 1004 w 8766"/>
                    <a:gd name="T15" fmla="*/ 0 h 2400"/>
                    <a:gd name="T16" fmla="*/ 48 w 8766"/>
                    <a:gd name="T17" fmla="*/ 0 h 24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8766"/>
                    <a:gd name="T28" fmla="*/ 0 h 2400"/>
                    <a:gd name="T29" fmla="*/ 8766 w 8766"/>
                    <a:gd name="T30" fmla="*/ 2400 h 2400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8766" h="2400">
                      <a:moveTo>
                        <a:pt x="400" y="0"/>
                      </a:moveTo>
                      <a:cubicBezTo>
                        <a:pt x="179" y="0"/>
                        <a:pt x="0" y="180"/>
                        <a:pt x="0" y="400"/>
                      </a:cubicBezTo>
                      <a:lnTo>
                        <a:pt x="0" y="2000"/>
                      </a:lnTo>
                      <a:cubicBezTo>
                        <a:pt x="0" y="2221"/>
                        <a:pt x="179" y="2400"/>
                        <a:pt x="400" y="2400"/>
                      </a:cubicBezTo>
                      <a:lnTo>
                        <a:pt x="8366" y="2400"/>
                      </a:lnTo>
                      <a:cubicBezTo>
                        <a:pt x="8587" y="2400"/>
                        <a:pt x="8766" y="2221"/>
                        <a:pt x="8766" y="2000"/>
                      </a:cubicBezTo>
                      <a:lnTo>
                        <a:pt x="8766" y="400"/>
                      </a:lnTo>
                      <a:cubicBezTo>
                        <a:pt x="8766" y="180"/>
                        <a:pt x="8587" y="0"/>
                        <a:pt x="8366" y="0"/>
                      </a:cubicBezTo>
                      <a:lnTo>
                        <a:pt x="400" y="0"/>
                      </a:lnTo>
                      <a:close/>
                    </a:path>
                  </a:pathLst>
                </a:custGeom>
                <a:solidFill>
                  <a:srgbClr val="FFCC66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17" name="Freeform 50"/>
                <p:cNvSpPr>
                  <a:spLocks/>
                </p:cNvSpPr>
                <p:nvPr/>
              </p:nvSpPr>
              <p:spPr bwMode="auto">
                <a:xfrm>
                  <a:off x="1371" y="1538"/>
                  <a:ext cx="1052" cy="288"/>
                </a:xfrm>
                <a:custGeom>
                  <a:avLst/>
                  <a:gdLst>
                    <a:gd name="T0" fmla="*/ 48 w 8766"/>
                    <a:gd name="T1" fmla="*/ 0 h 2400"/>
                    <a:gd name="T2" fmla="*/ 0 w 8766"/>
                    <a:gd name="T3" fmla="*/ 48 h 2400"/>
                    <a:gd name="T4" fmla="*/ 0 w 8766"/>
                    <a:gd name="T5" fmla="*/ 240 h 2400"/>
                    <a:gd name="T6" fmla="*/ 48 w 8766"/>
                    <a:gd name="T7" fmla="*/ 288 h 2400"/>
                    <a:gd name="T8" fmla="*/ 1004 w 8766"/>
                    <a:gd name="T9" fmla="*/ 288 h 2400"/>
                    <a:gd name="T10" fmla="*/ 1052 w 8766"/>
                    <a:gd name="T11" fmla="*/ 240 h 2400"/>
                    <a:gd name="T12" fmla="*/ 1052 w 8766"/>
                    <a:gd name="T13" fmla="*/ 48 h 2400"/>
                    <a:gd name="T14" fmla="*/ 1004 w 8766"/>
                    <a:gd name="T15" fmla="*/ 0 h 2400"/>
                    <a:gd name="T16" fmla="*/ 48 w 8766"/>
                    <a:gd name="T17" fmla="*/ 0 h 24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8766"/>
                    <a:gd name="T28" fmla="*/ 0 h 2400"/>
                    <a:gd name="T29" fmla="*/ 8766 w 8766"/>
                    <a:gd name="T30" fmla="*/ 2400 h 2400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8766" h="2400">
                      <a:moveTo>
                        <a:pt x="400" y="0"/>
                      </a:moveTo>
                      <a:cubicBezTo>
                        <a:pt x="179" y="0"/>
                        <a:pt x="0" y="180"/>
                        <a:pt x="0" y="400"/>
                      </a:cubicBezTo>
                      <a:lnTo>
                        <a:pt x="0" y="2000"/>
                      </a:lnTo>
                      <a:cubicBezTo>
                        <a:pt x="0" y="2221"/>
                        <a:pt x="179" y="2400"/>
                        <a:pt x="400" y="2400"/>
                      </a:cubicBezTo>
                      <a:lnTo>
                        <a:pt x="8366" y="2400"/>
                      </a:lnTo>
                      <a:cubicBezTo>
                        <a:pt x="8587" y="2400"/>
                        <a:pt x="8766" y="2221"/>
                        <a:pt x="8766" y="2000"/>
                      </a:cubicBezTo>
                      <a:lnTo>
                        <a:pt x="8766" y="400"/>
                      </a:lnTo>
                      <a:cubicBezTo>
                        <a:pt x="8766" y="180"/>
                        <a:pt x="8587" y="0"/>
                        <a:pt x="8366" y="0"/>
                      </a:cubicBezTo>
                      <a:lnTo>
                        <a:pt x="400" y="0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161" name="Rectangle 52"/>
              <p:cNvSpPr>
                <a:spLocks noChangeArrowheads="1"/>
              </p:cNvSpPr>
              <p:nvPr/>
            </p:nvSpPr>
            <p:spPr bwMode="auto">
              <a:xfrm>
                <a:off x="1551" y="1577"/>
                <a:ext cx="69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400" b="1">
                    <a:solidFill>
                      <a:srgbClr val="000000"/>
                    </a:solidFill>
                  </a:rPr>
                  <a:t>Phylum</a:t>
                </a:r>
                <a:endParaRPr lang="en-US" altLang="en-US"/>
              </a:p>
            </p:txBody>
          </p:sp>
          <p:grpSp>
            <p:nvGrpSpPr>
              <p:cNvPr id="6162" name="Group 55"/>
              <p:cNvGrpSpPr>
                <a:grpSpLocks/>
              </p:cNvGrpSpPr>
              <p:nvPr/>
            </p:nvGrpSpPr>
            <p:grpSpPr bwMode="auto">
              <a:xfrm>
                <a:off x="1973" y="1922"/>
                <a:ext cx="1052" cy="289"/>
                <a:chOff x="1973" y="1922"/>
                <a:chExt cx="1052" cy="289"/>
              </a:xfrm>
            </p:grpSpPr>
            <p:sp>
              <p:nvSpPr>
                <p:cNvPr id="6214" name="Freeform 53"/>
                <p:cNvSpPr>
                  <a:spLocks/>
                </p:cNvSpPr>
                <p:nvPr/>
              </p:nvSpPr>
              <p:spPr bwMode="auto">
                <a:xfrm>
                  <a:off x="1973" y="1922"/>
                  <a:ext cx="1052" cy="289"/>
                </a:xfrm>
                <a:custGeom>
                  <a:avLst/>
                  <a:gdLst>
                    <a:gd name="T0" fmla="*/ 48 w 8767"/>
                    <a:gd name="T1" fmla="*/ 0 h 2400"/>
                    <a:gd name="T2" fmla="*/ 0 w 8767"/>
                    <a:gd name="T3" fmla="*/ 48 h 2400"/>
                    <a:gd name="T4" fmla="*/ 0 w 8767"/>
                    <a:gd name="T5" fmla="*/ 241 h 2400"/>
                    <a:gd name="T6" fmla="*/ 48 w 8767"/>
                    <a:gd name="T7" fmla="*/ 289 h 2400"/>
                    <a:gd name="T8" fmla="*/ 1004 w 8767"/>
                    <a:gd name="T9" fmla="*/ 289 h 2400"/>
                    <a:gd name="T10" fmla="*/ 1052 w 8767"/>
                    <a:gd name="T11" fmla="*/ 241 h 2400"/>
                    <a:gd name="T12" fmla="*/ 1052 w 8767"/>
                    <a:gd name="T13" fmla="*/ 48 h 2400"/>
                    <a:gd name="T14" fmla="*/ 1004 w 8767"/>
                    <a:gd name="T15" fmla="*/ 0 h 2400"/>
                    <a:gd name="T16" fmla="*/ 48 w 8767"/>
                    <a:gd name="T17" fmla="*/ 0 h 24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8767"/>
                    <a:gd name="T28" fmla="*/ 0 h 2400"/>
                    <a:gd name="T29" fmla="*/ 8767 w 8767"/>
                    <a:gd name="T30" fmla="*/ 2400 h 2400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8767" h="2400">
                      <a:moveTo>
                        <a:pt x="400" y="0"/>
                      </a:moveTo>
                      <a:cubicBezTo>
                        <a:pt x="180" y="0"/>
                        <a:pt x="0" y="180"/>
                        <a:pt x="0" y="400"/>
                      </a:cubicBezTo>
                      <a:lnTo>
                        <a:pt x="0" y="2000"/>
                      </a:lnTo>
                      <a:cubicBezTo>
                        <a:pt x="0" y="2221"/>
                        <a:pt x="180" y="2400"/>
                        <a:pt x="400" y="2400"/>
                      </a:cubicBezTo>
                      <a:lnTo>
                        <a:pt x="8367" y="2400"/>
                      </a:lnTo>
                      <a:cubicBezTo>
                        <a:pt x="8588" y="2400"/>
                        <a:pt x="8767" y="2221"/>
                        <a:pt x="8767" y="2000"/>
                      </a:cubicBezTo>
                      <a:lnTo>
                        <a:pt x="8767" y="400"/>
                      </a:lnTo>
                      <a:cubicBezTo>
                        <a:pt x="8767" y="180"/>
                        <a:pt x="8588" y="0"/>
                        <a:pt x="8367" y="0"/>
                      </a:cubicBezTo>
                      <a:lnTo>
                        <a:pt x="400" y="0"/>
                      </a:lnTo>
                      <a:close/>
                    </a:path>
                  </a:pathLst>
                </a:custGeom>
                <a:solidFill>
                  <a:srgbClr val="FFCC66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15" name="Freeform 54"/>
                <p:cNvSpPr>
                  <a:spLocks/>
                </p:cNvSpPr>
                <p:nvPr/>
              </p:nvSpPr>
              <p:spPr bwMode="auto">
                <a:xfrm>
                  <a:off x="1973" y="1922"/>
                  <a:ext cx="1052" cy="289"/>
                </a:xfrm>
                <a:custGeom>
                  <a:avLst/>
                  <a:gdLst>
                    <a:gd name="T0" fmla="*/ 48 w 8767"/>
                    <a:gd name="T1" fmla="*/ 0 h 2400"/>
                    <a:gd name="T2" fmla="*/ 0 w 8767"/>
                    <a:gd name="T3" fmla="*/ 48 h 2400"/>
                    <a:gd name="T4" fmla="*/ 0 w 8767"/>
                    <a:gd name="T5" fmla="*/ 241 h 2400"/>
                    <a:gd name="T6" fmla="*/ 48 w 8767"/>
                    <a:gd name="T7" fmla="*/ 289 h 2400"/>
                    <a:gd name="T8" fmla="*/ 1004 w 8767"/>
                    <a:gd name="T9" fmla="*/ 289 h 2400"/>
                    <a:gd name="T10" fmla="*/ 1052 w 8767"/>
                    <a:gd name="T11" fmla="*/ 241 h 2400"/>
                    <a:gd name="T12" fmla="*/ 1052 w 8767"/>
                    <a:gd name="T13" fmla="*/ 48 h 2400"/>
                    <a:gd name="T14" fmla="*/ 1004 w 8767"/>
                    <a:gd name="T15" fmla="*/ 0 h 2400"/>
                    <a:gd name="T16" fmla="*/ 48 w 8767"/>
                    <a:gd name="T17" fmla="*/ 0 h 24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8767"/>
                    <a:gd name="T28" fmla="*/ 0 h 2400"/>
                    <a:gd name="T29" fmla="*/ 8767 w 8767"/>
                    <a:gd name="T30" fmla="*/ 2400 h 2400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8767" h="2400">
                      <a:moveTo>
                        <a:pt x="400" y="0"/>
                      </a:moveTo>
                      <a:cubicBezTo>
                        <a:pt x="180" y="0"/>
                        <a:pt x="0" y="180"/>
                        <a:pt x="0" y="400"/>
                      </a:cubicBezTo>
                      <a:lnTo>
                        <a:pt x="0" y="2000"/>
                      </a:lnTo>
                      <a:cubicBezTo>
                        <a:pt x="0" y="2221"/>
                        <a:pt x="180" y="2400"/>
                        <a:pt x="400" y="2400"/>
                      </a:cubicBezTo>
                      <a:lnTo>
                        <a:pt x="8367" y="2400"/>
                      </a:lnTo>
                      <a:cubicBezTo>
                        <a:pt x="8588" y="2400"/>
                        <a:pt x="8767" y="2221"/>
                        <a:pt x="8767" y="2000"/>
                      </a:cubicBezTo>
                      <a:lnTo>
                        <a:pt x="8767" y="400"/>
                      </a:lnTo>
                      <a:cubicBezTo>
                        <a:pt x="8767" y="180"/>
                        <a:pt x="8588" y="0"/>
                        <a:pt x="8367" y="0"/>
                      </a:cubicBezTo>
                      <a:lnTo>
                        <a:pt x="400" y="0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163" name="Rectangle 56"/>
              <p:cNvSpPr>
                <a:spLocks noChangeArrowheads="1"/>
              </p:cNvSpPr>
              <p:nvPr/>
            </p:nvSpPr>
            <p:spPr bwMode="auto">
              <a:xfrm>
                <a:off x="2242" y="1961"/>
                <a:ext cx="51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400" b="1">
                    <a:solidFill>
                      <a:srgbClr val="000000"/>
                    </a:solidFill>
                  </a:rPr>
                  <a:t>Class</a:t>
                </a:r>
                <a:endParaRPr lang="en-US" altLang="en-US"/>
              </a:p>
            </p:txBody>
          </p:sp>
          <p:grpSp>
            <p:nvGrpSpPr>
              <p:cNvPr id="6164" name="Group 59"/>
              <p:cNvGrpSpPr>
                <a:grpSpLocks/>
              </p:cNvGrpSpPr>
              <p:nvPr/>
            </p:nvGrpSpPr>
            <p:grpSpPr bwMode="auto">
              <a:xfrm>
                <a:off x="2573" y="2307"/>
                <a:ext cx="1053" cy="288"/>
                <a:chOff x="2573" y="2307"/>
                <a:chExt cx="1053" cy="288"/>
              </a:xfrm>
            </p:grpSpPr>
            <p:sp>
              <p:nvSpPr>
                <p:cNvPr id="6212" name="Freeform 57"/>
                <p:cNvSpPr>
                  <a:spLocks/>
                </p:cNvSpPr>
                <p:nvPr/>
              </p:nvSpPr>
              <p:spPr bwMode="auto">
                <a:xfrm>
                  <a:off x="2573" y="2307"/>
                  <a:ext cx="1053" cy="288"/>
                </a:xfrm>
                <a:custGeom>
                  <a:avLst/>
                  <a:gdLst>
                    <a:gd name="T0" fmla="*/ 48 w 8775"/>
                    <a:gd name="T1" fmla="*/ 0 h 2400"/>
                    <a:gd name="T2" fmla="*/ 0 w 8775"/>
                    <a:gd name="T3" fmla="*/ 48 h 2400"/>
                    <a:gd name="T4" fmla="*/ 0 w 8775"/>
                    <a:gd name="T5" fmla="*/ 240 h 2400"/>
                    <a:gd name="T6" fmla="*/ 48 w 8775"/>
                    <a:gd name="T7" fmla="*/ 288 h 2400"/>
                    <a:gd name="T8" fmla="*/ 1005 w 8775"/>
                    <a:gd name="T9" fmla="*/ 288 h 2400"/>
                    <a:gd name="T10" fmla="*/ 1053 w 8775"/>
                    <a:gd name="T11" fmla="*/ 240 h 2400"/>
                    <a:gd name="T12" fmla="*/ 1053 w 8775"/>
                    <a:gd name="T13" fmla="*/ 48 h 2400"/>
                    <a:gd name="T14" fmla="*/ 1005 w 8775"/>
                    <a:gd name="T15" fmla="*/ 0 h 2400"/>
                    <a:gd name="T16" fmla="*/ 48 w 8775"/>
                    <a:gd name="T17" fmla="*/ 0 h 24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8775"/>
                    <a:gd name="T28" fmla="*/ 0 h 2400"/>
                    <a:gd name="T29" fmla="*/ 8775 w 8775"/>
                    <a:gd name="T30" fmla="*/ 2400 h 2400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8775" h="2400">
                      <a:moveTo>
                        <a:pt x="400" y="0"/>
                      </a:moveTo>
                      <a:cubicBezTo>
                        <a:pt x="180" y="0"/>
                        <a:pt x="0" y="180"/>
                        <a:pt x="0" y="400"/>
                      </a:cubicBezTo>
                      <a:lnTo>
                        <a:pt x="0" y="2000"/>
                      </a:lnTo>
                      <a:cubicBezTo>
                        <a:pt x="0" y="2221"/>
                        <a:pt x="180" y="2400"/>
                        <a:pt x="400" y="2400"/>
                      </a:cubicBezTo>
                      <a:lnTo>
                        <a:pt x="8375" y="2400"/>
                      </a:lnTo>
                      <a:cubicBezTo>
                        <a:pt x="8596" y="2400"/>
                        <a:pt x="8775" y="2221"/>
                        <a:pt x="8775" y="2000"/>
                      </a:cubicBezTo>
                      <a:lnTo>
                        <a:pt x="8775" y="400"/>
                      </a:lnTo>
                      <a:cubicBezTo>
                        <a:pt x="8775" y="180"/>
                        <a:pt x="8596" y="0"/>
                        <a:pt x="8375" y="0"/>
                      </a:cubicBezTo>
                      <a:lnTo>
                        <a:pt x="400" y="0"/>
                      </a:lnTo>
                      <a:close/>
                    </a:path>
                  </a:pathLst>
                </a:custGeom>
                <a:solidFill>
                  <a:srgbClr val="FFCC66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13" name="Freeform 58"/>
                <p:cNvSpPr>
                  <a:spLocks/>
                </p:cNvSpPr>
                <p:nvPr/>
              </p:nvSpPr>
              <p:spPr bwMode="auto">
                <a:xfrm>
                  <a:off x="2573" y="2307"/>
                  <a:ext cx="1053" cy="288"/>
                </a:xfrm>
                <a:custGeom>
                  <a:avLst/>
                  <a:gdLst>
                    <a:gd name="T0" fmla="*/ 48 w 8775"/>
                    <a:gd name="T1" fmla="*/ 0 h 2400"/>
                    <a:gd name="T2" fmla="*/ 0 w 8775"/>
                    <a:gd name="T3" fmla="*/ 48 h 2400"/>
                    <a:gd name="T4" fmla="*/ 0 w 8775"/>
                    <a:gd name="T5" fmla="*/ 240 h 2400"/>
                    <a:gd name="T6" fmla="*/ 48 w 8775"/>
                    <a:gd name="T7" fmla="*/ 288 h 2400"/>
                    <a:gd name="T8" fmla="*/ 1005 w 8775"/>
                    <a:gd name="T9" fmla="*/ 288 h 2400"/>
                    <a:gd name="T10" fmla="*/ 1053 w 8775"/>
                    <a:gd name="T11" fmla="*/ 240 h 2400"/>
                    <a:gd name="T12" fmla="*/ 1053 w 8775"/>
                    <a:gd name="T13" fmla="*/ 48 h 2400"/>
                    <a:gd name="T14" fmla="*/ 1005 w 8775"/>
                    <a:gd name="T15" fmla="*/ 0 h 2400"/>
                    <a:gd name="T16" fmla="*/ 48 w 8775"/>
                    <a:gd name="T17" fmla="*/ 0 h 24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8775"/>
                    <a:gd name="T28" fmla="*/ 0 h 2400"/>
                    <a:gd name="T29" fmla="*/ 8775 w 8775"/>
                    <a:gd name="T30" fmla="*/ 2400 h 2400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8775" h="2400">
                      <a:moveTo>
                        <a:pt x="400" y="0"/>
                      </a:moveTo>
                      <a:cubicBezTo>
                        <a:pt x="180" y="0"/>
                        <a:pt x="0" y="180"/>
                        <a:pt x="0" y="400"/>
                      </a:cubicBezTo>
                      <a:lnTo>
                        <a:pt x="0" y="2000"/>
                      </a:lnTo>
                      <a:cubicBezTo>
                        <a:pt x="0" y="2221"/>
                        <a:pt x="180" y="2400"/>
                        <a:pt x="400" y="2400"/>
                      </a:cubicBezTo>
                      <a:lnTo>
                        <a:pt x="8375" y="2400"/>
                      </a:lnTo>
                      <a:cubicBezTo>
                        <a:pt x="8596" y="2400"/>
                        <a:pt x="8775" y="2221"/>
                        <a:pt x="8775" y="2000"/>
                      </a:cubicBezTo>
                      <a:lnTo>
                        <a:pt x="8775" y="400"/>
                      </a:lnTo>
                      <a:cubicBezTo>
                        <a:pt x="8775" y="180"/>
                        <a:pt x="8596" y="0"/>
                        <a:pt x="8375" y="0"/>
                      </a:cubicBezTo>
                      <a:lnTo>
                        <a:pt x="400" y="0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165" name="Rectangle 60"/>
              <p:cNvSpPr>
                <a:spLocks noChangeArrowheads="1"/>
              </p:cNvSpPr>
              <p:nvPr/>
            </p:nvSpPr>
            <p:spPr bwMode="auto">
              <a:xfrm>
                <a:off x="2839" y="2345"/>
                <a:ext cx="52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400" b="1">
                    <a:solidFill>
                      <a:srgbClr val="000000"/>
                    </a:solidFill>
                  </a:rPr>
                  <a:t>Order</a:t>
                </a:r>
                <a:endParaRPr lang="en-US" altLang="en-US"/>
              </a:p>
            </p:txBody>
          </p:sp>
          <p:grpSp>
            <p:nvGrpSpPr>
              <p:cNvPr id="6166" name="Group 63"/>
              <p:cNvGrpSpPr>
                <a:grpSpLocks/>
              </p:cNvGrpSpPr>
              <p:nvPr/>
            </p:nvGrpSpPr>
            <p:grpSpPr bwMode="auto">
              <a:xfrm>
                <a:off x="3175" y="2691"/>
                <a:ext cx="1053" cy="288"/>
                <a:chOff x="3175" y="2691"/>
                <a:chExt cx="1053" cy="288"/>
              </a:xfrm>
            </p:grpSpPr>
            <p:sp>
              <p:nvSpPr>
                <p:cNvPr id="6210" name="Freeform 61"/>
                <p:cNvSpPr>
                  <a:spLocks/>
                </p:cNvSpPr>
                <p:nvPr/>
              </p:nvSpPr>
              <p:spPr bwMode="auto">
                <a:xfrm>
                  <a:off x="3175" y="2691"/>
                  <a:ext cx="1053" cy="288"/>
                </a:xfrm>
                <a:custGeom>
                  <a:avLst/>
                  <a:gdLst>
                    <a:gd name="T0" fmla="*/ 48 w 4388"/>
                    <a:gd name="T1" fmla="*/ 0 h 1200"/>
                    <a:gd name="T2" fmla="*/ 0 w 4388"/>
                    <a:gd name="T3" fmla="*/ 48 h 1200"/>
                    <a:gd name="T4" fmla="*/ 0 w 4388"/>
                    <a:gd name="T5" fmla="*/ 240 h 1200"/>
                    <a:gd name="T6" fmla="*/ 48 w 4388"/>
                    <a:gd name="T7" fmla="*/ 288 h 1200"/>
                    <a:gd name="T8" fmla="*/ 1005 w 4388"/>
                    <a:gd name="T9" fmla="*/ 288 h 1200"/>
                    <a:gd name="T10" fmla="*/ 1053 w 4388"/>
                    <a:gd name="T11" fmla="*/ 240 h 1200"/>
                    <a:gd name="T12" fmla="*/ 1053 w 4388"/>
                    <a:gd name="T13" fmla="*/ 48 h 1200"/>
                    <a:gd name="T14" fmla="*/ 1005 w 4388"/>
                    <a:gd name="T15" fmla="*/ 0 h 1200"/>
                    <a:gd name="T16" fmla="*/ 48 w 4388"/>
                    <a:gd name="T17" fmla="*/ 0 h 12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4388"/>
                    <a:gd name="T28" fmla="*/ 0 h 1200"/>
                    <a:gd name="T29" fmla="*/ 4388 w 4388"/>
                    <a:gd name="T30" fmla="*/ 1200 h 1200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4388" h="1200">
                      <a:moveTo>
                        <a:pt x="200" y="0"/>
                      </a:moveTo>
                      <a:cubicBezTo>
                        <a:pt x="90" y="0"/>
                        <a:pt x="0" y="90"/>
                        <a:pt x="0" y="200"/>
                      </a:cubicBezTo>
                      <a:lnTo>
                        <a:pt x="0" y="1000"/>
                      </a:lnTo>
                      <a:cubicBezTo>
                        <a:pt x="0" y="1111"/>
                        <a:pt x="90" y="1200"/>
                        <a:pt x="200" y="1200"/>
                      </a:cubicBezTo>
                      <a:lnTo>
                        <a:pt x="4188" y="1200"/>
                      </a:lnTo>
                      <a:cubicBezTo>
                        <a:pt x="4298" y="1200"/>
                        <a:pt x="4388" y="1111"/>
                        <a:pt x="4388" y="1000"/>
                      </a:cubicBezTo>
                      <a:lnTo>
                        <a:pt x="4388" y="200"/>
                      </a:lnTo>
                      <a:cubicBezTo>
                        <a:pt x="4388" y="90"/>
                        <a:pt x="4298" y="0"/>
                        <a:pt x="4188" y="0"/>
                      </a:cubicBezTo>
                      <a:lnTo>
                        <a:pt x="200" y="0"/>
                      </a:lnTo>
                      <a:close/>
                    </a:path>
                  </a:pathLst>
                </a:custGeom>
                <a:solidFill>
                  <a:srgbClr val="FFCC66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11" name="Freeform 62"/>
                <p:cNvSpPr>
                  <a:spLocks/>
                </p:cNvSpPr>
                <p:nvPr/>
              </p:nvSpPr>
              <p:spPr bwMode="auto">
                <a:xfrm>
                  <a:off x="3175" y="2691"/>
                  <a:ext cx="1053" cy="288"/>
                </a:xfrm>
                <a:custGeom>
                  <a:avLst/>
                  <a:gdLst>
                    <a:gd name="T0" fmla="*/ 48 w 4388"/>
                    <a:gd name="T1" fmla="*/ 0 h 1200"/>
                    <a:gd name="T2" fmla="*/ 0 w 4388"/>
                    <a:gd name="T3" fmla="*/ 48 h 1200"/>
                    <a:gd name="T4" fmla="*/ 0 w 4388"/>
                    <a:gd name="T5" fmla="*/ 240 h 1200"/>
                    <a:gd name="T6" fmla="*/ 48 w 4388"/>
                    <a:gd name="T7" fmla="*/ 288 h 1200"/>
                    <a:gd name="T8" fmla="*/ 1005 w 4388"/>
                    <a:gd name="T9" fmla="*/ 288 h 1200"/>
                    <a:gd name="T10" fmla="*/ 1053 w 4388"/>
                    <a:gd name="T11" fmla="*/ 240 h 1200"/>
                    <a:gd name="T12" fmla="*/ 1053 w 4388"/>
                    <a:gd name="T13" fmla="*/ 48 h 1200"/>
                    <a:gd name="T14" fmla="*/ 1005 w 4388"/>
                    <a:gd name="T15" fmla="*/ 0 h 1200"/>
                    <a:gd name="T16" fmla="*/ 48 w 4388"/>
                    <a:gd name="T17" fmla="*/ 0 h 12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4388"/>
                    <a:gd name="T28" fmla="*/ 0 h 1200"/>
                    <a:gd name="T29" fmla="*/ 4388 w 4388"/>
                    <a:gd name="T30" fmla="*/ 1200 h 1200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4388" h="1200">
                      <a:moveTo>
                        <a:pt x="200" y="0"/>
                      </a:moveTo>
                      <a:cubicBezTo>
                        <a:pt x="90" y="0"/>
                        <a:pt x="0" y="90"/>
                        <a:pt x="0" y="200"/>
                      </a:cubicBezTo>
                      <a:lnTo>
                        <a:pt x="0" y="1000"/>
                      </a:lnTo>
                      <a:cubicBezTo>
                        <a:pt x="0" y="1111"/>
                        <a:pt x="90" y="1200"/>
                        <a:pt x="200" y="1200"/>
                      </a:cubicBezTo>
                      <a:lnTo>
                        <a:pt x="4188" y="1200"/>
                      </a:lnTo>
                      <a:cubicBezTo>
                        <a:pt x="4298" y="1200"/>
                        <a:pt x="4388" y="1111"/>
                        <a:pt x="4388" y="1000"/>
                      </a:cubicBezTo>
                      <a:lnTo>
                        <a:pt x="4388" y="200"/>
                      </a:lnTo>
                      <a:cubicBezTo>
                        <a:pt x="4388" y="90"/>
                        <a:pt x="4298" y="0"/>
                        <a:pt x="4188" y="0"/>
                      </a:cubicBezTo>
                      <a:lnTo>
                        <a:pt x="200" y="0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167" name="Rectangle 64"/>
              <p:cNvSpPr>
                <a:spLocks noChangeArrowheads="1"/>
              </p:cNvSpPr>
              <p:nvPr/>
            </p:nvSpPr>
            <p:spPr bwMode="auto">
              <a:xfrm>
                <a:off x="3397" y="2729"/>
                <a:ext cx="608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400" b="1">
                    <a:solidFill>
                      <a:srgbClr val="000000"/>
                    </a:solidFill>
                  </a:rPr>
                  <a:t>Family</a:t>
                </a:r>
                <a:endParaRPr lang="en-US" altLang="en-US"/>
              </a:p>
            </p:txBody>
          </p:sp>
          <p:grpSp>
            <p:nvGrpSpPr>
              <p:cNvPr id="6168" name="Group 67"/>
              <p:cNvGrpSpPr>
                <a:grpSpLocks/>
              </p:cNvGrpSpPr>
              <p:nvPr/>
            </p:nvGrpSpPr>
            <p:grpSpPr bwMode="auto">
              <a:xfrm>
                <a:off x="3746" y="3075"/>
                <a:ext cx="1052" cy="288"/>
                <a:chOff x="3746" y="3075"/>
                <a:chExt cx="1052" cy="288"/>
              </a:xfrm>
            </p:grpSpPr>
            <p:sp>
              <p:nvSpPr>
                <p:cNvPr id="6208" name="Freeform 65"/>
                <p:cNvSpPr>
                  <a:spLocks/>
                </p:cNvSpPr>
                <p:nvPr/>
              </p:nvSpPr>
              <p:spPr bwMode="auto">
                <a:xfrm>
                  <a:off x="3746" y="3075"/>
                  <a:ext cx="1052" cy="288"/>
                </a:xfrm>
                <a:custGeom>
                  <a:avLst/>
                  <a:gdLst>
                    <a:gd name="T0" fmla="*/ 48 w 4384"/>
                    <a:gd name="T1" fmla="*/ 0 h 1200"/>
                    <a:gd name="T2" fmla="*/ 0 w 4384"/>
                    <a:gd name="T3" fmla="*/ 48 h 1200"/>
                    <a:gd name="T4" fmla="*/ 0 w 4384"/>
                    <a:gd name="T5" fmla="*/ 240 h 1200"/>
                    <a:gd name="T6" fmla="*/ 48 w 4384"/>
                    <a:gd name="T7" fmla="*/ 288 h 1200"/>
                    <a:gd name="T8" fmla="*/ 1004 w 4384"/>
                    <a:gd name="T9" fmla="*/ 288 h 1200"/>
                    <a:gd name="T10" fmla="*/ 1052 w 4384"/>
                    <a:gd name="T11" fmla="*/ 240 h 1200"/>
                    <a:gd name="T12" fmla="*/ 1052 w 4384"/>
                    <a:gd name="T13" fmla="*/ 48 h 1200"/>
                    <a:gd name="T14" fmla="*/ 1004 w 4384"/>
                    <a:gd name="T15" fmla="*/ 0 h 1200"/>
                    <a:gd name="T16" fmla="*/ 48 w 4384"/>
                    <a:gd name="T17" fmla="*/ 0 h 12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4384"/>
                    <a:gd name="T28" fmla="*/ 0 h 1200"/>
                    <a:gd name="T29" fmla="*/ 4384 w 4384"/>
                    <a:gd name="T30" fmla="*/ 1200 h 1200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4384" h="1200">
                      <a:moveTo>
                        <a:pt x="200" y="0"/>
                      </a:moveTo>
                      <a:cubicBezTo>
                        <a:pt x="90" y="0"/>
                        <a:pt x="0" y="90"/>
                        <a:pt x="0" y="200"/>
                      </a:cubicBezTo>
                      <a:lnTo>
                        <a:pt x="0" y="1000"/>
                      </a:lnTo>
                      <a:cubicBezTo>
                        <a:pt x="0" y="1111"/>
                        <a:pt x="90" y="1200"/>
                        <a:pt x="200" y="1200"/>
                      </a:cubicBezTo>
                      <a:lnTo>
                        <a:pt x="4184" y="1200"/>
                      </a:lnTo>
                      <a:cubicBezTo>
                        <a:pt x="4294" y="1200"/>
                        <a:pt x="4384" y="1111"/>
                        <a:pt x="4384" y="1000"/>
                      </a:cubicBezTo>
                      <a:lnTo>
                        <a:pt x="4384" y="200"/>
                      </a:lnTo>
                      <a:cubicBezTo>
                        <a:pt x="4384" y="90"/>
                        <a:pt x="4294" y="0"/>
                        <a:pt x="4184" y="0"/>
                      </a:cubicBezTo>
                      <a:lnTo>
                        <a:pt x="200" y="0"/>
                      </a:lnTo>
                      <a:close/>
                    </a:path>
                  </a:pathLst>
                </a:custGeom>
                <a:solidFill>
                  <a:srgbClr val="FFCC66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09" name="Freeform 66"/>
                <p:cNvSpPr>
                  <a:spLocks/>
                </p:cNvSpPr>
                <p:nvPr/>
              </p:nvSpPr>
              <p:spPr bwMode="auto">
                <a:xfrm>
                  <a:off x="3746" y="3075"/>
                  <a:ext cx="1052" cy="288"/>
                </a:xfrm>
                <a:custGeom>
                  <a:avLst/>
                  <a:gdLst>
                    <a:gd name="T0" fmla="*/ 48 w 4384"/>
                    <a:gd name="T1" fmla="*/ 0 h 1200"/>
                    <a:gd name="T2" fmla="*/ 0 w 4384"/>
                    <a:gd name="T3" fmla="*/ 48 h 1200"/>
                    <a:gd name="T4" fmla="*/ 0 w 4384"/>
                    <a:gd name="T5" fmla="*/ 240 h 1200"/>
                    <a:gd name="T6" fmla="*/ 48 w 4384"/>
                    <a:gd name="T7" fmla="*/ 288 h 1200"/>
                    <a:gd name="T8" fmla="*/ 1004 w 4384"/>
                    <a:gd name="T9" fmla="*/ 288 h 1200"/>
                    <a:gd name="T10" fmla="*/ 1052 w 4384"/>
                    <a:gd name="T11" fmla="*/ 240 h 1200"/>
                    <a:gd name="T12" fmla="*/ 1052 w 4384"/>
                    <a:gd name="T13" fmla="*/ 48 h 1200"/>
                    <a:gd name="T14" fmla="*/ 1004 w 4384"/>
                    <a:gd name="T15" fmla="*/ 0 h 1200"/>
                    <a:gd name="T16" fmla="*/ 48 w 4384"/>
                    <a:gd name="T17" fmla="*/ 0 h 12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4384"/>
                    <a:gd name="T28" fmla="*/ 0 h 1200"/>
                    <a:gd name="T29" fmla="*/ 4384 w 4384"/>
                    <a:gd name="T30" fmla="*/ 1200 h 1200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4384" h="1200">
                      <a:moveTo>
                        <a:pt x="200" y="0"/>
                      </a:moveTo>
                      <a:cubicBezTo>
                        <a:pt x="90" y="0"/>
                        <a:pt x="0" y="90"/>
                        <a:pt x="0" y="200"/>
                      </a:cubicBezTo>
                      <a:lnTo>
                        <a:pt x="0" y="1000"/>
                      </a:lnTo>
                      <a:cubicBezTo>
                        <a:pt x="0" y="1111"/>
                        <a:pt x="90" y="1200"/>
                        <a:pt x="200" y="1200"/>
                      </a:cubicBezTo>
                      <a:lnTo>
                        <a:pt x="4184" y="1200"/>
                      </a:lnTo>
                      <a:cubicBezTo>
                        <a:pt x="4294" y="1200"/>
                        <a:pt x="4384" y="1111"/>
                        <a:pt x="4384" y="1000"/>
                      </a:cubicBezTo>
                      <a:lnTo>
                        <a:pt x="4384" y="200"/>
                      </a:lnTo>
                      <a:cubicBezTo>
                        <a:pt x="4384" y="90"/>
                        <a:pt x="4294" y="0"/>
                        <a:pt x="4184" y="0"/>
                      </a:cubicBezTo>
                      <a:lnTo>
                        <a:pt x="200" y="0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169" name="Rectangle 68"/>
              <p:cNvSpPr>
                <a:spLocks noChangeArrowheads="1"/>
              </p:cNvSpPr>
              <p:nvPr/>
            </p:nvSpPr>
            <p:spPr bwMode="auto">
              <a:xfrm>
                <a:off x="3973" y="3113"/>
                <a:ext cx="59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400" b="1">
                    <a:solidFill>
                      <a:srgbClr val="000000"/>
                    </a:solidFill>
                  </a:rPr>
                  <a:t>Genus</a:t>
                </a:r>
                <a:endParaRPr lang="en-US" altLang="en-US"/>
              </a:p>
            </p:txBody>
          </p:sp>
          <p:grpSp>
            <p:nvGrpSpPr>
              <p:cNvPr id="6170" name="Group 71"/>
              <p:cNvGrpSpPr>
                <a:grpSpLocks/>
              </p:cNvGrpSpPr>
              <p:nvPr/>
            </p:nvGrpSpPr>
            <p:grpSpPr bwMode="auto">
              <a:xfrm>
                <a:off x="4322" y="3459"/>
                <a:ext cx="1008" cy="288"/>
                <a:chOff x="4322" y="3459"/>
                <a:chExt cx="1008" cy="288"/>
              </a:xfrm>
            </p:grpSpPr>
            <p:sp>
              <p:nvSpPr>
                <p:cNvPr id="6206" name="Freeform 69"/>
                <p:cNvSpPr>
                  <a:spLocks/>
                </p:cNvSpPr>
                <p:nvPr/>
              </p:nvSpPr>
              <p:spPr bwMode="auto">
                <a:xfrm>
                  <a:off x="4322" y="3459"/>
                  <a:ext cx="1008" cy="288"/>
                </a:xfrm>
                <a:custGeom>
                  <a:avLst/>
                  <a:gdLst>
                    <a:gd name="T0" fmla="*/ 48 w 4200"/>
                    <a:gd name="T1" fmla="*/ 0 h 1200"/>
                    <a:gd name="T2" fmla="*/ 0 w 4200"/>
                    <a:gd name="T3" fmla="*/ 48 h 1200"/>
                    <a:gd name="T4" fmla="*/ 0 w 4200"/>
                    <a:gd name="T5" fmla="*/ 240 h 1200"/>
                    <a:gd name="T6" fmla="*/ 48 w 4200"/>
                    <a:gd name="T7" fmla="*/ 288 h 1200"/>
                    <a:gd name="T8" fmla="*/ 960 w 4200"/>
                    <a:gd name="T9" fmla="*/ 288 h 1200"/>
                    <a:gd name="T10" fmla="*/ 1008 w 4200"/>
                    <a:gd name="T11" fmla="*/ 240 h 1200"/>
                    <a:gd name="T12" fmla="*/ 1008 w 4200"/>
                    <a:gd name="T13" fmla="*/ 48 h 1200"/>
                    <a:gd name="T14" fmla="*/ 960 w 4200"/>
                    <a:gd name="T15" fmla="*/ 0 h 1200"/>
                    <a:gd name="T16" fmla="*/ 48 w 4200"/>
                    <a:gd name="T17" fmla="*/ 0 h 12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4200"/>
                    <a:gd name="T28" fmla="*/ 0 h 1200"/>
                    <a:gd name="T29" fmla="*/ 4200 w 4200"/>
                    <a:gd name="T30" fmla="*/ 1200 h 1200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4200" h="1200">
                      <a:moveTo>
                        <a:pt x="200" y="0"/>
                      </a:moveTo>
                      <a:cubicBezTo>
                        <a:pt x="90" y="0"/>
                        <a:pt x="0" y="90"/>
                        <a:pt x="0" y="200"/>
                      </a:cubicBezTo>
                      <a:lnTo>
                        <a:pt x="0" y="1000"/>
                      </a:lnTo>
                      <a:cubicBezTo>
                        <a:pt x="0" y="1111"/>
                        <a:pt x="90" y="1200"/>
                        <a:pt x="200" y="1200"/>
                      </a:cubicBezTo>
                      <a:lnTo>
                        <a:pt x="4000" y="1200"/>
                      </a:lnTo>
                      <a:cubicBezTo>
                        <a:pt x="4111" y="1200"/>
                        <a:pt x="4200" y="1111"/>
                        <a:pt x="4200" y="1000"/>
                      </a:cubicBezTo>
                      <a:lnTo>
                        <a:pt x="4200" y="200"/>
                      </a:lnTo>
                      <a:cubicBezTo>
                        <a:pt x="4200" y="90"/>
                        <a:pt x="4111" y="0"/>
                        <a:pt x="4000" y="0"/>
                      </a:cubicBezTo>
                      <a:lnTo>
                        <a:pt x="200" y="0"/>
                      </a:lnTo>
                      <a:close/>
                    </a:path>
                  </a:pathLst>
                </a:custGeom>
                <a:solidFill>
                  <a:srgbClr val="FFCC66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07" name="Freeform 70"/>
                <p:cNvSpPr>
                  <a:spLocks/>
                </p:cNvSpPr>
                <p:nvPr/>
              </p:nvSpPr>
              <p:spPr bwMode="auto">
                <a:xfrm>
                  <a:off x="4322" y="3459"/>
                  <a:ext cx="1008" cy="288"/>
                </a:xfrm>
                <a:custGeom>
                  <a:avLst/>
                  <a:gdLst>
                    <a:gd name="T0" fmla="*/ 48 w 4200"/>
                    <a:gd name="T1" fmla="*/ 0 h 1200"/>
                    <a:gd name="T2" fmla="*/ 0 w 4200"/>
                    <a:gd name="T3" fmla="*/ 48 h 1200"/>
                    <a:gd name="T4" fmla="*/ 0 w 4200"/>
                    <a:gd name="T5" fmla="*/ 240 h 1200"/>
                    <a:gd name="T6" fmla="*/ 48 w 4200"/>
                    <a:gd name="T7" fmla="*/ 288 h 1200"/>
                    <a:gd name="T8" fmla="*/ 960 w 4200"/>
                    <a:gd name="T9" fmla="*/ 288 h 1200"/>
                    <a:gd name="T10" fmla="*/ 1008 w 4200"/>
                    <a:gd name="T11" fmla="*/ 240 h 1200"/>
                    <a:gd name="T12" fmla="*/ 1008 w 4200"/>
                    <a:gd name="T13" fmla="*/ 48 h 1200"/>
                    <a:gd name="T14" fmla="*/ 960 w 4200"/>
                    <a:gd name="T15" fmla="*/ 0 h 1200"/>
                    <a:gd name="T16" fmla="*/ 48 w 4200"/>
                    <a:gd name="T17" fmla="*/ 0 h 12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4200"/>
                    <a:gd name="T28" fmla="*/ 0 h 1200"/>
                    <a:gd name="T29" fmla="*/ 4200 w 4200"/>
                    <a:gd name="T30" fmla="*/ 1200 h 1200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4200" h="1200">
                      <a:moveTo>
                        <a:pt x="200" y="0"/>
                      </a:moveTo>
                      <a:cubicBezTo>
                        <a:pt x="90" y="0"/>
                        <a:pt x="0" y="90"/>
                        <a:pt x="0" y="200"/>
                      </a:cubicBezTo>
                      <a:lnTo>
                        <a:pt x="0" y="1000"/>
                      </a:lnTo>
                      <a:cubicBezTo>
                        <a:pt x="0" y="1111"/>
                        <a:pt x="90" y="1200"/>
                        <a:pt x="200" y="1200"/>
                      </a:cubicBezTo>
                      <a:lnTo>
                        <a:pt x="4000" y="1200"/>
                      </a:lnTo>
                      <a:cubicBezTo>
                        <a:pt x="4111" y="1200"/>
                        <a:pt x="4200" y="1111"/>
                        <a:pt x="4200" y="1000"/>
                      </a:cubicBezTo>
                      <a:lnTo>
                        <a:pt x="4200" y="200"/>
                      </a:lnTo>
                      <a:cubicBezTo>
                        <a:pt x="4200" y="90"/>
                        <a:pt x="4111" y="0"/>
                        <a:pt x="4000" y="0"/>
                      </a:cubicBezTo>
                      <a:lnTo>
                        <a:pt x="200" y="0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171" name="Rectangle 72"/>
              <p:cNvSpPr>
                <a:spLocks noChangeArrowheads="1"/>
              </p:cNvSpPr>
              <p:nvPr/>
            </p:nvSpPr>
            <p:spPr bwMode="auto">
              <a:xfrm>
                <a:off x="4464" y="3497"/>
                <a:ext cx="72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400" b="1">
                    <a:solidFill>
                      <a:srgbClr val="000000"/>
                    </a:solidFill>
                  </a:rPr>
                  <a:t>Species</a:t>
                </a:r>
                <a:endParaRPr lang="en-US" altLang="en-US"/>
              </a:p>
            </p:txBody>
          </p:sp>
          <p:sp>
            <p:nvSpPr>
              <p:cNvPr id="6172" name="Freeform 73"/>
              <p:cNvSpPr>
                <a:spLocks/>
              </p:cNvSpPr>
              <p:nvPr/>
            </p:nvSpPr>
            <p:spPr bwMode="auto">
              <a:xfrm>
                <a:off x="4272" y="3363"/>
                <a:ext cx="50" cy="240"/>
              </a:xfrm>
              <a:custGeom>
                <a:avLst/>
                <a:gdLst>
                  <a:gd name="T0" fmla="*/ 50 w 50"/>
                  <a:gd name="T1" fmla="*/ 240 h 240"/>
                  <a:gd name="T2" fmla="*/ 0 w 50"/>
                  <a:gd name="T3" fmla="*/ 240 h 240"/>
                  <a:gd name="T4" fmla="*/ 0 w 50"/>
                  <a:gd name="T5" fmla="*/ 0 h 240"/>
                  <a:gd name="T6" fmla="*/ 0 60000 65536"/>
                  <a:gd name="T7" fmla="*/ 0 60000 65536"/>
                  <a:gd name="T8" fmla="*/ 0 60000 65536"/>
                  <a:gd name="T9" fmla="*/ 0 w 50"/>
                  <a:gd name="T10" fmla="*/ 0 h 240"/>
                  <a:gd name="T11" fmla="*/ 50 w 50"/>
                  <a:gd name="T12" fmla="*/ 240 h 2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0" h="240">
                    <a:moveTo>
                      <a:pt x="50" y="240"/>
                    </a:moveTo>
                    <a:lnTo>
                      <a:pt x="0" y="240"/>
                    </a:lnTo>
                    <a:lnTo>
                      <a:pt x="0" y="0"/>
                    </a:lnTo>
                  </a:path>
                </a:pathLst>
              </a:custGeom>
              <a:noFill/>
              <a:ln w="285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3" name="Freeform 74"/>
              <p:cNvSpPr>
                <a:spLocks/>
              </p:cNvSpPr>
              <p:nvPr/>
            </p:nvSpPr>
            <p:spPr bwMode="auto">
              <a:xfrm>
                <a:off x="3702" y="2979"/>
                <a:ext cx="44" cy="240"/>
              </a:xfrm>
              <a:custGeom>
                <a:avLst/>
                <a:gdLst>
                  <a:gd name="T0" fmla="*/ 44 w 44"/>
                  <a:gd name="T1" fmla="*/ 240 h 240"/>
                  <a:gd name="T2" fmla="*/ 0 w 44"/>
                  <a:gd name="T3" fmla="*/ 240 h 240"/>
                  <a:gd name="T4" fmla="*/ 0 w 44"/>
                  <a:gd name="T5" fmla="*/ 0 h 240"/>
                  <a:gd name="T6" fmla="*/ 0 60000 65536"/>
                  <a:gd name="T7" fmla="*/ 0 60000 65536"/>
                  <a:gd name="T8" fmla="*/ 0 60000 65536"/>
                  <a:gd name="T9" fmla="*/ 0 w 44"/>
                  <a:gd name="T10" fmla="*/ 0 h 240"/>
                  <a:gd name="T11" fmla="*/ 44 w 44"/>
                  <a:gd name="T12" fmla="*/ 240 h 2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4" h="240">
                    <a:moveTo>
                      <a:pt x="44" y="240"/>
                    </a:moveTo>
                    <a:lnTo>
                      <a:pt x="0" y="240"/>
                    </a:lnTo>
                    <a:lnTo>
                      <a:pt x="0" y="0"/>
                    </a:lnTo>
                  </a:path>
                </a:pathLst>
              </a:custGeom>
              <a:noFill/>
              <a:ln w="285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4" name="Freeform 75"/>
              <p:cNvSpPr>
                <a:spLocks/>
              </p:cNvSpPr>
              <p:nvPr/>
            </p:nvSpPr>
            <p:spPr bwMode="auto">
              <a:xfrm>
                <a:off x="3099" y="2595"/>
                <a:ext cx="76" cy="240"/>
              </a:xfrm>
              <a:custGeom>
                <a:avLst/>
                <a:gdLst>
                  <a:gd name="T0" fmla="*/ 76 w 76"/>
                  <a:gd name="T1" fmla="*/ 240 h 240"/>
                  <a:gd name="T2" fmla="*/ 0 w 76"/>
                  <a:gd name="T3" fmla="*/ 240 h 240"/>
                  <a:gd name="T4" fmla="*/ 0 w 76"/>
                  <a:gd name="T5" fmla="*/ 0 h 240"/>
                  <a:gd name="T6" fmla="*/ 0 60000 65536"/>
                  <a:gd name="T7" fmla="*/ 0 60000 65536"/>
                  <a:gd name="T8" fmla="*/ 0 60000 65536"/>
                  <a:gd name="T9" fmla="*/ 0 w 76"/>
                  <a:gd name="T10" fmla="*/ 0 h 240"/>
                  <a:gd name="T11" fmla="*/ 76 w 76"/>
                  <a:gd name="T12" fmla="*/ 240 h 2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76" h="240">
                    <a:moveTo>
                      <a:pt x="76" y="240"/>
                    </a:moveTo>
                    <a:lnTo>
                      <a:pt x="0" y="240"/>
                    </a:lnTo>
                    <a:lnTo>
                      <a:pt x="0" y="0"/>
                    </a:lnTo>
                  </a:path>
                </a:pathLst>
              </a:custGeom>
              <a:noFill/>
              <a:ln w="285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5" name="Freeform 76"/>
              <p:cNvSpPr>
                <a:spLocks/>
              </p:cNvSpPr>
              <p:nvPr/>
            </p:nvSpPr>
            <p:spPr bwMode="auto">
              <a:xfrm>
                <a:off x="2499" y="2211"/>
                <a:ext cx="74" cy="240"/>
              </a:xfrm>
              <a:custGeom>
                <a:avLst/>
                <a:gdLst>
                  <a:gd name="T0" fmla="*/ 74 w 74"/>
                  <a:gd name="T1" fmla="*/ 240 h 240"/>
                  <a:gd name="T2" fmla="*/ 0 w 74"/>
                  <a:gd name="T3" fmla="*/ 240 h 240"/>
                  <a:gd name="T4" fmla="*/ 0 w 74"/>
                  <a:gd name="T5" fmla="*/ 0 h 240"/>
                  <a:gd name="T6" fmla="*/ 0 60000 65536"/>
                  <a:gd name="T7" fmla="*/ 0 60000 65536"/>
                  <a:gd name="T8" fmla="*/ 0 60000 65536"/>
                  <a:gd name="T9" fmla="*/ 0 w 74"/>
                  <a:gd name="T10" fmla="*/ 0 h 240"/>
                  <a:gd name="T11" fmla="*/ 74 w 74"/>
                  <a:gd name="T12" fmla="*/ 240 h 2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74" h="240">
                    <a:moveTo>
                      <a:pt x="74" y="240"/>
                    </a:moveTo>
                    <a:lnTo>
                      <a:pt x="0" y="240"/>
                    </a:lnTo>
                    <a:lnTo>
                      <a:pt x="0" y="0"/>
                    </a:lnTo>
                  </a:path>
                </a:pathLst>
              </a:custGeom>
              <a:noFill/>
              <a:ln w="285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6" name="Freeform 77"/>
              <p:cNvSpPr>
                <a:spLocks/>
              </p:cNvSpPr>
              <p:nvPr/>
            </p:nvSpPr>
            <p:spPr bwMode="auto">
              <a:xfrm>
                <a:off x="1897" y="1826"/>
                <a:ext cx="76" cy="241"/>
              </a:xfrm>
              <a:custGeom>
                <a:avLst/>
                <a:gdLst>
                  <a:gd name="T0" fmla="*/ 76 w 76"/>
                  <a:gd name="T1" fmla="*/ 241 h 241"/>
                  <a:gd name="T2" fmla="*/ 0 w 76"/>
                  <a:gd name="T3" fmla="*/ 241 h 241"/>
                  <a:gd name="T4" fmla="*/ 0 w 76"/>
                  <a:gd name="T5" fmla="*/ 0 h 241"/>
                  <a:gd name="T6" fmla="*/ 0 60000 65536"/>
                  <a:gd name="T7" fmla="*/ 0 60000 65536"/>
                  <a:gd name="T8" fmla="*/ 0 60000 65536"/>
                  <a:gd name="T9" fmla="*/ 0 w 76"/>
                  <a:gd name="T10" fmla="*/ 0 h 241"/>
                  <a:gd name="T11" fmla="*/ 76 w 76"/>
                  <a:gd name="T12" fmla="*/ 241 h 24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76" h="241">
                    <a:moveTo>
                      <a:pt x="76" y="241"/>
                    </a:moveTo>
                    <a:lnTo>
                      <a:pt x="0" y="241"/>
                    </a:lnTo>
                    <a:lnTo>
                      <a:pt x="0" y="0"/>
                    </a:lnTo>
                  </a:path>
                </a:pathLst>
              </a:custGeom>
              <a:noFill/>
              <a:ln w="285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7" name="Freeform 78"/>
              <p:cNvSpPr>
                <a:spLocks/>
              </p:cNvSpPr>
              <p:nvPr/>
            </p:nvSpPr>
            <p:spPr bwMode="auto">
              <a:xfrm>
                <a:off x="1296" y="1451"/>
                <a:ext cx="75" cy="222"/>
              </a:xfrm>
              <a:custGeom>
                <a:avLst/>
                <a:gdLst>
                  <a:gd name="T0" fmla="*/ 75 w 75"/>
                  <a:gd name="T1" fmla="*/ 222 h 222"/>
                  <a:gd name="T2" fmla="*/ 0 w 75"/>
                  <a:gd name="T3" fmla="*/ 222 h 222"/>
                  <a:gd name="T4" fmla="*/ 0 w 75"/>
                  <a:gd name="T5" fmla="*/ 0 h 222"/>
                  <a:gd name="T6" fmla="*/ 0 60000 65536"/>
                  <a:gd name="T7" fmla="*/ 0 60000 65536"/>
                  <a:gd name="T8" fmla="*/ 0 60000 65536"/>
                  <a:gd name="T9" fmla="*/ 0 w 75"/>
                  <a:gd name="T10" fmla="*/ 0 h 222"/>
                  <a:gd name="T11" fmla="*/ 75 w 75"/>
                  <a:gd name="T12" fmla="*/ 222 h 22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75" h="222">
                    <a:moveTo>
                      <a:pt x="75" y="222"/>
                    </a:moveTo>
                    <a:lnTo>
                      <a:pt x="0" y="222"/>
                    </a:lnTo>
                    <a:lnTo>
                      <a:pt x="0" y="0"/>
                    </a:lnTo>
                  </a:path>
                </a:pathLst>
              </a:custGeom>
              <a:noFill/>
              <a:ln w="285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6178" name="Group 81"/>
              <p:cNvGrpSpPr>
                <a:grpSpLocks/>
              </p:cNvGrpSpPr>
              <p:nvPr/>
            </p:nvGrpSpPr>
            <p:grpSpPr bwMode="auto">
              <a:xfrm>
                <a:off x="770" y="1106"/>
                <a:ext cx="1052" cy="345"/>
                <a:chOff x="770" y="1106"/>
                <a:chExt cx="1052" cy="345"/>
              </a:xfrm>
            </p:grpSpPr>
            <p:sp>
              <p:nvSpPr>
                <p:cNvPr id="6204" name="Freeform 79"/>
                <p:cNvSpPr>
                  <a:spLocks/>
                </p:cNvSpPr>
                <p:nvPr/>
              </p:nvSpPr>
              <p:spPr bwMode="auto">
                <a:xfrm>
                  <a:off x="770" y="1106"/>
                  <a:ext cx="1052" cy="345"/>
                </a:xfrm>
                <a:custGeom>
                  <a:avLst/>
                  <a:gdLst>
                    <a:gd name="T0" fmla="*/ 58 w 8767"/>
                    <a:gd name="T1" fmla="*/ 0 h 2875"/>
                    <a:gd name="T2" fmla="*/ 0 w 8767"/>
                    <a:gd name="T3" fmla="*/ 58 h 2875"/>
                    <a:gd name="T4" fmla="*/ 0 w 8767"/>
                    <a:gd name="T5" fmla="*/ 288 h 2875"/>
                    <a:gd name="T6" fmla="*/ 58 w 8767"/>
                    <a:gd name="T7" fmla="*/ 345 h 2875"/>
                    <a:gd name="T8" fmla="*/ 995 w 8767"/>
                    <a:gd name="T9" fmla="*/ 345 h 2875"/>
                    <a:gd name="T10" fmla="*/ 1052 w 8767"/>
                    <a:gd name="T11" fmla="*/ 288 h 2875"/>
                    <a:gd name="T12" fmla="*/ 1052 w 8767"/>
                    <a:gd name="T13" fmla="*/ 58 h 2875"/>
                    <a:gd name="T14" fmla="*/ 995 w 8767"/>
                    <a:gd name="T15" fmla="*/ 0 h 2875"/>
                    <a:gd name="T16" fmla="*/ 58 w 8767"/>
                    <a:gd name="T17" fmla="*/ 0 h 287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8767"/>
                    <a:gd name="T28" fmla="*/ 0 h 2875"/>
                    <a:gd name="T29" fmla="*/ 8767 w 8767"/>
                    <a:gd name="T30" fmla="*/ 2875 h 2875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8767" h="2875">
                      <a:moveTo>
                        <a:pt x="480" y="0"/>
                      </a:moveTo>
                      <a:cubicBezTo>
                        <a:pt x="215" y="0"/>
                        <a:pt x="0" y="215"/>
                        <a:pt x="0" y="480"/>
                      </a:cubicBezTo>
                      <a:lnTo>
                        <a:pt x="0" y="2396"/>
                      </a:lnTo>
                      <a:cubicBezTo>
                        <a:pt x="0" y="2661"/>
                        <a:pt x="215" y="2875"/>
                        <a:pt x="480" y="2875"/>
                      </a:cubicBezTo>
                      <a:lnTo>
                        <a:pt x="8288" y="2875"/>
                      </a:lnTo>
                      <a:cubicBezTo>
                        <a:pt x="8553" y="2875"/>
                        <a:pt x="8767" y="2661"/>
                        <a:pt x="8767" y="2396"/>
                      </a:cubicBezTo>
                      <a:lnTo>
                        <a:pt x="8767" y="480"/>
                      </a:lnTo>
                      <a:cubicBezTo>
                        <a:pt x="8767" y="215"/>
                        <a:pt x="8553" y="0"/>
                        <a:pt x="8288" y="0"/>
                      </a:cubicBezTo>
                      <a:lnTo>
                        <a:pt x="480" y="0"/>
                      </a:lnTo>
                      <a:close/>
                    </a:path>
                  </a:pathLst>
                </a:custGeom>
                <a:solidFill>
                  <a:srgbClr val="FFCC66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05" name="Freeform 80"/>
                <p:cNvSpPr>
                  <a:spLocks/>
                </p:cNvSpPr>
                <p:nvPr/>
              </p:nvSpPr>
              <p:spPr bwMode="auto">
                <a:xfrm>
                  <a:off x="770" y="1106"/>
                  <a:ext cx="1052" cy="345"/>
                </a:xfrm>
                <a:custGeom>
                  <a:avLst/>
                  <a:gdLst>
                    <a:gd name="T0" fmla="*/ 58 w 8767"/>
                    <a:gd name="T1" fmla="*/ 0 h 2875"/>
                    <a:gd name="T2" fmla="*/ 0 w 8767"/>
                    <a:gd name="T3" fmla="*/ 58 h 2875"/>
                    <a:gd name="T4" fmla="*/ 0 w 8767"/>
                    <a:gd name="T5" fmla="*/ 288 h 2875"/>
                    <a:gd name="T6" fmla="*/ 58 w 8767"/>
                    <a:gd name="T7" fmla="*/ 345 h 2875"/>
                    <a:gd name="T8" fmla="*/ 995 w 8767"/>
                    <a:gd name="T9" fmla="*/ 345 h 2875"/>
                    <a:gd name="T10" fmla="*/ 1052 w 8767"/>
                    <a:gd name="T11" fmla="*/ 288 h 2875"/>
                    <a:gd name="T12" fmla="*/ 1052 w 8767"/>
                    <a:gd name="T13" fmla="*/ 58 h 2875"/>
                    <a:gd name="T14" fmla="*/ 995 w 8767"/>
                    <a:gd name="T15" fmla="*/ 0 h 2875"/>
                    <a:gd name="T16" fmla="*/ 58 w 8767"/>
                    <a:gd name="T17" fmla="*/ 0 h 287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8767"/>
                    <a:gd name="T28" fmla="*/ 0 h 2875"/>
                    <a:gd name="T29" fmla="*/ 8767 w 8767"/>
                    <a:gd name="T30" fmla="*/ 2875 h 2875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8767" h="2875">
                      <a:moveTo>
                        <a:pt x="480" y="0"/>
                      </a:moveTo>
                      <a:cubicBezTo>
                        <a:pt x="215" y="0"/>
                        <a:pt x="0" y="215"/>
                        <a:pt x="0" y="480"/>
                      </a:cubicBezTo>
                      <a:lnTo>
                        <a:pt x="0" y="2396"/>
                      </a:lnTo>
                      <a:cubicBezTo>
                        <a:pt x="0" y="2661"/>
                        <a:pt x="215" y="2875"/>
                        <a:pt x="480" y="2875"/>
                      </a:cubicBezTo>
                      <a:lnTo>
                        <a:pt x="8288" y="2875"/>
                      </a:lnTo>
                      <a:cubicBezTo>
                        <a:pt x="8553" y="2875"/>
                        <a:pt x="8767" y="2661"/>
                        <a:pt x="8767" y="2396"/>
                      </a:cubicBezTo>
                      <a:lnTo>
                        <a:pt x="8767" y="480"/>
                      </a:lnTo>
                      <a:cubicBezTo>
                        <a:pt x="8767" y="215"/>
                        <a:pt x="8553" y="0"/>
                        <a:pt x="8288" y="0"/>
                      </a:cubicBezTo>
                      <a:lnTo>
                        <a:pt x="480" y="0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179" name="Rectangle 82"/>
              <p:cNvSpPr>
                <a:spLocks noChangeArrowheads="1"/>
              </p:cNvSpPr>
              <p:nvPr/>
            </p:nvSpPr>
            <p:spPr bwMode="auto">
              <a:xfrm>
                <a:off x="882" y="1174"/>
                <a:ext cx="831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400" b="1">
                    <a:solidFill>
                      <a:srgbClr val="000000"/>
                    </a:solidFill>
                  </a:rPr>
                  <a:t>Kingdom</a:t>
                </a:r>
                <a:endParaRPr lang="en-US" altLang="en-US"/>
              </a:p>
            </p:txBody>
          </p:sp>
          <p:grpSp>
            <p:nvGrpSpPr>
              <p:cNvPr id="6180" name="Group 85"/>
              <p:cNvGrpSpPr>
                <a:grpSpLocks/>
              </p:cNvGrpSpPr>
              <p:nvPr/>
            </p:nvGrpSpPr>
            <p:grpSpPr bwMode="auto">
              <a:xfrm>
                <a:off x="1371" y="1538"/>
                <a:ext cx="1052" cy="288"/>
                <a:chOff x="1371" y="1538"/>
                <a:chExt cx="1052" cy="288"/>
              </a:xfrm>
            </p:grpSpPr>
            <p:sp>
              <p:nvSpPr>
                <p:cNvPr id="6202" name="Freeform 83"/>
                <p:cNvSpPr>
                  <a:spLocks/>
                </p:cNvSpPr>
                <p:nvPr/>
              </p:nvSpPr>
              <p:spPr bwMode="auto">
                <a:xfrm>
                  <a:off x="1371" y="1538"/>
                  <a:ext cx="1052" cy="288"/>
                </a:xfrm>
                <a:custGeom>
                  <a:avLst/>
                  <a:gdLst>
                    <a:gd name="T0" fmla="*/ 48 w 8766"/>
                    <a:gd name="T1" fmla="*/ 0 h 2400"/>
                    <a:gd name="T2" fmla="*/ 0 w 8766"/>
                    <a:gd name="T3" fmla="*/ 48 h 2400"/>
                    <a:gd name="T4" fmla="*/ 0 w 8766"/>
                    <a:gd name="T5" fmla="*/ 240 h 2400"/>
                    <a:gd name="T6" fmla="*/ 48 w 8766"/>
                    <a:gd name="T7" fmla="*/ 288 h 2400"/>
                    <a:gd name="T8" fmla="*/ 1004 w 8766"/>
                    <a:gd name="T9" fmla="*/ 288 h 2400"/>
                    <a:gd name="T10" fmla="*/ 1052 w 8766"/>
                    <a:gd name="T11" fmla="*/ 240 h 2400"/>
                    <a:gd name="T12" fmla="*/ 1052 w 8766"/>
                    <a:gd name="T13" fmla="*/ 48 h 2400"/>
                    <a:gd name="T14" fmla="*/ 1004 w 8766"/>
                    <a:gd name="T15" fmla="*/ 0 h 2400"/>
                    <a:gd name="T16" fmla="*/ 48 w 8766"/>
                    <a:gd name="T17" fmla="*/ 0 h 24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8766"/>
                    <a:gd name="T28" fmla="*/ 0 h 2400"/>
                    <a:gd name="T29" fmla="*/ 8766 w 8766"/>
                    <a:gd name="T30" fmla="*/ 2400 h 2400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8766" h="2400">
                      <a:moveTo>
                        <a:pt x="400" y="0"/>
                      </a:moveTo>
                      <a:cubicBezTo>
                        <a:pt x="179" y="0"/>
                        <a:pt x="0" y="180"/>
                        <a:pt x="0" y="400"/>
                      </a:cubicBezTo>
                      <a:lnTo>
                        <a:pt x="0" y="2000"/>
                      </a:lnTo>
                      <a:cubicBezTo>
                        <a:pt x="0" y="2221"/>
                        <a:pt x="179" y="2400"/>
                        <a:pt x="400" y="2400"/>
                      </a:cubicBezTo>
                      <a:lnTo>
                        <a:pt x="8366" y="2400"/>
                      </a:lnTo>
                      <a:cubicBezTo>
                        <a:pt x="8587" y="2400"/>
                        <a:pt x="8766" y="2221"/>
                        <a:pt x="8766" y="2000"/>
                      </a:cubicBezTo>
                      <a:lnTo>
                        <a:pt x="8766" y="400"/>
                      </a:lnTo>
                      <a:cubicBezTo>
                        <a:pt x="8766" y="180"/>
                        <a:pt x="8587" y="0"/>
                        <a:pt x="8366" y="0"/>
                      </a:cubicBezTo>
                      <a:lnTo>
                        <a:pt x="400" y="0"/>
                      </a:lnTo>
                      <a:close/>
                    </a:path>
                  </a:pathLst>
                </a:custGeom>
                <a:solidFill>
                  <a:srgbClr val="FFCC66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03" name="Freeform 84"/>
                <p:cNvSpPr>
                  <a:spLocks/>
                </p:cNvSpPr>
                <p:nvPr/>
              </p:nvSpPr>
              <p:spPr bwMode="auto">
                <a:xfrm>
                  <a:off x="1371" y="1538"/>
                  <a:ext cx="1052" cy="288"/>
                </a:xfrm>
                <a:custGeom>
                  <a:avLst/>
                  <a:gdLst>
                    <a:gd name="T0" fmla="*/ 48 w 8766"/>
                    <a:gd name="T1" fmla="*/ 0 h 2400"/>
                    <a:gd name="T2" fmla="*/ 0 w 8766"/>
                    <a:gd name="T3" fmla="*/ 48 h 2400"/>
                    <a:gd name="T4" fmla="*/ 0 w 8766"/>
                    <a:gd name="T5" fmla="*/ 240 h 2400"/>
                    <a:gd name="T6" fmla="*/ 48 w 8766"/>
                    <a:gd name="T7" fmla="*/ 288 h 2400"/>
                    <a:gd name="T8" fmla="*/ 1004 w 8766"/>
                    <a:gd name="T9" fmla="*/ 288 h 2400"/>
                    <a:gd name="T10" fmla="*/ 1052 w 8766"/>
                    <a:gd name="T11" fmla="*/ 240 h 2400"/>
                    <a:gd name="T12" fmla="*/ 1052 w 8766"/>
                    <a:gd name="T13" fmla="*/ 48 h 2400"/>
                    <a:gd name="T14" fmla="*/ 1004 w 8766"/>
                    <a:gd name="T15" fmla="*/ 0 h 2400"/>
                    <a:gd name="T16" fmla="*/ 48 w 8766"/>
                    <a:gd name="T17" fmla="*/ 0 h 24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8766"/>
                    <a:gd name="T28" fmla="*/ 0 h 2400"/>
                    <a:gd name="T29" fmla="*/ 8766 w 8766"/>
                    <a:gd name="T30" fmla="*/ 2400 h 2400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8766" h="2400">
                      <a:moveTo>
                        <a:pt x="400" y="0"/>
                      </a:moveTo>
                      <a:cubicBezTo>
                        <a:pt x="179" y="0"/>
                        <a:pt x="0" y="180"/>
                        <a:pt x="0" y="400"/>
                      </a:cubicBezTo>
                      <a:lnTo>
                        <a:pt x="0" y="2000"/>
                      </a:lnTo>
                      <a:cubicBezTo>
                        <a:pt x="0" y="2221"/>
                        <a:pt x="179" y="2400"/>
                        <a:pt x="400" y="2400"/>
                      </a:cubicBezTo>
                      <a:lnTo>
                        <a:pt x="8366" y="2400"/>
                      </a:lnTo>
                      <a:cubicBezTo>
                        <a:pt x="8587" y="2400"/>
                        <a:pt x="8766" y="2221"/>
                        <a:pt x="8766" y="2000"/>
                      </a:cubicBezTo>
                      <a:lnTo>
                        <a:pt x="8766" y="400"/>
                      </a:lnTo>
                      <a:cubicBezTo>
                        <a:pt x="8766" y="180"/>
                        <a:pt x="8587" y="0"/>
                        <a:pt x="8366" y="0"/>
                      </a:cubicBezTo>
                      <a:lnTo>
                        <a:pt x="400" y="0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181" name="Rectangle 86"/>
              <p:cNvSpPr>
                <a:spLocks noChangeArrowheads="1"/>
              </p:cNvSpPr>
              <p:nvPr/>
            </p:nvSpPr>
            <p:spPr bwMode="auto">
              <a:xfrm>
                <a:off x="1551" y="1577"/>
                <a:ext cx="69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400" b="1">
                    <a:solidFill>
                      <a:srgbClr val="000000"/>
                    </a:solidFill>
                  </a:rPr>
                  <a:t>Phylum</a:t>
                </a:r>
                <a:endParaRPr lang="en-US" altLang="en-US"/>
              </a:p>
            </p:txBody>
          </p:sp>
          <p:grpSp>
            <p:nvGrpSpPr>
              <p:cNvPr id="6182" name="Group 89"/>
              <p:cNvGrpSpPr>
                <a:grpSpLocks/>
              </p:cNvGrpSpPr>
              <p:nvPr/>
            </p:nvGrpSpPr>
            <p:grpSpPr bwMode="auto">
              <a:xfrm>
                <a:off x="1973" y="1922"/>
                <a:ext cx="1052" cy="289"/>
                <a:chOff x="1973" y="1922"/>
                <a:chExt cx="1052" cy="289"/>
              </a:xfrm>
            </p:grpSpPr>
            <p:sp>
              <p:nvSpPr>
                <p:cNvPr id="6200" name="Freeform 87"/>
                <p:cNvSpPr>
                  <a:spLocks/>
                </p:cNvSpPr>
                <p:nvPr/>
              </p:nvSpPr>
              <p:spPr bwMode="auto">
                <a:xfrm>
                  <a:off x="1973" y="1922"/>
                  <a:ext cx="1052" cy="289"/>
                </a:xfrm>
                <a:custGeom>
                  <a:avLst/>
                  <a:gdLst>
                    <a:gd name="T0" fmla="*/ 48 w 8767"/>
                    <a:gd name="T1" fmla="*/ 0 h 2400"/>
                    <a:gd name="T2" fmla="*/ 0 w 8767"/>
                    <a:gd name="T3" fmla="*/ 48 h 2400"/>
                    <a:gd name="T4" fmla="*/ 0 w 8767"/>
                    <a:gd name="T5" fmla="*/ 241 h 2400"/>
                    <a:gd name="T6" fmla="*/ 48 w 8767"/>
                    <a:gd name="T7" fmla="*/ 289 h 2400"/>
                    <a:gd name="T8" fmla="*/ 1004 w 8767"/>
                    <a:gd name="T9" fmla="*/ 289 h 2400"/>
                    <a:gd name="T10" fmla="*/ 1052 w 8767"/>
                    <a:gd name="T11" fmla="*/ 241 h 2400"/>
                    <a:gd name="T12" fmla="*/ 1052 w 8767"/>
                    <a:gd name="T13" fmla="*/ 48 h 2400"/>
                    <a:gd name="T14" fmla="*/ 1004 w 8767"/>
                    <a:gd name="T15" fmla="*/ 0 h 2400"/>
                    <a:gd name="T16" fmla="*/ 48 w 8767"/>
                    <a:gd name="T17" fmla="*/ 0 h 24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8767"/>
                    <a:gd name="T28" fmla="*/ 0 h 2400"/>
                    <a:gd name="T29" fmla="*/ 8767 w 8767"/>
                    <a:gd name="T30" fmla="*/ 2400 h 2400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8767" h="2400">
                      <a:moveTo>
                        <a:pt x="400" y="0"/>
                      </a:moveTo>
                      <a:cubicBezTo>
                        <a:pt x="180" y="0"/>
                        <a:pt x="0" y="180"/>
                        <a:pt x="0" y="400"/>
                      </a:cubicBezTo>
                      <a:lnTo>
                        <a:pt x="0" y="2000"/>
                      </a:lnTo>
                      <a:cubicBezTo>
                        <a:pt x="0" y="2221"/>
                        <a:pt x="180" y="2400"/>
                        <a:pt x="400" y="2400"/>
                      </a:cubicBezTo>
                      <a:lnTo>
                        <a:pt x="8367" y="2400"/>
                      </a:lnTo>
                      <a:cubicBezTo>
                        <a:pt x="8588" y="2400"/>
                        <a:pt x="8767" y="2221"/>
                        <a:pt x="8767" y="2000"/>
                      </a:cubicBezTo>
                      <a:lnTo>
                        <a:pt x="8767" y="400"/>
                      </a:lnTo>
                      <a:cubicBezTo>
                        <a:pt x="8767" y="180"/>
                        <a:pt x="8588" y="0"/>
                        <a:pt x="8367" y="0"/>
                      </a:cubicBezTo>
                      <a:lnTo>
                        <a:pt x="400" y="0"/>
                      </a:lnTo>
                      <a:close/>
                    </a:path>
                  </a:pathLst>
                </a:custGeom>
                <a:solidFill>
                  <a:srgbClr val="FFCC66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01" name="Freeform 88"/>
                <p:cNvSpPr>
                  <a:spLocks/>
                </p:cNvSpPr>
                <p:nvPr/>
              </p:nvSpPr>
              <p:spPr bwMode="auto">
                <a:xfrm>
                  <a:off x="1973" y="1922"/>
                  <a:ext cx="1052" cy="289"/>
                </a:xfrm>
                <a:custGeom>
                  <a:avLst/>
                  <a:gdLst>
                    <a:gd name="T0" fmla="*/ 48 w 8767"/>
                    <a:gd name="T1" fmla="*/ 0 h 2400"/>
                    <a:gd name="T2" fmla="*/ 0 w 8767"/>
                    <a:gd name="T3" fmla="*/ 48 h 2400"/>
                    <a:gd name="T4" fmla="*/ 0 w 8767"/>
                    <a:gd name="T5" fmla="*/ 241 h 2400"/>
                    <a:gd name="T6" fmla="*/ 48 w 8767"/>
                    <a:gd name="T7" fmla="*/ 289 h 2400"/>
                    <a:gd name="T8" fmla="*/ 1004 w 8767"/>
                    <a:gd name="T9" fmla="*/ 289 h 2400"/>
                    <a:gd name="T10" fmla="*/ 1052 w 8767"/>
                    <a:gd name="T11" fmla="*/ 241 h 2400"/>
                    <a:gd name="T12" fmla="*/ 1052 w 8767"/>
                    <a:gd name="T13" fmla="*/ 48 h 2400"/>
                    <a:gd name="T14" fmla="*/ 1004 w 8767"/>
                    <a:gd name="T15" fmla="*/ 0 h 2400"/>
                    <a:gd name="T16" fmla="*/ 48 w 8767"/>
                    <a:gd name="T17" fmla="*/ 0 h 24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8767"/>
                    <a:gd name="T28" fmla="*/ 0 h 2400"/>
                    <a:gd name="T29" fmla="*/ 8767 w 8767"/>
                    <a:gd name="T30" fmla="*/ 2400 h 2400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8767" h="2400">
                      <a:moveTo>
                        <a:pt x="400" y="0"/>
                      </a:moveTo>
                      <a:cubicBezTo>
                        <a:pt x="180" y="0"/>
                        <a:pt x="0" y="180"/>
                        <a:pt x="0" y="400"/>
                      </a:cubicBezTo>
                      <a:lnTo>
                        <a:pt x="0" y="2000"/>
                      </a:lnTo>
                      <a:cubicBezTo>
                        <a:pt x="0" y="2221"/>
                        <a:pt x="180" y="2400"/>
                        <a:pt x="400" y="2400"/>
                      </a:cubicBezTo>
                      <a:lnTo>
                        <a:pt x="8367" y="2400"/>
                      </a:lnTo>
                      <a:cubicBezTo>
                        <a:pt x="8588" y="2400"/>
                        <a:pt x="8767" y="2221"/>
                        <a:pt x="8767" y="2000"/>
                      </a:cubicBezTo>
                      <a:lnTo>
                        <a:pt x="8767" y="400"/>
                      </a:lnTo>
                      <a:cubicBezTo>
                        <a:pt x="8767" y="180"/>
                        <a:pt x="8588" y="0"/>
                        <a:pt x="8367" y="0"/>
                      </a:cubicBezTo>
                      <a:lnTo>
                        <a:pt x="400" y="0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183" name="Rectangle 90"/>
              <p:cNvSpPr>
                <a:spLocks noChangeArrowheads="1"/>
              </p:cNvSpPr>
              <p:nvPr/>
            </p:nvSpPr>
            <p:spPr bwMode="auto">
              <a:xfrm>
                <a:off x="2242" y="1961"/>
                <a:ext cx="51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400" b="1">
                    <a:solidFill>
                      <a:srgbClr val="000000"/>
                    </a:solidFill>
                  </a:rPr>
                  <a:t>Class</a:t>
                </a:r>
                <a:endParaRPr lang="en-US" altLang="en-US"/>
              </a:p>
            </p:txBody>
          </p:sp>
          <p:grpSp>
            <p:nvGrpSpPr>
              <p:cNvPr id="6184" name="Group 93"/>
              <p:cNvGrpSpPr>
                <a:grpSpLocks/>
              </p:cNvGrpSpPr>
              <p:nvPr/>
            </p:nvGrpSpPr>
            <p:grpSpPr bwMode="auto">
              <a:xfrm>
                <a:off x="2573" y="2307"/>
                <a:ext cx="1053" cy="288"/>
                <a:chOff x="2573" y="2307"/>
                <a:chExt cx="1053" cy="288"/>
              </a:xfrm>
            </p:grpSpPr>
            <p:sp>
              <p:nvSpPr>
                <p:cNvPr id="6198" name="Freeform 91"/>
                <p:cNvSpPr>
                  <a:spLocks/>
                </p:cNvSpPr>
                <p:nvPr/>
              </p:nvSpPr>
              <p:spPr bwMode="auto">
                <a:xfrm>
                  <a:off x="2573" y="2307"/>
                  <a:ext cx="1053" cy="288"/>
                </a:xfrm>
                <a:custGeom>
                  <a:avLst/>
                  <a:gdLst>
                    <a:gd name="T0" fmla="*/ 48 w 8775"/>
                    <a:gd name="T1" fmla="*/ 0 h 2400"/>
                    <a:gd name="T2" fmla="*/ 0 w 8775"/>
                    <a:gd name="T3" fmla="*/ 48 h 2400"/>
                    <a:gd name="T4" fmla="*/ 0 w 8775"/>
                    <a:gd name="T5" fmla="*/ 240 h 2400"/>
                    <a:gd name="T6" fmla="*/ 48 w 8775"/>
                    <a:gd name="T7" fmla="*/ 288 h 2400"/>
                    <a:gd name="T8" fmla="*/ 1005 w 8775"/>
                    <a:gd name="T9" fmla="*/ 288 h 2400"/>
                    <a:gd name="T10" fmla="*/ 1053 w 8775"/>
                    <a:gd name="T11" fmla="*/ 240 h 2400"/>
                    <a:gd name="T12" fmla="*/ 1053 w 8775"/>
                    <a:gd name="T13" fmla="*/ 48 h 2400"/>
                    <a:gd name="T14" fmla="*/ 1005 w 8775"/>
                    <a:gd name="T15" fmla="*/ 0 h 2400"/>
                    <a:gd name="T16" fmla="*/ 48 w 8775"/>
                    <a:gd name="T17" fmla="*/ 0 h 24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8775"/>
                    <a:gd name="T28" fmla="*/ 0 h 2400"/>
                    <a:gd name="T29" fmla="*/ 8775 w 8775"/>
                    <a:gd name="T30" fmla="*/ 2400 h 2400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8775" h="2400">
                      <a:moveTo>
                        <a:pt x="400" y="0"/>
                      </a:moveTo>
                      <a:cubicBezTo>
                        <a:pt x="180" y="0"/>
                        <a:pt x="0" y="180"/>
                        <a:pt x="0" y="400"/>
                      </a:cubicBezTo>
                      <a:lnTo>
                        <a:pt x="0" y="2000"/>
                      </a:lnTo>
                      <a:cubicBezTo>
                        <a:pt x="0" y="2221"/>
                        <a:pt x="180" y="2400"/>
                        <a:pt x="400" y="2400"/>
                      </a:cubicBezTo>
                      <a:lnTo>
                        <a:pt x="8375" y="2400"/>
                      </a:lnTo>
                      <a:cubicBezTo>
                        <a:pt x="8596" y="2400"/>
                        <a:pt x="8775" y="2221"/>
                        <a:pt x="8775" y="2000"/>
                      </a:cubicBezTo>
                      <a:lnTo>
                        <a:pt x="8775" y="400"/>
                      </a:lnTo>
                      <a:cubicBezTo>
                        <a:pt x="8775" y="180"/>
                        <a:pt x="8596" y="0"/>
                        <a:pt x="8375" y="0"/>
                      </a:cubicBezTo>
                      <a:lnTo>
                        <a:pt x="400" y="0"/>
                      </a:lnTo>
                      <a:close/>
                    </a:path>
                  </a:pathLst>
                </a:custGeom>
                <a:solidFill>
                  <a:srgbClr val="FFCC66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99" name="Freeform 92"/>
                <p:cNvSpPr>
                  <a:spLocks/>
                </p:cNvSpPr>
                <p:nvPr/>
              </p:nvSpPr>
              <p:spPr bwMode="auto">
                <a:xfrm>
                  <a:off x="2573" y="2307"/>
                  <a:ext cx="1053" cy="288"/>
                </a:xfrm>
                <a:custGeom>
                  <a:avLst/>
                  <a:gdLst>
                    <a:gd name="T0" fmla="*/ 48 w 8775"/>
                    <a:gd name="T1" fmla="*/ 0 h 2400"/>
                    <a:gd name="T2" fmla="*/ 0 w 8775"/>
                    <a:gd name="T3" fmla="*/ 48 h 2400"/>
                    <a:gd name="T4" fmla="*/ 0 w 8775"/>
                    <a:gd name="T5" fmla="*/ 240 h 2400"/>
                    <a:gd name="T6" fmla="*/ 48 w 8775"/>
                    <a:gd name="T7" fmla="*/ 288 h 2400"/>
                    <a:gd name="T8" fmla="*/ 1005 w 8775"/>
                    <a:gd name="T9" fmla="*/ 288 h 2400"/>
                    <a:gd name="T10" fmla="*/ 1053 w 8775"/>
                    <a:gd name="T11" fmla="*/ 240 h 2400"/>
                    <a:gd name="T12" fmla="*/ 1053 w 8775"/>
                    <a:gd name="T13" fmla="*/ 48 h 2400"/>
                    <a:gd name="T14" fmla="*/ 1005 w 8775"/>
                    <a:gd name="T15" fmla="*/ 0 h 2400"/>
                    <a:gd name="T16" fmla="*/ 48 w 8775"/>
                    <a:gd name="T17" fmla="*/ 0 h 24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8775"/>
                    <a:gd name="T28" fmla="*/ 0 h 2400"/>
                    <a:gd name="T29" fmla="*/ 8775 w 8775"/>
                    <a:gd name="T30" fmla="*/ 2400 h 2400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8775" h="2400">
                      <a:moveTo>
                        <a:pt x="400" y="0"/>
                      </a:moveTo>
                      <a:cubicBezTo>
                        <a:pt x="180" y="0"/>
                        <a:pt x="0" y="180"/>
                        <a:pt x="0" y="400"/>
                      </a:cubicBezTo>
                      <a:lnTo>
                        <a:pt x="0" y="2000"/>
                      </a:lnTo>
                      <a:cubicBezTo>
                        <a:pt x="0" y="2221"/>
                        <a:pt x="180" y="2400"/>
                        <a:pt x="400" y="2400"/>
                      </a:cubicBezTo>
                      <a:lnTo>
                        <a:pt x="8375" y="2400"/>
                      </a:lnTo>
                      <a:cubicBezTo>
                        <a:pt x="8596" y="2400"/>
                        <a:pt x="8775" y="2221"/>
                        <a:pt x="8775" y="2000"/>
                      </a:cubicBezTo>
                      <a:lnTo>
                        <a:pt x="8775" y="400"/>
                      </a:lnTo>
                      <a:cubicBezTo>
                        <a:pt x="8775" y="180"/>
                        <a:pt x="8596" y="0"/>
                        <a:pt x="8375" y="0"/>
                      </a:cubicBezTo>
                      <a:lnTo>
                        <a:pt x="400" y="0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185" name="Rectangle 94"/>
              <p:cNvSpPr>
                <a:spLocks noChangeArrowheads="1"/>
              </p:cNvSpPr>
              <p:nvPr/>
            </p:nvSpPr>
            <p:spPr bwMode="auto">
              <a:xfrm>
                <a:off x="2839" y="2345"/>
                <a:ext cx="52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400" b="1">
                    <a:solidFill>
                      <a:srgbClr val="000000"/>
                    </a:solidFill>
                  </a:rPr>
                  <a:t>Order</a:t>
                </a:r>
                <a:endParaRPr lang="en-US" altLang="en-US"/>
              </a:p>
            </p:txBody>
          </p:sp>
          <p:grpSp>
            <p:nvGrpSpPr>
              <p:cNvPr id="6186" name="Group 97"/>
              <p:cNvGrpSpPr>
                <a:grpSpLocks/>
              </p:cNvGrpSpPr>
              <p:nvPr/>
            </p:nvGrpSpPr>
            <p:grpSpPr bwMode="auto">
              <a:xfrm>
                <a:off x="3175" y="2691"/>
                <a:ext cx="1053" cy="288"/>
                <a:chOff x="3175" y="2691"/>
                <a:chExt cx="1053" cy="288"/>
              </a:xfrm>
            </p:grpSpPr>
            <p:sp>
              <p:nvSpPr>
                <p:cNvPr id="6196" name="Freeform 95"/>
                <p:cNvSpPr>
                  <a:spLocks/>
                </p:cNvSpPr>
                <p:nvPr/>
              </p:nvSpPr>
              <p:spPr bwMode="auto">
                <a:xfrm>
                  <a:off x="3175" y="2691"/>
                  <a:ext cx="1053" cy="288"/>
                </a:xfrm>
                <a:custGeom>
                  <a:avLst/>
                  <a:gdLst>
                    <a:gd name="T0" fmla="*/ 48 w 4388"/>
                    <a:gd name="T1" fmla="*/ 0 h 1200"/>
                    <a:gd name="T2" fmla="*/ 0 w 4388"/>
                    <a:gd name="T3" fmla="*/ 48 h 1200"/>
                    <a:gd name="T4" fmla="*/ 0 w 4388"/>
                    <a:gd name="T5" fmla="*/ 240 h 1200"/>
                    <a:gd name="T6" fmla="*/ 48 w 4388"/>
                    <a:gd name="T7" fmla="*/ 288 h 1200"/>
                    <a:gd name="T8" fmla="*/ 1005 w 4388"/>
                    <a:gd name="T9" fmla="*/ 288 h 1200"/>
                    <a:gd name="T10" fmla="*/ 1053 w 4388"/>
                    <a:gd name="T11" fmla="*/ 240 h 1200"/>
                    <a:gd name="T12" fmla="*/ 1053 w 4388"/>
                    <a:gd name="T13" fmla="*/ 48 h 1200"/>
                    <a:gd name="T14" fmla="*/ 1005 w 4388"/>
                    <a:gd name="T15" fmla="*/ 0 h 1200"/>
                    <a:gd name="T16" fmla="*/ 48 w 4388"/>
                    <a:gd name="T17" fmla="*/ 0 h 12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4388"/>
                    <a:gd name="T28" fmla="*/ 0 h 1200"/>
                    <a:gd name="T29" fmla="*/ 4388 w 4388"/>
                    <a:gd name="T30" fmla="*/ 1200 h 1200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4388" h="1200">
                      <a:moveTo>
                        <a:pt x="200" y="0"/>
                      </a:moveTo>
                      <a:cubicBezTo>
                        <a:pt x="90" y="0"/>
                        <a:pt x="0" y="90"/>
                        <a:pt x="0" y="200"/>
                      </a:cubicBezTo>
                      <a:lnTo>
                        <a:pt x="0" y="1000"/>
                      </a:lnTo>
                      <a:cubicBezTo>
                        <a:pt x="0" y="1111"/>
                        <a:pt x="90" y="1200"/>
                        <a:pt x="200" y="1200"/>
                      </a:cubicBezTo>
                      <a:lnTo>
                        <a:pt x="4188" y="1200"/>
                      </a:lnTo>
                      <a:cubicBezTo>
                        <a:pt x="4298" y="1200"/>
                        <a:pt x="4388" y="1111"/>
                        <a:pt x="4388" y="1000"/>
                      </a:cubicBezTo>
                      <a:lnTo>
                        <a:pt x="4388" y="200"/>
                      </a:lnTo>
                      <a:cubicBezTo>
                        <a:pt x="4388" y="90"/>
                        <a:pt x="4298" y="0"/>
                        <a:pt x="4188" y="0"/>
                      </a:cubicBezTo>
                      <a:lnTo>
                        <a:pt x="200" y="0"/>
                      </a:lnTo>
                      <a:close/>
                    </a:path>
                  </a:pathLst>
                </a:custGeom>
                <a:solidFill>
                  <a:srgbClr val="FFCC66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97" name="Freeform 96"/>
                <p:cNvSpPr>
                  <a:spLocks/>
                </p:cNvSpPr>
                <p:nvPr/>
              </p:nvSpPr>
              <p:spPr bwMode="auto">
                <a:xfrm>
                  <a:off x="3175" y="2691"/>
                  <a:ext cx="1053" cy="288"/>
                </a:xfrm>
                <a:custGeom>
                  <a:avLst/>
                  <a:gdLst>
                    <a:gd name="T0" fmla="*/ 48 w 4388"/>
                    <a:gd name="T1" fmla="*/ 0 h 1200"/>
                    <a:gd name="T2" fmla="*/ 0 w 4388"/>
                    <a:gd name="T3" fmla="*/ 48 h 1200"/>
                    <a:gd name="T4" fmla="*/ 0 w 4388"/>
                    <a:gd name="T5" fmla="*/ 240 h 1200"/>
                    <a:gd name="T6" fmla="*/ 48 w 4388"/>
                    <a:gd name="T7" fmla="*/ 288 h 1200"/>
                    <a:gd name="T8" fmla="*/ 1005 w 4388"/>
                    <a:gd name="T9" fmla="*/ 288 h 1200"/>
                    <a:gd name="T10" fmla="*/ 1053 w 4388"/>
                    <a:gd name="T11" fmla="*/ 240 h 1200"/>
                    <a:gd name="T12" fmla="*/ 1053 w 4388"/>
                    <a:gd name="T13" fmla="*/ 48 h 1200"/>
                    <a:gd name="T14" fmla="*/ 1005 w 4388"/>
                    <a:gd name="T15" fmla="*/ 0 h 1200"/>
                    <a:gd name="T16" fmla="*/ 48 w 4388"/>
                    <a:gd name="T17" fmla="*/ 0 h 12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4388"/>
                    <a:gd name="T28" fmla="*/ 0 h 1200"/>
                    <a:gd name="T29" fmla="*/ 4388 w 4388"/>
                    <a:gd name="T30" fmla="*/ 1200 h 1200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4388" h="1200">
                      <a:moveTo>
                        <a:pt x="200" y="0"/>
                      </a:moveTo>
                      <a:cubicBezTo>
                        <a:pt x="90" y="0"/>
                        <a:pt x="0" y="90"/>
                        <a:pt x="0" y="200"/>
                      </a:cubicBezTo>
                      <a:lnTo>
                        <a:pt x="0" y="1000"/>
                      </a:lnTo>
                      <a:cubicBezTo>
                        <a:pt x="0" y="1111"/>
                        <a:pt x="90" y="1200"/>
                        <a:pt x="200" y="1200"/>
                      </a:cubicBezTo>
                      <a:lnTo>
                        <a:pt x="4188" y="1200"/>
                      </a:lnTo>
                      <a:cubicBezTo>
                        <a:pt x="4298" y="1200"/>
                        <a:pt x="4388" y="1111"/>
                        <a:pt x="4388" y="1000"/>
                      </a:cubicBezTo>
                      <a:lnTo>
                        <a:pt x="4388" y="200"/>
                      </a:lnTo>
                      <a:cubicBezTo>
                        <a:pt x="4388" y="90"/>
                        <a:pt x="4298" y="0"/>
                        <a:pt x="4188" y="0"/>
                      </a:cubicBezTo>
                      <a:lnTo>
                        <a:pt x="200" y="0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187" name="Rectangle 98"/>
              <p:cNvSpPr>
                <a:spLocks noChangeArrowheads="1"/>
              </p:cNvSpPr>
              <p:nvPr/>
            </p:nvSpPr>
            <p:spPr bwMode="auto">
              <a:xfrm>
                <a:off x="3397" y="2729"/>
                <a:ext cx="608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400" b="1">
                    <a:solidFill>
                      <a:srgbClr val="000000"/>
                    </a:solidFill>
                  </a:rPr>
                  <a:t>Family</a:t>
                </a:r>
                <a:endParaRPr lang="en-US" altLang="en-US"/>
              </a:p>
            </p:txBody>
          </p:sp>
          <p:grpSp>
            <p:nvGrpSpPr>
              <p:cNvPr id="6188" name="Group 101"/>
              <p:cNvGrpSpPr>
                <a:grpSpLocks/>
              </p:cNvGrpSpPr>
              <p:nvPr/>
            </p:nvGrpSpPr>
            <p:grpSpPr bwMode="auto">
              <a:xfrm>
                <a:off x="3746" y="3075"/>
                <a:ext cx="1052" cy="288"/>
                <a:chOff x="3746" y="3075"/>
                <a:chExt cx="1052" cy="288"/>
              </a:xfrm>
            </p:grpSpPr>
            <p:sp>
              <p:nvSpPr>
                <p:cNvPr id="6194" name="Freeform 99"/>
                <p:cNvSpPr>
                  <a:spLocks/>
                </p:cNvSpPr>
                <p:nvPr/>
              </p:nvSpPr>
              <p:spPr bwMode="auto">
                <a:xfrm>
                  <a:off x="3746" y="3075"/>
                  <a:ext cx="1052" cy="288"/>
                </a:xfrm>
                <a:custGeom>
                  <a:avLst/>
                  <a:gdLst>
                    <a:gd name="T0" fmla="*/ 48 w 4384"/>
                    <a:gd name="T1" fmla="*/ 0 h 1200"/>
                    <a:gd name="T2" fmla="*/ 0 w 4384"/>
                    <a:gd name="T3" fmla="*/ 48 h 1200"/>
                    <a:gd name="T4" fmla="*/ 0 w 4384"/>
                    <a:gd name="T5" fmla="*/ 240 h 1200"/>
                    <a:gd name="T6" fmla="*/ 48 w 4384"/>
                    <a:gd name="T7" fmla="*/ 288 h 1200"/>
                    <a:gd name="T8" fmla="*/ 1004 w 4384"/>
                    <a:gd name="T9" fmla="*/ 288 h 1200"/>
                    <a:gd name="T10" fmla="*/ 1052 w 4384"/>
                    <a:gd name="T11" fmla="*/ 240 h 1200"/>
                    <a:gd name="T12" fmla="*/ 1052 w 4384"/>
                    <a:gd name="T13" fmla="*/ 48 h 1200"/>
                    <a:gd name="T14" fmla="*/ 1004 w 4384"/>
                    <a:gd name="T15" fmla="*/ 0 h 1200"/>
                    <a:gd name="T16" fmla="*/ 48 w 4384"/>
                    <a:gd name="T17" fmla="*/ 0 h 12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4384"/>
                    <a:gd name="T28" fmla="*/ 0 h 1200"/>
                    <a:gd name="T29" fmla="*/ 4384 w 4384"/>
                    <a:gd name="T30" fmla="*/ 1200 h 1200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4384" h="1200">
                      <a:moveTo>
                        <a:pt x="200" y="0"/>
                      </a:moveTo>
                      <a:cubicBezTo>
                        <a:pt x="90" y="0"/>
                        <a:pt x="0" y="90"/>
                        <a:pt x="0" y="200"/>
                      </a:cubicBezTo>
                      <a:lnTo>
                        <a:pt x="0" y="1000"/>
                      </a:lnTo>
                      <a:cubicBezTo>
                        <a:pt x="0" y="1111"/>
                        <a:pt x="90" y="1200"/>
                        <a:pt x="200" y="1200"/>
                      </a:cubicBezTo>
                      <a:lnTo>
                        <a:pt x="4184" y="1200"/>
                      </a:lnTo>
                      <a:cubicBezTo>
                        <a:pt x="4294" y="1200"/>
                        <a:pt x="4384" y="1111"/>
                        <a:pt x="4384" y="1000"/>
                      </a:cubicBezTo>
                      <a:lnTo>
                        <a:pt x="4384" y="200"/>
                      </a:lnTo>
                      <a:cubicBezTo>
                        <a:pt x="4384" y="90"/>
                        <a:pt x="4294" y="0"/>
                        <a:pt x="4184" y="0"/>
                      </a:cubicBezTo>
                      <a:lnTo>
                        <a:pt x="200" y="0"/>
                      </a:lnTo>
                      <a:close/>
                    </a:path>
                  </a:pathLst>
                </a:custGeom>
                <a:solidFill>
                  <a:srgbClr val="FFCC66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95" name="Freeform 100"/>
                <p:cNvSpPr>
                  <a:spLocks/>
                </p:cNvSpPr>
                <p:nvPr/>
              </p:nvSpPr>
              <p:spPr bwMode="auto">
                <a:xfrm>
                  <a:off x="3746" y="3075"/>
                  <a:ext cx="1052" cy="288"/>
                </a:xfrm>
                <a:custGeom>
                  <a:avLst/>
                  <a:gdLst>
                    <a:gd name="T0" fmla="*/ 48 w 4384"/>
                    <a:gd name="T1" fmla="*/ 0 h 1200"/>
                    <a:gd name="T2" fmla="*/ 0 w 4384"/>
                    <a:gd name="T3" fmla="*/ 48 h 1200"/>
                    <a:gd name="T4" fmla="*/ 0 w 4384"/>
                    <a:gd name="T5" fmla="*/ 240 h 1200"/>
                    <a:gd name="T6" fmla="*/ 48 w 4384"/>
                    <a:gd name="T7" fmla="*/ 288 h 1200"/>
                    <a:gd name="T8" fmla="*/ 1004 w 4384"/>
                    <a:gd name="T9" fmla="*/ 288 h 1200"/>
                    <a:gd name="T10" fmla="*/ 1052 w 4384"/>
                    <a:gd name="T11" fmla="*/ 240 h 1200"/>
                    <a:gd name="T12" fmla="*/ 1052 w 4384"/>
                    <a:gd name="T13" fmla="*/ 48 h 1200"/>
                    <a:gd name="T14" fmla="*/ 1004 w 4384"/>
                    <a:gd name="T15" fmla="*/ 0 h 1200"/>
                    <a:gd name="T16" fmla="*/ 48 w 4384"/>
                    <a:gd name="T17" fmla="*/ 0 h 12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4384"/>
                    <a:gd name="T28" fmla="*/ 0 h 1200"/>
                    <a:gd name="T29" fmla="*/ 4384 w 4384"/>
                    <a:gd name="T30" fmla="*/ 1200 h 1200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4384" h="1200">
                      <a:moveTo>
                        <a:pt x="200" y="0"/>
                      </a:moveTo>
                      <a:cubicBezTo>
                        <a:pt x="90" y="0"/>
                        <a:pt x="0" y="90"/>
                        <a:pt x="0" y="200"/>
                      </a:cubicBezTo>
                      <a:lnTo>
                        <a:pt x="0" y="1000"/>
                      </a:lnTo>
                      <a:cubicBezTo>
                        <a:pt x="0" y="1111"/>
                        <a:pt x="90" y="1200"/>
                        <a:pt x="200" y="1200"/>
                      </a:cubicBezTo>
                      <a:lnTo>
                        <a:pt x="4184" y="1200"/>
                      </a:lnTo>
                      <a:cubicBezTo>
                        <a:pt x="4294" y="1200"/>
                        <a:pt x="4384" y="1111"/>
                        <a:pt x="4384" y="1000"/>
                      </a:cubicBezTo>
                      <a:lnTo>
                        <a:pt x="4384" y="200"/>
                      </a:lnTo>
                      <a:cubicBezTo>
                        <a:pt x="4384" y="90"/>
                        <a:pt x="4294" y="0"/>
                        <a:pt x="4184" y="0"/>
                      </a:cubicBezTo>
                      <a:lnTo>
                        <a:pt x="200" y="0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189" name="Rectangle 102"/>
              <p:cNvSpPr>
                <a:spLocks noChangeArrowheads="1"/>
              </p:cNvSpPr>
              <p:nvPr/>
            </p:nvSpPr>
            <p:spPr bwMode="auto">
              <a:xfrm>
                <a:off x="3973" y="3113"/>
                <a:ext cx="597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400" b="1">
                    <a:solidFill>
                      <a:srgbClr val="000000"/>
                    </a:solidFill>
                  </a:rPr>
                  <a:t>Genus</a:t>
                </a:r>
                <a:endParaRPr lang="en-US" altLang="en-US"/>
              </a:p>
            </p:txBody>
          </p:sp>
          <p:grpSp>
            <p:nvGrpSpPr>
              <p:cNvPr id="6190" name="Group 105"/>
              <p:cNvGrpSpPr>
                <a:grpSpLocks/>
              </p:cNvGrpSpPr>
              <p:nvPr/>
            </p:nvGrpSpPr>
            <p:grpSpPr bwMode="auto">
              <a:xfrm>
                <a:off x="4322" y="3459"/>
                <a:ext cx="1008" cy="288"/>
                <a:chOff x="4322" y="3459"/>
                <a:chExt cx="1008" cy="288"/>
              </a:xfrm>
            </p:grpSpPr>
            <p:sp>
              <p:nvSpPr>
                <p:cNvPr id="6192" name="Freeform 103"/>
                <p:cNvSpPr>
                  <a:spLocks/>
                </p:cNvSpPr>
                <p:nvPr/>
              </p:nvSpPr>
              <p:spPr bwMode="auto">
                <a:xfrm>
                  <a:off x="4322" y="3459"/>
                  <a:ext cx="1008" cy="288"/>
                </a:xfrm>
                <a:custGeom>
                  <a:avLst/>
                  <a:gdLst>
                    <a:gd name="T0" fmla="*/ 48 w 4200"/>
                    <a:gd name="T1" fmla="*/ 0 h 1200"/>
                    <a:gd name="T2" fmla="*/ 0 w 4200"/>
                    <a:gd name="T3" fmla="*/ 48 h 1200"/>
                    <a:gd name="T4" fmla="*/ 0 w 4200"/>
                    <a:gd name="T5" fmla="*/ 240 h 1200"/>
                    <a:gd name="T6" fmla="*/ 48 w 4200"/>
                    <a:gd name="T7" fmla="*/ 288 h 1200"/>
                    <a:gd name="T8" fmla="*/ 960 w 4200"/>
                    <a:gd name="T9" fmla="*/ 288 h 1200"/>
                    <a:gd name="T10" fmla="*/ 1008 w 4200"/>
                    <a:gd name="T11" fmla="*/ 240 h 1200"/>
                    <a:gd name="T12" fmla="*/ 1008 w 4200"/>
                    <a:gd name="T13" fmla="*/ 48 h 1200"/>
                    <a:gd name="T14" fmla="*/ 960 w 4200"/>
                    <a:gd name="T15" fmla="*/ 0 h 1200"/>
                    <a:gd name="T16" fmla="*/ 48 w 4200"/>
                    <a:gd name="T17" fmla="*/ 0 h 12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4200"/>
                    <a:gd name="T28" fmla="*/ 0 h 1200"/>
                    <a:gd name="T29" fmla="*/ 4200 w 4200"/>
                    <a:gd name="T30" fmla="*/ 1200 h 1200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4200" h="1200">
                      <a:moveTo>
                        <a:pt x="200" y="0"/>
                      </a:moveTo>
                      <a:cubicBezTo>
                        <a:pt x="90" y="0"/>
                        <a:pt x="0" y="90"/>
                        <a:pt x="0" y="200"/>
                      </a:cubicBezTo>
                      <a:lnTo>
                        <a:pt x="0" y="1000"/>
                      </a:lnTo>
                      <a:cubicBezTo>
                        <a:pt x="0" y="1111"/>
                        <a:pt x="90" y="1200"/>
                        <a:pt x="200" y="1200"/>
                      </a:cubicBezTo>
                      <a:lnTo>
                        <a:pt x="4000" y="1200"/>
                      </a:lnTo>
                      <a:cubicBezTo>
                        <a:pt x="4111" y="1200"/>
                        <a:pt x="4200" y="1111"/>
                        <a:pt x="4200" y="1000"/>
                      </a:cubicBezTo>
                      <a:lnTo>
                        <a:pt x="4200" y="200"/>
                      </a:lnTo>
                      <a:cubicBezTo>
                        <a:pt x="4200" y="90"/>
                        <a:pt x="4111" y="0"/>
                        <a:pt x="4000" y="0"/>
                      </a:cubicBezTo>
                      <a:lnTo>
                        <a:pt x="200" y="0"/>
                      </a:lnTo>
                      <a:close/>
                    </a:path>
                  </a:pathLst>
                </a:custGeom>
                <a:solidFill>
                  <a:srgbClr val="FFCC66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93" name="Freeform 104"/>
                <p:cNvSpPr>
                  <a:spLocks/>
                </p:cNvSpPr>
                <p:nvPr/>
              </p:nvSpPr>
              <p:spPr bwMode="auto">
                <a:xfrm>
                  <a:off x="4322" y="3459"/>
                  <a:ext cx="1008" cy="288"/>
                </a:xfrm>
                <a:custGeom>
                  <a:avLst/>
                  <a:gdLst>
                    <a:gd name="T0" fmla="*/ 48 w 4200"/>
                    <a:gd name="T1" fmla="*/ 0 h 1200"/>
                    <a:gd name="T2" fmla="*/ 0 w 4200"/>
                    <a:gd name="T3" fmla="*/ 48 h 1200"/>
                    <a:gd name="T4" fmla="*/ 0 w 4200"/>
                    <a:gd name="T5" fmla="*/ 240 h 1200"/>
                    <a:gd name="T6" fmla="*/ 48 w 4200"/>
                    <a:gd name="T7" fmla="*/ 288 h 1200"/>
                    <a:gd name="T8" fmla="*/ 960 w 4200"/>
                    <a:gd name="T9" fmla="*/ 288 h 1200"/>
                    <a:gd name="T10" fmla="*/ 1008 w 4200"/>
                    <a:gd name="T11" fmla="*/ 240 h 1200"/>
                    <a:gd name="T12" fmla="*/ 1008 w 4200"/>
                    <a:gd name="T13" fmla="*/ 48 h 1200"/>
                    <a:gd name="T14" fmla="*/ 960 w 4200"/>
                    <a:gd name="T15" fmla="*/ 0 h 1200"/>
                    <a:gd name="T16" fmla="*/ 48 w 4200"/>
                    <a:gd name="T17" fmla="*/ 0 h 12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4200"/>
                    <a:gd name="T28" fmla="*/ 0 h 1200"/>
                    <a:gd name="T29" fmla="*/ 4200 w 4200"/>
                    <a:gd name="T30" fmla="*/ 1200 h 1200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4200" h="1200">
                      <a:moveTo>
                        <a:pt x="200" y="0"/>
                      </a:moveTo>
                      <a:cubicBezTo>
                        <a:pt x="90" y="0"/>
                        <a:pt x="0" y="90"/>
                        <a:pt x="0" y="200"/>
                      </a:cubicBezTo>
                      <a:lnTo>
                        <a:pt x="0" y="1000"/>
                      </a:lnTo>
                      <a:cubicBezTo>
                        <a:pt x="0" y="1111"/>
                        <a:pt x="90" y="1200"/>
                        <a:pt x="200" y="1200"/>
                      </a:cubicBezTo>
                      <a:lnTo>
                        <a:pt x="4000" y="1200"/>
                      </a:lnTo>
                      <a:cubicBezTo>
                        <a:pt x="4111" y="1200"/>
                        <a:pt x="4200" y="1111"/>
                        <a:pt x="4200" y="1000"/>
                      </a:cubicBezTo>
                      <a:lnTo>
                        <a:pt x="4200" y="200"/>
                      </a:lnTo>
                      <a:cubicBezTo>
                        <a:pt x="4200" y="90"/>
                        <a:pt x="4111" y="0"/>
                        <a:pt x="4000" y="0"/>
                      </a:cubicBezTo>
                      <a:lnTo>
                        <a:pt x="200" y="0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191" name="Rectangle 106"/>
              <p:cNvSpPr>
                <a:spLocks noChangeArrowheads="1"/>
              </p:cNvSpPr>
              <p:nvPr/>
            </p:nvSpPr>
            <p:spPr bwMode="auto">
              <a:xfrm>
                <a:off x="4464" y="3497"/>
                <a:ext cx="72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400" b="1">
                    <a:solidFill>
                      <a:srgbClr val="000000"/>
                    </a:solidFill>
                  </a:rPr>
                  <a:t>Species</a:t>
                </a:r>
                <a:endParaRPr lang="en-US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1618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69F4B8-1BC1-494B-8147-F97E058EF534}" type="slidenum">
              <a:rPr lang="en-US" altLang="en-US" sz="1400"/>
              <a:pPr eaLnBrk="1" hangingPunct="1"/>
              <a:t>5</a:t>
            </a:fld>
            <a:endParaRPr lang="en-US" altLang="en-US" sz="1400"/>
          </a:p>
        </p:txBody>
      </p:sp>
      <p:sp>
        <p:nvSpPr>
          <p:cNvPr id="7171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838200" y="304800"/>
            <a:ext cx="7315200" cy="1143000"/>
          </a:xfrm>
        </p:spPr>
        <p:txBody>
          <a:bodyPr/>
          <a:lstStyle/>
          <a:p>
            <a:pPr eaLnBrk="1" hangingPunct="1"/>
            <a:r>
              <a:rPr lang="en-US" altLang="en-US" sz="6600" smtClean="0"/>
              <a:t>Kingdom</a:t>
            </a:r>
          </a:p>
        </p:txBody>
      </p:sp>
      <p:sp>
        <p:nvSpPr>
          <p:cNvPr id="7172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752600"/>
            <a:ext cx="8458200" cy="48768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Kingdom is the highest category in the Linnaean system of classification.</a:t>
            </a:r>
          </a:p>
          <a:p>
            <a:pPr eaLnBrk="1" hangingPunct="1"/>
            <a:r>
              <a:rPr lang="en-US" altLang="en-US" dirty="0" smtClean="0"/>
              <a:t>Organisms are distinguished by cellular organization and methods of obtaining nutrition.</a:t>
            </a:r>
          </a:p>
          <a:p>
            <a:pPr eaLnBrk="1" hangingPunct="1"/>
            <a:r>
              <a:rPr lang="en-US" altLang="en-US" dirty="0" smtClean="0"/>
              <a:t>These distinctions define the five kingdoms of living things.</a:t>
            </a:r>
          </a:p>
        </p:txBody>
      </p:sp>
    </p:spTree>
    <p:extLst>
      <p:ext uri="{BB962C8B-B14F-4D97-AF65-F5344CB8AC3E}">
        <p14:creationId xmlns:p14="http://schemas.microsoft.com/office/powerpoint/2010/main" val="1553479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FB0D65D-E5EB-4D6D-BD50-30AC8F4DA7C9}" type="slidenum">
              <a:rPr lang="en-US" altLang="en-US" sz="1400"/>
              <a:pPr eaLnBrk="1" hangingPunct="1"/>
              <a:t>6</a:t>
            </a:fld>
            <a:endParaRPr lang="en-US" altLang="en-US" sz="140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6600" smtClean="0"/>
              <a:t>The Five Kingdoms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2133600"/>
            <a:ext cx="8305800" cy="3886200"/>
          </a:xfrm>
        </p:spPr>
        <p:txBody>
          <a:bodyPr/>
          <a:lstStyle/>
          <a:p>
            <a:pPr eaLnBrk="1" hangingPunct="1"/>
            <a:r>
              <a:rPr lang="en-US" altLang="en-US" b="1" smtClean="0"/>
              <a:t>Animalia</a:t>
            </a:r>
            <a:r>
              <a:rPr lang="en-US" altLang="en-US" smtClean="0"/>
              <a:t> – multi-cellular, ingest food, movement</a:t>
            </a:r>
          </a:p>
          <a:p>
            <a:pPr eaLnBrk="1" hangingPunct="1"/>
            <a:r>
              <a:rPr lang="en-US" altLang="en-US" b="1" smtClean="0"/>
              <a:t>Plantae</a:t>
            </a:r>
            <a:r>
              <a:rPr lang="en-US" altLang="en-US" smtClean="0"/>
              <a:t> – multi-cellular, photosynthesize</a:t>
            </a:r>
          </a:p>
          <a:p>
            <a:pPr eaLnBrk="1" hangingPunct="1"/>
            <a:r>
              <a:rPr lang="en-US" altLang="en-US" b="1" smtClean="0"/>
              <a:t>Fungi</a:t>
            </a:r>
            <a:r>
              <a:rPr lang="en-US" altLang="en-US" smtClean="0"/>
              <a:t> – molds and yeasts</a:t>
            </a:r>
          </a:p>
          <a:p>
            <a:pPr eaLnBrk="1" hangingPunct="1"/>
            <a:r>
              <a:rPr lang="en-US" altLang="en-US" b="1" smtClean="0"/>
              <a:t>Monera</a:t>
            </a:r>
            <a:r>
              <a:rPr lang="en-US" altLang="en-US" smtClean="0"/>
              <a:t> – bacterial organisms</a:t>
            </a:r>
          </a:p>
          <a:p>
            <a:pPr eaLnBrk="1" hangingPunct="1"/>
            <a:r>
              <a:rPr lang="en-US" altLang="en-US" b="1" smtClean="0"/>
              <a:t>Protista</a:t>
            </a:r>
            <a:r>
              <a:rPr lang="en-US" altLang="en-US" smtClean="0"/>
              <a:t> – paramecia and amoebae</a:t>
            </a:r>
          </a:p>
        </p:txBody>
      </p:sp>
    </p:spTree>
    <p:extLst>
      <p:ext uri="{BB962C8B-B14F-4D97-AF65-F5344CB8AC3E}">
        <p14:creationId xmlns:p14="http://schemas.microsoft.com/office/powerpoint/2010/main" val="289113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EC35407-84B5-4C76-9E16-F4176C6D11E0}" type="slidenum">
              <a:rPr lang="en-US" altLang="en-US" sz="1400"/>
              <a:pPr eaLnBrk="1" hangingPunct="1"/>
              <a:t>7</a:t>
            </a:fld>
            <a:endParaRPr lang="en-US" altLang="en-US" sz="140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6600" smtClean="0"/>
              <a:t>The Animal Kingdom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3600" smtClean="0"/>
              <a:t>Characteristics of animal organisms8b</a:t>
            </a:r>
          </a:p>
          <a:p>
            <a:pPr eaLnBrk="1" hangingPunct="1"/>
            <a:r>
              <a:rPr lang="en-US" altLang="en-US" sz="3600" smtClean="0"/>
              <a:t>Multi-cellular</a:t>
            </a:r>
          </a:p>
          <a:p>
            <a:pPr eaLnBrk="1" hangingPunct="1"/>
            <a:r>
              <a:rPr lang="en-US" altLang="en-US" sz="3600" smtClean="0"/>
              <a:t>Specialized tissues</a:t>
            </a:r>
          </a:p>
          <a:p>
            <a:pPr eaLnBrk="1" hangingPunct="1"/>
            <a:r>
              <a:rPr lang="en-US" altLang="en-US" sz="3600" smtClean="0"/>
              <a:t>Ingest food</a:t>
            </a:r>
          </a:p>
          <a:p>
            <a:pPr eaLnBrk="1" hangingPunct="1"/>
            <a:r>
              <a:rPr lang="en-US" altLang="en-US" sz="3600" smtClean="0"/>
              <a:t>Sexual reproduction</a:t>
            </a:r>
          </a:p>
          <a:p>
            <a:pPr eaLnBrk="1" hangingPunct="1"/>
            <a:r>
              <a:rPr lang="en-US" altLang="en-US" sz="3600" smtClean="0"/>
              <a:t>Ability to move</a:t>
            </a:r>
            <a:endParaRPr lang="en-US" alt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696495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E1D735E-28A8-4B07-972C-AA2CD5BD2433}" type="slidenum">
              <a:rPr lang="en-US" altLang="en-US" sz="1400"/>
              <a:pPr eaLnBrk="1" hangingPunct="1"/>
              <a:t>8</a:t>
            </a:fld>
            <a:endParaRPr lang="en-US" altLang="en-US" sz="140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6600" smtClean="0"/>
              <a:t>Phylum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/>
              <a:t>Phyla are based on similarities in basic body structure or organization.</a:t>
            </a:r>
          </a:p>
          <a:p>
            <a:pPr eaLnBrk="1" hangingPunct="1"/>
            <a:r>
              <a:rPr lang="en-US" altLang="en-US" sz="3600" smtClean="0"/>
              <a:t>Examples of animal phyla:</a:t>
            </a:r>
          </a:p>
          <a:p>
            <a:pPr lvl="1" eaLnBrk="1" hangingPunct="1"/>
            <a:r>
              <a:rPr lang="en-US" altLang="en-US" sz="3200" smtClean="0"/>
              <a:t>Arthropoda</a:t>
            </a:r>
          </a:p>
          <a:p>
            <a:pPr lvl="1" eaLnBrk="1" hangingPunct="1"/>
            <a:r>
              <a:rPr lang="en-US" altLang="en-US" sz="3200" smtClean="0"/>
              <a:t>Mollusca</a:t>
            </a:r>
          </a:p>
          <a:p>
            <a:pPr lvl="1" eaLnBrk="1" hangingPunct="1"/>
            <a:r>
              <a:rPr lang="en-US" altLang="en-US" sz="3200" smtClean="0"/>
              <a:t>Chordata</a:t>
            </a:r>
          </a:p>
          <a:p>
            <a:pPr lvl="2" eaLnBrk="1" hangingPunct="1"/>
            <a:r>
              <a:rPr lang="en-US" altLang="en-US" sz="2800" smtClean="0"/>
              <a:t>Subphylum - Vertebrates</a:t>
            </a:r>
          </a:p>
        </p:txBody>
      </p:sp>
    </p:spTree>
    <p:extLst>
      <p:ext uri="{BB962C8B-B14F-4D97-AF65-F5344CB8AC3E}">
        <p14:creationId xmlns:p14="http://schemas.microsoft.com/office/powerpoint/2010/main" val="767562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A9A57FC-0DBC-453D-BFB7-6CAA6213E408}" type="slidenum">
              <a:rPr lang="en-US" altLang="en-US" sz="1400"/>
              <a:pPr eaLnBrk="1" hangingPunct="1"/>
              <a:t>9</a:t>
            </a:fld>
            <a:endParaRPr lang="en-US" altLang="en-US" sz="140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6000" smtClean="0"/>
              <a:t>Phylum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Animals discussed in this course will be in the phylum </a:t>
            </a:r>
            <a:r>
              <a:rPr lang="en-US" altLang="en-US" b="1" smtClean="0"/>
              <a:t>Chordata</a:t>
            </a:r>
            <a:r>
              <a:rPr lang="en-US" altLang="en-US" smtClean="0"/>
              <a:t>, subphylum </a:t>
            </a:r>
            <a:r>
              <a:rPr lang="en-US" altLang="en-US" b="1" smtClean="0"/>
              <a:t>Vertebrate</a:t>
            </a:r>
            <a:r>
              <a:rPr lang="en-US" altLang="en-US" smtClean="0"/>
              <a:t> and have the following characteristics:</a:t>
            </a:r>
          </a:p>
          <a:p>
            <a:pPr lvl="1" eaLnBrk="1" hangingPunct="1"/>
            <a:r>
              <a:rPr lang="en-US" altLang="en-US" smtClean="0"/>
              <a:t>Backbone and endoskeleton</a:t>
            </a:r>
          </a:p>
          <a:p>
            <a:pPr lvl="1" eaLnBrk="1" hangingPunct="1"/>
            <a:r>
              <a:rPr lang="en-US" altLang="en-US" smtClean="0"/>
              <a:t>Closed circulatory system with pumping heart</a:t>
            </a:r>
          </a:p>
          <a:p>
            <a:pPr lvl="1" eaLnBrk="1" hangingPunct="1"/>
            <a:r>
              <a:rPr lang="en-US" altLang="en-US" smtClean="0"/>
              <a:t>Direct development of young</a:t>
            </a:r>
          </a:p>
        </p:txBody>
      </p:sp>
    </p:spTree>
    <p:extLst>
      <p:ext uri="{BB962C8B-B14F-4D97-AF65-F5344CB8AC3E}">
        <p14:creationId xmlns:p14="http://schemas.microsoft.com/office/powerpoint/2010/main" val="4164921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RE_PowerPoint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74A4B9C7-0CBB-4085-BC5B-DF58E3FDDE9E}" vid="{C8A44CDA-ABAE-4FB4-89C2-E4368F67DA0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ASA_PPT</Template>
  <TotalTime>1189</TotalTime>
  <Words>1618</Words>
  <Application>Microsoft Office PowerPoint</Application>
  <PresentationFormat>On-screen Show (4:3)</PresentationFormat>
  <Paragraphs>241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Tahoma</vt:lpstr>
      <vt:lpstr>NRE_PowerPoint_Template</vt:lpstr>
      <vt:lpstr>PowerPoint Presentation</vt:lpstr>
      <vt:lpstr>Scientific Classification and Taxonomy</vt:lpstr>
      <vt:lpstr>Scientific Classification of  All Living Organisms</vt:lpstr>
      <vt:lpstr>Taxonomy</vt:lpstr>
      <vt:lpstr>Kingdom</vt:lpstr>
      <vt:lpstr>The Five Kingdoms</vt:lpstr>
      <vt:lpstr>The Animal Kingdom</vt:lpstr>
      <vt:lpstr>Phylum</vt:lpstr>
      <vt:lpstr>Phylum</vt:lpstr>
      <vt:lpstr>Class</vt:lpstr>
      <vt:lpstr>Order and Family</vt:lpstr>
      <vt:lpstr>Genus</vt:lpstr>
      <vt:lpstr>Species</vt:lpstr>
      <vt:lpstr>Binomial Nomenclature</vt:lpstr>
      <vt:lpstr>Use of Taxonomy:  Classification of the Wolf</vt:lpstr>
      <vt:lpstr>References</vt:lpstr>
    </vt:vector>
  </TitlesOfParts>
  <Manager>Dan Jansen</Manager>
  <Company>Curriculum for Agricultural Science Education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Scientific Classification and Taxonomy</dc:title>
  <dc:subject>ASA - Lesson 2.2 Naming Animals</dc:subject>
  <dc:creator>Marlene Mensch</dc:creator>
  <cp:lastModifiedBy>Leslie Fairchild</cp:lastModifiedBy>
  <cp:revision>14</cp:revision>
  <dcterms:created xsi:type="dcterms:W3CDTF">2014-09-21T13:17:37Z</dcterms:created>
  <dcterms:modified xsi:type="dcterms:W3CDTF">2015-04-02T22:31:52Z</dcterms:modified>
</cp:coreProperties>
</file>