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58" r:id="rId3"/>
    <p:sldId id="272" r:id="rId4"/>
    <p:sldId id="273" r:id="rId5"/>
    <p:sldId id="274" r:id="rId6"/>
    <p:sldId id="275"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4"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Pedigrees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276600" y="0"/>
            <a:ext cx="3579813" cy="457200"/>
          </a:xfrm>
          <a:prstGeom prst="rect">
            <a:avLst/>
          </a:prstGeom>
        </p:spPr>
        <p:txBody>
          <a:bodyPr vert="horz" lIns="91440" tIns="45720" rIns="91440" bIns="45720" rtlCol="0"/>
          <a:lstStyle>
            <a:lvl1pPr algn="r">
              <a:defRPr sz="1200"/>
            </a:lvl1pPr>
          </a:lstStyle>
          <a:p>
            <a:r>
              <a:rPr lang="en-US" dirty="0">
                <a:latin typeface="Arial" pitchFamily="34" charset="0"/>
                <a:cs typeface="Arial" pitchFamily="34" charset="0"/>
              </a:rPr>
              <a:t>Principles of Agricultural Science – Animal       Unit 7 – Lesson 7.2 Predicting Genetic Inheritance</a:t>
            </a:r>
            <a:endParaRPr lang="en-US" dirty="0"/>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Pedigrees</a:t>
            </a:r>
            <a:endParaRPr lang="en-US" dirty="0"/>
          </a:p>
        </p:txBody>
      </p:sp>
      <p:sp>
        <p:nvSpPr>
          <p:cNvPr id="3" name="Date Placeholder 2"/>
          <p:cNvSpPr>
            <a:spLocks noGrp="1"/>
          </p:cNvSpPr>
          <p:nvPr>
            <p:ph type="dt" idx="1"/>
          </p:nvPr>
        </p:nvSpPr>
        <p:spPr>
          <a:xfrm>
            <a:off x="3048000" y="0"/>
            <a:ext cx="3808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Unit 7 – Lesson 7.2 Predicting Genetic Inheritance</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Pedigrees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7 – Lesson 7.2 Predicting Genetic Inheritance</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Pedigrees</a:t>
            </a:r>
            <a:endParaRPr lang="en-US" dirty="0"/>
          </a:p>
        </p:txBody>
      </p:sp>
      <p:sp>
        <p:nvSpPr>
          <p:cNvPr id="7" name="Date Placeholder 6"/>
          <p:cNvSpPr>
            <a:spLocks noGrp="1"/>
          </p:cNvSpPr>
          <p:nvPr>
            <p:ph type="dt" idx="13"/>
          </p:nvPr>
        </p:nvSpPr>
        <p:spPr>
          <a:xfrm>
            <a:off x="3276600" y="0"/>
            <a:ext cx="3579813" cy="457200"/>
          </a:xfrm>
        </p:spPr>
        <p:txBody>
          <a:bodyPr/>
          <a:lstStyle/>
          <a:p>
            <a:r>
              <a:rPr lang="en-US" dirty="0">
                <a:latin typeface="Arial" pitchFamily="34" charset="0"/>
                <a:cs typeface="Arial" pitchFamily="34" charset="0"/>
              </a:rPr>
              <a:t>Principles of Agricultural Science – Animal </a:t>
            </a:r>
            <a:r>
              <a:rPr lang="en-US" dirty="0" smtClean="0">
                <a:latin typeface="Arial" pitchFamily="34" charset="0"/>
                <a:cs typeface="Arial" pitchFamily="34" charset="0"/>
              </a:rPr>
              <a:t>      Unit </a:t>
            </a:r>
            <a:r>
              <a:rPr lang="en-US" dirty="0">
                <a:latin typeface="Arial" pitchFamily="34" charset="0"/>
                <a:cs typeface="Arial" pitchFamily="34" charset="0"/>
              </a:rPr>
              <a:t>7 – Lesson 7.2 Predicting Genetic Inheritance</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200" smtClean="0"/>
              <a:t>Pedigrees</a:t>
            </a:r>
          </a:p>
        </p:txBody>
      </p:sp>
      <p:sp>
        <p:nvSpPr>
          <p:cNvPr id="15363"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r>
              <a:rPr lang="en-US" sz="1200" dirty="0">
                <a:cs typeface="Arial" pitchFamily="34" charset="0"/>
              </a:rPr>
              <a:t>Principles of Agricultural Science – Animal       Unit 7 – Lesson 7.2 Predicting Genetic Inheritance</a:t>
            </a:r>
            <a:endParaRPr lang="en-US" sz="1200" dirty="0"/>
          </a:p>
        </p:txBody>
      </p:sp>
      <p:sp>
        <p:nvSpPr>
          <p:cNvPr id="1536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lvl="0" eaLnBrk="1" hangingPunct="1"/>
            <a:r>
              <a:rPr lang="en-US" sz="1200" dirty="0">
                <a:solidFill>
                  <a:prstClr val="black"/>
                </a:solidFill>
                <a:ea typeface="+mn-ea"/>
                <a:cs typeface="Arial" pitchFamily="34" charset="0"/>
              </a:rPr>
              <a:t>Curriculum for Agricultural Science Education Copyright 2015</a:t>
            </a:r>
          </a:p>
        </p:txBody>
      </p:sp>
      <p:sp>
        <p:nvSpPr>
          <p:cNvPr id="153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DEF5778D-ED5E-4E3F-B627-11967D10B15D}" type="slidenum">
              <a:rPr lang="en-US" altLang="en-US" sz="1200"/>
              <a:pPr eaLnBrk="1" hangingPunct="1"/>
              <a:t>3</a:t>
            </a:fld>
            <a:endParaRPr lang="en-US" altLang="en-US" sz="1200"/>
          </a:p>
        </p:txBody>
      </p:sp>
      <p:sp>
        <p:nvSpPr>
          <p:cNvPr id="15366" name="Slide Image Placeholder 1"/>
          <p:cNvSpPr>
            <a:spLocks noGrp="1" noRot="1" noChangeAspect="1" noTextEdit="1"/>
          </p:cNvSpPr>
          <p:nvPr>
            <p:ph type="sldImg"/>
          </p:nvPr>
        </p:nvSpPr>
        <p:spPr>
          <a:ln/>
        </p:spPr>
      </p:sp>
      <p:sp>
        <p:nvSpPr>
          <p:cNvPr id="153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rPr>
              <a:t>Pedigrees provide a visual method for tracking animal ancestry. The typical pedigree layout is shown, but may be written in the same format without the underlying lines. The animal of interest is always alone to the left of the pedigree. The sire and his ancestors are always on the top half of the pedigree while the dam and her ancestors are listed on the bottom half of the pedigree.</a:t>
            </a:r>
          </a:p>
          <a:p>
            <a:endParaRPr lang="en-US" altLang="en-US" smtClean="0">
              <a:latin typeface="Arial" panose="020B0604020202020204" pitchFamily="34" charset="0"/>
              <a:ea typeface="ＭＳ Ｐゴシック" panose="020B0600070205080204" pitchFamily="34" charset="-128"/>
            </a:endParaRPr>
          </a:p>
          <a:p>
            <a:r>
              <a:rPr lang="en-US" altLang="en-US" smtClean="0">
                <a:latin typeface="Arial" panose="020B0604020202020204" pitchFamily="34" charset="0"/>
                <a:ea typeface="ＭＳ Ｐゴシック" panose="020B0600070205080204" pitchFamily="34" charset="-128"/>
              </a:rPr>
              <a:t>A two-generation pedigree is shown, but pedigrees may extend for five, six, or more generations as long as ancestral information is available.</a:t>
            </a:r>
          </a:p>
        </p:txBody>
      </p:sp>
      <p:sp>
        <p:nvSpPr>
          <p:cNvPr id="15368" name="Slide Number Placeholder 6"/>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algn="r" eaLnBrk="1" hangingPunct="1"/>
            <a:fld id="{3C2A5181-FD8B-4DC0-B151-6F5688C76B68}" type="slidenum">
              <a:rPr lang="en-US" altLang="en-US" sz="1200"/>
              <a:pPr algn="r" eaLnBrk="1" hangingPunct="1"/>
              <a:t>3</a:t>
            </a:fld>
            <a:endParaRPr lang="en-US" altLang="en-US" sz="1200"/>
          </a:p>
        </p:txBody>
      </p:sp>
    </p:spTree>
    <p:extLst>
      <p:ext uri="{BB962C8B-B14F-4D97-AF65-F5344CB8AC3E}">
        <p14:creationId xmlns:p14="http://schemas.microsoft.com/office/powerpoint/2010/main" val="3051650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200" smtClean="0"/>
              <a:t>Pedigrees</a:t>
            </a:r>
          </a:p>
        </p:txBody>
      </p:sp>
      <p:sp>
        <p:nvSpPr>
          <p:cNvPr id="16387"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r>
              <a:rPr lang="en-US" sz="1200" dirty="0">
                <a:cs typeface="Arial" pitchFamily="34" charset="0"/>
              </a:rPr>
              <a:t>Principles of Agricultural Science – Animal       Unit 7 – Lesson 7.2 Predicting Genetic Inheritance</a:t>
            </a:r>
            <a:endParaRPr lang="en-US" sz="1200" dirty="0"/>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lvl="0" eaLnBrk="1" hangingPunct="1"/>
            <a:r>
              <a:rPr lang="en-US" sz="1200" dirty="0">
                <a:solidFill>
                  <a:prstClr val="black"/>
                </a:solidFill>
                <a:ea typeface="+mn-ea"/>
                <a:cs typeface="Arial" pitchFamily="34" charset="0"/>
              </a:rPr>
              <a:t>Curriculum for Agricultural Science Education Copyright 2015</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04C7AB2C-C855-4B0B-9D18-9A9A8DD54E1C}" type="slidenum">
              <a:rPr lang="en-US" altLang="en-US" sz="1200"/>
              <a:pPr eaLnBrk="1" hangingPunct="1"/>
              <a:t>4</a:t>
            </a:fld>
            <a:endParaRPr lang="en-US" altLang="en-US" sz="1200"/>
          </a:p>
        </p:txBody>
      </p:sp>
      <p:sp>
        <p:nvSpPr>
          <p:cNvPr id="16390" name="Slide Image Placeholder 1"/>
          <p:cNvSpPr>
            <a:spLocks noGrp="1" noRot="1" noChangeAspect="1" noTextEdit="1"/>
          </p:cNvSpPr>
          <p:nvPr>
            <p:ph type="sldImg"/>
          </p:nvPr>
        </p:nvSpPr>
        <p:spPr>
          <a:ln/>
        </p:spPr>
      </p:sp>
      <p:sp>
        <p:nvSpPr>
          <p:cNvPr id="163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rPr>
              <a:t>Pedigrees assist geneticists and producers in tracking genes. Using Angus coat color as an example, if all the animals in a two-generation pedigree were black except the paternal grandsire, the maternal grand dam, and the animal of interest, it is easy to track the “hidden” red gene to the animal of interest. </a:t>
            </a:r>
          </a:p>
        </p:txBody>
      </p:sp>
      <p:sp>
        <p:nvSpPr>
          <p:cNvPr id="16392" name="Slide Number Placeholder 6"/>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algn="r" eaLnBrk="1" hangingPunct="1"/>
            <a:fld id="{CD28B8D7-2983-4D8A-BC22-8B2D91DFB4D4}" type="slidenum">
              <a:rPr lang="en-US" altLang="en-US" sz="1200"/>
              <a:pPr algn="r" eaLnBrk="1" hangingPunct="1"/>
              <a:t>4</a:t>
            </a:fld>
            <a:endParaRPr lang="en-US" altLang="en-US" sz="1200"/>
          </a:p>
        </p:txBody>
      </p:sp>
    </p:spTree>
    <p:extLst>
      <p:ext uri="{BB962C8B-B14F-4D97-AF65-F5344CB8AC3E}">
        <p14:creationId xmlns:p14="http://schemas.microsoft.com/office/powerpoint/2010/main" val="1307831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200" smtClean="0"/>
              <a:t>Pedigrees</a:t>
            </a:r>
          </a:p>
        </p:txBody>
      </p:sp>
      <p:sp>
        <p:nvSpPr>
          <p:cNvPr id="17411"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r>
              <a:rPr lang="en-US" sz="1200" dirty="0">
                <a:cs typeface="Arial" pitchFamily="34" charset="0"/>
              </a:rPr>
              <a:t>Principles of Agricultural Science – Animal       Unit 7 – Lesson 7.2 Predicting Genetic Inheritance</a:t>
            </a:r>
            <a:endParaRPr lang="en-US" sz="1200" dirty="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lvl="0" eaLnBrk="1" hangingPunct="1"/>
            <a:r>
              <a:rPr lang="en-US" sz="1200" dirty="0">
                <a:solidFill>
                  <a:prstClr val="black"/>
                </a:solidFill>
                <a:ea typeface="+mn-ea"/>
                <a:cs typeface="Arial" pitchFamily="34" charset="0"/>
              </a:rPr>
              <a:t>Curriculum for Agricultural Science Education Copyright 2015</a:t>
            </a:r>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ACBFA96D-7889-4AD2-A3CE-2027B3269FE7}" type="slidenum">
              <a:rPr lang="en-US" altLang="en-US" sz="1200"/>
              <a:pPr eaLnBrk="1" hangingPunct="1"/>
              <a:t>5</a:t>
            </a:fld>
            <a:endParaRPr lang="en-US" altLang="en-US" sz="1200"/>
          </a:p>
        </p:txBody>
      </p:sp>
      <p:sp>
        <p:nvSpPr>
          <p:cNvPr id="17414" name="Slide Image Placeholder 1"/>
          <p:cNvSpPr>
            <a:spLocks noGrp="1" noRot="1" noChangeAspect="1" noTextEdit="1"/>
          </p:cNvSpPr>
          <p:nvPr>
            <p:ph type="sldImg"/>
          </p:nvPr>
        </p:nvSpPr>
        <p:spPr>
          <a:ln/>
        </p:spPr>
      </p:sp>
      <p:sp>
        <p:nvSpPr>
          <p:cNvPr id="174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rPr>
              <a:t>Each generation preceding the animal of interest contributes half of it’s genes to the next generation. For example, it is known that 50% of the sire’s genes and 50% of the dam’s genes are contained within the animal of interest. However, you could also say that 25% of each of the grandparents contribute to the animal of interest using the parents as an intermediate for the gene transfer. Further, each of the great grandparents contribute 12.5% of their genes to the animal, and so on.</a:t>
            </a:r>
          </a:p>
        </p:txBody>
      </p:sp>
      <p:sp>
        <p:nvSpPr>
          <p:cNvPr id="17416" name="Slide Number Placeholder 6"/>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algn="r" eaLnBrk="1" hangingPunct="1"/>
            <a:fld id="{E8C24CFB-F70C-4455-BBF2-5045B2C50DB5}" type="slidenum">
              <a:rPr lang="en-US" altLang="en-US" sz="1200"/>
              <a:pPr algn="r" eaLnBrk="1" hangingPunct="1"/>
              <a:t>5</a:t>
            </a:fld>
            <a:endParaRPr lang="en-US" altLang="en-US" sz="1200"/>
          </a:p>
        </p:txBody>
      </p:sp>
    </p:spTree>
    <p:extLst>
      <p:ext uri="{BB962C8B-B14F-4D97-AF65-F5344CB8AC3E}">
        <p14:creationId xmlns:p14="http://schemas.microsoft.com/office/powerpoint/2010/main" val="3457530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200" smtClean="0"/>
              <a:t>Pedigrees</a:t>
            </a:r>
          </a:p>
        </p:txBody>
      </p:sp>
      <p:sp>
        <p:nvSpPr>
          <p:cNvPr id="18435"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r>
              <a:rPr lang="en-US" sz="1200" dirty="0">
                <a:cs typeface="Arial" pitchFamily="34" charset="0"/>
              </a:rPr>
              <a:t>Principles of Agricultural Science – Animal       Unit 7 – Lesson 7.2 Predicting Genetic Inheritance</a:t>
            </a:r>
            <a:endParaRPr lang="en-US" sz="1200" dirty="0"/>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lvl="0" eaLnBrk="1" hangingPunct="1"/>
            <a:r>
              <a:rPr lang="en-US" sz="1200" dirty="0">
                <a:solidFill>
                  <a:prstClr val="black"/>
                </a:solidFill>
                <a:ea typeface="+mn-ea"/>
                <a:cs typeface="Arial" pitchFamily="34" charset="0"/>
              </a:rPr>
              <a:t>Curriculum for Agricultural Science Education Copyright 2015</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3C05DBCC-7043-4832-9389-2CBE7DCB21C6}" type="slidenum">
              <a:rPr lang="en-US" altLang="en-US" sz="1200"/>
              <a:pPr eaLnBrk="1" hangingPunct="1"/>
              <a:t>6</a:t>
            </a:fld>
            <a:endParaRPr lang="en-US" altLang="en-US" sz="1200"/>
          </a:p>
        </p:txBody>
      </p:sp>
      <p:sp>
        <p:nvSpPr>
          <p:cNvPr id="18438" name="Slide Image Placeholder 1"/>
          <p:cNvSpPr>
            <a:spLocks noGrp="1" noRot="1" noChangeAspect="1" noTextEdit="1"/>
          </p:cNvSpPr>
          <p:nvPr>
            <p:ph type="sldImg"/>
          </p:nvPr>
        </p:nvSpPr>
        <p:spPr>
          <a:ln/>
        </p:spPr>
      </p:sp>
      <p:sp>
        <p:nvSpPr>
          <p:cNvPr id="184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ea typeface="ＭＳ Ｐゴシック" panose="020B0600070205080204" pitchFamily="34" charset="-128"/>
              </a:rPr>
              <a:t>Percentages shown are the percentages that a given gene carried by an ancestor will be passed to the animal in question.</a:t>
            </a:r>
          </a:p>
        </p:txBody>
      </p:sp>
      <p:sp>
        <p:nvSpPr>
          <p:cNvPr id="18440" name="Slide Number Placeholder 6"/>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algn="r" eaLnBrk="1" hangingPunct="1"/>
            <a:fld id="{7E835FF6-54B3-4126-B7B8-FE1D11314E07}" type="slidenum">
              <a:rPr lang="en-US" altLang="en-US" sz="1200"/>
              <a:pPr algn="r" eaLnBrk="1" hangingPunct="1"/>
              <a:t>6</a:t>
            </a:fld>
            <a:endParaRPr lang="en-US" altLang="en-US" sz="1200"/>
          </a:p>
        </p:txBody>
      </p:sp>
    </p:spTree>
    <p:extLst>
      <p:ext uri="{BB962C8B-B14F-4D97-AF65-F5344CB8AC3E}">
        <p14:creationId xmlns:p14="http://schemas.microsoft.com/office/powerpoint/2010/main" val="243577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7</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Pedigrees</a:t>
            </a:r>
            <a:endParaRPr lang="en-US" dirty="0"/>
          </a:p>
        </p:txBody>
      </p:sp>
      <p:sp>
        <p:nvSpPr>
          <p:cNvPr id="7" name="Date Placeholder 6"/>
          <p:cNvSpPr>
            <a:spLocks noGrp="1"/>
          </p:cNvSpPr>
          <p:nvPr>
            <p:ph type="dt" idx="13"/>
          </p:nvPr>
        </p:nvSpPr>
        <p:spPr>
          <a:xfrm>
            <a:off x="3276600" y="0"/>
            <a:ext cx="3579813" cy="457200"/>
          </a:xfrm>
        </p:spPr>
        <p:txBody>
          <a:bodyPr/>
          <a:lstStyle/>
          <a:p>
            <a:r>
              <a:rPr lang="en-US" dirty="0">
                <a:latin typeface="Arial" pitchFamily="34" charset="0"/>
                <a:cs typeface="Arial" pitchFamily="34" charset="0"/>
              </a:rPr>
              <a:t>Principles of Agricultural Science – Animal       Unit 7 – Lesson 7.2 Predicting Genetic Inheritance</a:t>
            </a:r>
            <a:endParaRPr lang="en-US" dirty="0"/>
          </a:p>
        </p:txBody>
      </p:sp>
    </p:spTree>
    <p:extLst>
      <p:ext uri="{BB962C8B-B14F-4D97-AF65-F5344CB8AC3E}">
        <p14:creationId xmlns:p14="http://schemas.microsoft.com/office/powerpoint/2010/main" val="3364366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etpets.org/dogs/healthspa/pedigree.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iriusdog.com/bell-pedigree-analysis-genetic-diversity.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Pedigrees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7 – Lesson </a:t>
            </a:r>
            <a:r>
              <a:rPr lang="en-US" sz="3200" kern="0" noProof="0" dirty="0" smtClean="0">
                <a:solidFill>
                  <a:sysClr val="windowText" lastClr="000000"/>
                </a:solidFill>
                <a:latin typeface="Arial" pitchFamily="34" charset="0"/>
                <a:cs typeface="Arial" pitchFamily="34" charset="0"/>
              </a:rPr>
              <a:t>7.2 Predicting Genetic Inheritance</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ea typeface="ＭＳ Ｐゴシック" panose="020B0600070205080204" pitchFamily="34" charset="-128"/>
              </a:rPr>
              <a:t>Pedigrees</a:t>
            </a:r>
          </a:p>
        </p:txBody>
      </p:sp>
      <p:sp>
        <p:nvSpPr>
          <p:cNvPr id="5123" name="Content Placeholder 2"/>
          <p:cNvSpPr>
            <a:spLocks noGrp="1"/>
          </p:cNvSpPr>
          <p:nvPr>
            <p:ph idx="1"/>
          </p:nvPr>
        </p:nvSpPr>
        <p:spPr>
          <a:xfrm>
            <a:off x="457200" y="1828800"/>
            <a:ext cx="8229600" cy="1981200"/>
          </a:xfrm>
        </p:spPr>
        <p:txBody>
          <a:bodyPr/>
          <a:lstStyle/>
          <a:p>
            <a:r>
              <a:rPr lang="en-US" altLang="en-US" smtClean="0">
                <a:ea typeface="ＭＳ Ｐゴシック" panose="020B0600070205080204" pitchFamily="34" charset="-128"/>
              </a:rPr>
              <a:t>Visual method of tracking ancestry</a:t>
            </a:r>
          </a:p>
          <a:p>
            <a:r>
              <a:rPr lang="en-US" altLang="en-US" smtClean="0">
                <a:ea typeface="ＭＳ Ｐゴシック" panose="020B0600070205080204" pitchFamily="34" charset="-128"/>
              </a:rPr>
              <a:t>Sire and his ancestors on top</a:t>
            </a:r>
          </a:p>
          <a:p>
            <a:r>
              <a:rPr lang="en-US" altLang="en-US" smtClean="0">
                <a:ea typeface="ＭＳ Ｐゴシック" panose="020B0600070205080204" pitchFamily="34" charset="-128"/>
              </a:rPr>
              <a:t>Dam and her ancestors on bottom</a:t>
            </a:r>
          </a:p>
        </p:txBody>
      </p:sp>
      <p:sp>
        <p:nvSpPr>
          <p:cNvPr id="5124" name="Slide Number Placeholder 3"/>
          <p:cNvSpPr>
            <a:spLocks noGrp="1"/>
          </p:cNvSpPr>
          <p:nvPr>
            <p:ph type="sldNum" sz="quarter" idx="12"/>
          </p:nvPr>
        </p:nvSpPr>
        <p:spPr>
          <a:xfrm>
            <a:off x="6553200" y="638175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B4146611-8F7E-4926-9973-C62335B5D8FA}" type="slidenum">
              <a:rPr lang="en-US" altLang="en-US" sz="1400"/>
              <a:pPr eaLnBrk="1" hangingPunct="1"/>
              <a:t>3</a:t>
            </a:fld>
            <a:endParaRPr lang="en-US" altLang="en-US" sz="1400"/>
          </a:p>
        </p:txBody>
      </p:sp>
      <p:grpSp>
        <p:nvGrpSpPr>
          <p:cNvPr id="5125" name="Group 29"/>
          <p:cNvGrpSpPr>
            <a:grpSpLocks/>
          </p:cNvGrpSpPr>
          <p:nvPr/>
        </p:nvGrpSpPr>
        <p:grpSpPr bwMode="auto">
          <a:xfrm>
            <a:off x="990600" y="3810000"/>
            <a:ext cx="5030788" cy="2820988"/>
            <a:chOff x="624" y="2400"/>
            <a:chExt cx="3169" cy="1777"/>
          </a:xfrm>
        </p:grpSpPr>
        <p:cxnSp>
          <p:nvCxnSpPr>
            <p:cNvPr id="5134" name="Straight Connector 5"/>
            <p:cNvCxnSpPr>
              <a:cxnSpLocks noChangeShapeType="1"/>
            </p:cNvCxnSpPr>
            <p:nvPr/>
          </p:nvCxnSpPr>
          <p:spPr bwMode="auto">
            <a:xfrm>
              <a:off x="624" y="3264"/>
              <a:ext cx="1056" cy="1"/>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nvGrpSpPr>
            <p:cNvPr id="5135" name="Group 11"/>
            <p:cNvGrpSpPr>
              <a:grpSpLocks/>
            </p:cNvGrpSpPr>
            <p:nvPr/>
          </p:nvGrpSpPr>
          <p:grpSpPr bwMode="auto">
            <a:xfrm>
              <a:off x="1679" y="2880"/>
              <a:ext cx="1057" cy="769"/>
              <a:chOff x="2666206" y="4572000"/>
              <a:chExt cx="1677194" cy="1220788"/>
            </a:xfrm>
          </p:grpSpPr>
          <p:cxnSp>
            <p:nvCxnSpPr>
              <p:cNvPr id="5146" name="Straight Connector 7"/>
              <p:cNvCxnSpPr>
                <a:cxnSpLocks noChangeShapeType="1"/>
              </p:cNvCxnSpPr>
              <p:nvPr/>
            </p:nvCxnSpPr>
            <p:spPr bwMode="auto">
              <a:xfrm rot="5400000" flipH="1" flipV="1">
                <a:off x="2362200" y="4877594"/>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7" name="Straight Connector 8"/>
              <p:cNvCxnSpPr>
                <a:cxnSpLocks noChangeShapeType="1"/>
              </p:cNvCxnSpPr>
              <p:nvPr/>
            </p:nvCxnSpPr>
            <p:spPr bwMode="auto">
              <a:xfrm>
                <a:off x="2667792"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8" name="Straight Connector 9"/>
              <p:cNvCxnSpPr>
                <a:cxnSpLocks noChangeShapeType="1"/>
              </p:cNvCxnSpPr>
              <p:nvPr/>
            </p:nvCxnSpPr>
            <p:spPr bwMode="auto">
              <a:xfrm>
                <a:off x="2667792"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9" name="Straight Connector 10"/>
              <p:cNvCxnSpPr>
                <a:cxnSpLocks noChangeShapeType="1"/>
              </p:cNvCxnSpPr>
              <p:nvPr/>
            </p:nvCxnSpPr>
            <p:spPr bwMode="auto">
              <a:xfrm rot="5400000" flipH="1" flipV="1">
                <a:off x="2363786" y="5485606"/>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5136" name="Group 12"/>
            <p:cNvGrpSpPr>
              <a:grpSpLocks/>
            </p:cNvGrpSpPr>
            <p:nvPr/>
          </p:nvGrpSpPr>
          <p:grpSpPr bwMode="auto">
            <a:xfrm>
              <a:off x="2736" y="2400"/>
              <a:ext cx="1057" cy="769"/>
              <a:chOff x="2666206" y="4572000"/>
              <a:chExt cx="1677194" cy="1220788"/>
            </a:xfrm>
          </p:grpSpPr>
          <p:cxnSp>
            <p:nvCxnSpPr>
              <p:cNvPr id="5142" name="Straight Connector 13"/>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3" name="Straight Connector 14"/>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4" name="Straight Connector 15"/>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5" name="Straight Connector 16"/>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5137" name="Group 17"/>
            <p:cNvGrpSpPr>
              <a:grpSpLocks/>
            </p:cNvGrpSpPr>
            <p:nvPr/>
          </p:nvGrpSpPr>
          <p:grpSpPr bwMode="auto">
            <a:xfrm>
              <a:off x="2736" y="3408"/>
              <a:ext cx="1057" cy="769"/>
              <a:chOff x="2666206" y="4572000"/>
              <a:chExt cx="1677194" cy="1220788"/>
            </a:xfrm>
          </p:grpSpPr>
          <p:cxnSp>
            <p:nvCxnSpPr>
              <p:cNvPr id="5138" name="Straight Connector 18"/>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39" name="Straight Connector 19"/>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0" name="Straight Connector 20"/>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5141" name="Straight Connector 21"/>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grpSp>
        <p:nvGrpSpPr>
          <p:cNvPr id="5126" name="Group 29"/>
          <p:cNvGrpSpPr>
            <a:grpSpLocks/>
          </p:cNvGrpSpPr>
          <p:nvPr/>
        </p:nvGrpSpPr>
        <p:grpSpPr bwMode="auto">
          <a:xfrm>
            <a:off x="1143000" y="3505200"/>
            <a:ext cx="5413375" cy="3155950"/>
            <a:chOff x="1143000" y="3505200"/>
            <a:chExt cx="5412842" cy="3156366"/>
          </a:xfrm>
        </p:grpSpPr>
        <p:sp>
          <p:nvSpPr>
            <p:cNvPr id="5127" name="TextBox 22"/>
            <p:cNvSpPr txBox="1">
              <a:spLocks noChangeArrowheads="1"/>
            </p:cNvSpPr>
            <p:nvPr/>
          </p:nvSpPr>
          <p:spPr bwMode="auto">
            <a:xfrm>
              <a:off x="1143000" y="4648200"/>
              <a:ext cx="1043876"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Animal of</a:t>
              </a:r>
            </a:p>
            <a:p>
              <a:pPr eaLnBrk="1" hangingPunct="1"/>
              <a:r>
                <a:rPr lang="en-US" altLang="en-US"/>
                <a:t>Interest</a:t>
              </a:r>
            </a:p>
          </p:txBody>
        </p:sp>
        <p:sp>
          <p:nvSpPr>
            <p:cNvPr id="5128" name="TextBox 23"/>
            <p:cNvSpPr txBox="1">
              <a:spLocks noChangeArrowheads="1"/>
            </p:cNvSpPr>
            <p:nvPr/>
          </p:nvSpPr>
          <p:spPr bwMode="auto">
            <a:xfrm>
              <a:off x="3048000" y="4267200"/>
              <a:ext cx="5495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Sire</a:t>
              </a:r>
            </a:p>
          </p:txBody>
        </p:sp>
        <p:sp>
          <p:nvSpPr>
            <p:cNvPr id="5129" name="TextBox 24"/>
            <p:cNvSpPr txBox="1">
              <a:spLocks noChangeArrowheads="1"/>
            </p:cNvSpPr>
            <p:nvPr/>
          </p:nvSpPr>
          <p:spPr bwMode="auto">
            <a:xfrm>
              <a:off x="3048000" y="5486400"/>
              <a:ext cx="6178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Dam</a:t>
              </a:r>
            </a:p>
          </p:txBody>
        </p:sp>
        <p:sp>
          <p:nvSpPr>
            <p:cNvPr id="5130" name="TextBox 25"/>
            <p:cNvSpPr txBox="1">
              <a:spLocks noChangeArrowheads="1"/>
            </p:cNvSpPr>
            <p:nvPr/>
          </p:nvSpPr>
          <p:spPr bwMode="auto">
            <a:xfrm>
              <a:off x="4495800" y="3505200"/>
              <a:ext cx="190679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Paternal Grandsire</a:t>
              </a:r>
            </a:p>
          </p:txBody>
        </p:sp>
        <p:sp>
          <p:nvSpPr>
            <p:cNvPr id="5131" name="TextBox 26"/>
            <p:cNvSpPr txBox="1">
              <a:spLocks noChangeArrowheads="1"/>
            </p:cNvSpPr>
            <p:nvPr/>
          </p:nvSpPr>
          <p:spPr bwMode="auto">
            <a:xfrm>
              <a:off x="4495470" y="4724561"/>
              <a:ext cx="2025450" cy="33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Paternal Grand-dam</a:t>
              </a:r>
            </a:p>
          </p:txBody>
        </p:sp>
        <p:sp>
          <p:nvSpPr>
            <p:cNvPr id="5132" name="TextBox 27"/>
            <p:cNvSpPr txBox="1">
              <a:spLocks noChangeArrowheads="1"/>
            </p:cNvSpPr>
            <p:nvPr/>
          </p:nvSpPr>
          <p:spPr bwMode="auto">
            <a:xfrm>
              <a:off x="4495800" y="5105400"/>
              <a:ext cx="19408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Maternal Grandsire</a:t>
              </a:r>
            </a:p>
          </p:txBody>
        </p:sp>
        <p:sp>
          <p:nvSpPr>
            <p:cNvPr id="5133" name="TextBox 28"/>
            <p:cNvSpPr txBox="1">
              <a:spLocks noChangeArrowheads="1"/>
            </p:cNvSpPr>
            <p:nvPr/>
          </p:nvSpPr>
          <p:spPr bwMode="auto">
            <a:xfrm>
              <a:off x="4495470" y="6324972"/>
              <a:ext cx="2060372" cy="336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Maternal Grand-dam</a:t>
              </a:r>
            </a:p>
          </p:txBody>
        </p:sp>
      </p:grpSp>
    </p:spTree>
    <p:extLst>
      <p:ext uri="{BB962C8B-B14F-4D97-AF65-F5344CB8AC3E}">
        <p14:creationId xmlns:p14="http://schemas.microsoft.com/office/powerpoint/2010/main" val="1235855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ea typeface="ＭＳ Ｐゴシック" panose="020B0600070205080204" pitchFamily="34" charset="-128"/>
              </a:rPr>
              <a:t>Pedigrees and Inheritance</a:t>
            </a:r>
          </a:p>
        </p:txBody>
      </p:sp>
      <p:sp>
        <p:nvSpPr>
          <p:cNvPr id="6147" name="Content Placeholder 2"/>
          <p:cNvSpPr>
            <a:spLocks noGrp="1"/>
          </p:cNvSpPr>
          <p:nvPr>
            <p:ph idx="1"/>
          </p:nvPr>
        </p:nvSpPr>
        <p:spPr/>
        <p:txBody>
          <a:bodyPr/>
          <a:lstStyle/>
          <a:p>
            <a:r>
              <a:rPr lang="en-US" altLang="en-US" smtClean="0">
                <a:ea typeface="ＭＳ Ｐゴシック" panose="020B0600070205080204" pitchFamily="34" charset="-128"/>
              </a:rPr>
              <a:t>Pedigrees help track genes</a:t>
            </a:r>
          </a:p>
        </p:txBody>
      </p:sp>
      <p:sp>
        <p:nvSpPr>
          <p:cNvPr id="61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78A6008D-6906-4D9E-823A-AADA24FDCFE8}" type="slidenum">
              <a:rPr lang="en-US" altLang="en-US" sz="1400"/>
              <a:pPr eaLnBrk="1" hangingPunct="1"/>
              <a:t>4</a:t>
            </a:fld>
            <a:endParaRPr lang="en-US" altLang="en-US" sz="1400"/>
          </a:p>
        </p:txBody>
      </p:sp>
      <p:sp>
        <p:nvSpPr>
          <p:cNvPr id="6149" name="TextBox 5"/>
          <p:cNvSpPr txBox="1">
            <a:spLocks noChangeArrowheads="1"/>
          </p:cNvSpPr>
          <p:nvPr/>
        </p:nvSpPr>
        <p:spPr bwMode="auto">
          <a:xfrm>
            <a:off x="1447800" y="3962400"/>
            <a:ext cx="104457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Animal of</a:t>
            </a:r>
          </a:p>
          <a:p>
            <a:pPr eaLnBrk="1" hangingPunct="1"/>
            <a:r>
              <a:rPr lang="en-US" altLang="en-US">
                <a:solidFill>
                  <a:srgbClr val="FF0000"/>
                </a:solidFill>
              </a:rPr>
              <a:t>Interest (Red)</a:t>
            </a:r>
          </a:p>
        </p:txBody>
      </p:sp>
      <p:sp>
        <p:nvSpPr>
          <p:cNvPr id="6150" name="TextBox 6"/>
          <p:cNvSpPr txBox="1">
            <a:spLocks noChangeArrowheads="1"/>
          </p:cNvSpPr>
          <p:nvPr/>
        </p:nvSpPr>
        <p:spPr bwMode="auto">
          <a:xfrm>
            <a:off x="3048000" y="3581400"/>
            <a:ext cx="16779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Sire (red carrier)</a:t>
            </a:r>
          </a:p>
        </p:txBody>
      </p:sp>
      <p:sp>
        <p:nvSpPr>
          <p:cNvPr id="6151" name="TextBox 7"/>
          <p:cNvSpPr txBox="1">
            <a:spLocks noChangeArrowheads="1"/>
          </p:cNvSpPr>
          <p:nvPr/>
        </p:nvSpPr>
        <p:spPr bwMode="auto">
          <a:xfrm>
            <a:off x="3048000" y="4800600"/>
            <a:ext cx="17462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Dam (red carrier)</a:t>
            </a:r>
          </a:p>
        </p:txBody>
      </p:sp>
      <p:sp>
        <p:nvSpPr>
          <p:cNvPr id="6152" name="TextBox 8"/>
          <p:cNvSpPr txBox="1">
            <a:spLocks noChangeArrowheads="1"/>
          </p:cNvSpPr>
          <p:nvPr/>
        </p:nvSpPr>
        <p:spPr bwMode="auto">
          <a:xfrm>
            <a:off x="4724400" y="2819400"/>
            <a:ext cx="24542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Paternal Grandsire (Red)</a:t>
            </a:r>
          </a:p>
        </p:txBody>
      </p:sp>
      <p:sp>
        <p:nvSpPr>
          <p:cNvPr id="6153" name="TextBox 9"/>
          <p:cNvSpPr txBox="1">
            <a:spLocks noChangeArrowheads="1"/>
          </p:cNvSpPr>
          <p:nvPr/>
        </p:nvSpPr>
        <p:spPr bwMode="auto">
          <a:xfrm>
            <a:off x="4800600" y="4038600"/>
            <a:ext cx="2714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Paternal Grand-dam (Black)</a:t>
            </a:r>
          </a:p>
        </p:txBody>
      </p:sp>
      <p:sp>
        <p:nvSpPr>
          <p:cNvPr id="6154" name="TextBox 10"/>
          <p:cNvSpPr txBox="1">
            <a:spLocks noChangeArrowheads="1"/>
          </p:cNvSpPr>
          <p:nvPr/>
        </p:nvSpPr>
        <p:spPr bwMode="auto">
          <a:xfrm>
            <a:off x="4724400" y="4419600"/>
            <a:ext cx="26130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Maternal Grandsire (Black)</a:t>
            </a:r>
          </a:p>
        </p:txBody>
      </p:sp>
      <p:sp>
        <p:nvSpPr>
          <p:cNvPr id="6155" name="TextBox 11"/>
          <p:cNvSpPr txBox="1">
            <a:spLocks noChangeArrowheads="1"/>
          </p:cNvSpPr>
          <p:nvPr/>
        </p:nvSpPr>
        <p:spPr bwMode="auto">
          <a:xfrm>
            <a:off x="4724400" y="5562600"/>
            <a:ext cx="2625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Maternal Grand-dam (Red)</a:t>
            </a:r>
          </a:p>
        </p:txBody>
      </p:sp>
      <p:grpSp>
        <p:nvGrpSpPr>
          <p:cNvPr id="6156" name="Group 12"/>
          <p:cNvGrpSpPr>
            <a:grpSpLocks/>
          </p:cNvGrpSpPr>
          <p:nvPr/>
        </p:nvGrpSpPr>
        <p:grpSpPr bwMode="auto">
          <a:xfrm>
            <a:off x="1371600" y="3124200"/>
            <a:ext cx="5030788" cy="2820988"/>
            <a:chOff x="624" y="2400"/>
            <a:chExt cx="3169" cy="1777"/>
          </a:xfrm>
        </p:grpSpPr>
        <p:cxnSp>
          <p:nvCxnSpPr>
            <p:cNvPr id="6157" name="Straight Connector 5"/>
            <p:cNvCxnSpPr>
              <a:cxnSpLocks noChangeShapeType="1"/>
            </p:cNvCxnSpPr>
            <p:nvPr/>
          </p:nvCxnSpPr>
          <p:spPr bwMode="auto">
            <a:xfrm>
              <a:off x="624" y="3264"/>
              <a:ext cx="1056" cy="1"/>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nvGrpSpPr>
            <p:cNvPr id="6158" name="Group 11"/>
            <p:cNvGrpSpPr>
              <a:grpSpLocks/>
            </p:cNvGrpSpPr>
            <p:nvPr/>
          </p:nvGrpSpPr>
          <p:grpSpPr bwMode="auto">
            <a:xfrm>
              <a:off x="1679" y="2880"/>
              <a:ext cx="1057" cy="769"/>
              <a:chOff x="2666206" y="4572000"/>
              <a:chExt cx="1677194" cy="1220788"/>
            </a:xfrm>
          </p:grpSpPr>
          <p:cxnSp>
            <p:nvCxnSpPr>
              <p:cNvPr id="6169" name="Straight Connector 7"/>
              <p:cNvCxnSpPr>
                <a:cxnSpLocks noChangeShapeType="1"/>
              </p:cNvCxnSpPr>
              <p:nvPr/>
            </p:nvCxnSpPr>
            <p:spPr bwMode="auto">
              <a:xfrm rot="5400000" flipH="1" flipV="1">
                <a:off x="2362200" y="4877594"/>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70" name="Straight Connector 8"/>
              <p:cNvCxnSpPr>
                <a:cxnSpLocks noChangeShapeType="1"/>
              </p:cNvCxnSpPr>
              <p:nvPr/>
            </p:nvCxnSpPr>
            <p:spPr bwMode="auto">
              <a:xfrm>
                <a:off x="2667792"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71" name="Straight Connector 9"/>
              <p:cNvCxnSpPr>
                <a:cxnSpLocks noChangeShapeType="1"/>
              </p:cNvCxnSpPr>
              <p:nvPr/>
            </p:nvCxnSpPr>
            <p:spPr bwMode="auto">
              <a:xfrm>
                <a:off x="2667792"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72" name="Straight Connector 10"/>
              <p:cNvCxnSpPr>
                <a:cxnSpLocks noChangeShapeType="1"/>
              </p:cNvCxnSpPr>
              <p:nvPr/>
            </p:nvCxnSpPr>
            <p:spPr bwMode="auto">
              <a:xfrm rot="5400000" flipH="1" flipV="1">
                <a:off x="2363786" y="5485606"/>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6159" name="Group 12"/>
            <p:cNvGrpSpPr>
              <a:grpSpLocks/>
            </p:cNvGrpSpPr>
            <p:nvPr/>
          </p:nvGrpSpPr>
          <p:grpSpPr bwMode="auto">
            <a:xfrm>
              <a:off x="2736" y="2400"/>
              <a:ext cx="1057" cy="769"/>
              <a:chOff x="2666206" y="4572000"/>
              <a:chExt cx="1677194" cy="1220788"/>
            </a:xfrm>
          </p:grpSpPr>
          <p:cxnSp>
            <p:nvCxnSpPr>
              <p:cNvPr id="6165" name="Straight Connector 13"/>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6" name="Straight Connector 14"/>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7" name="Straight Connector 15"/>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8" name="Straight Connector 16"/>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6160" name="Group 17"/>
            <p:cNvGrpSpPr>
              <a:grpSpLocks/>
            </p:cNvGrpSpPr>
            <p:nvPr/>
          </p:nvGrpSpPr>
          <p:grpSpPr bwMode="auto">
            <a:xfrm>
              <a:off x="2736" y="3408"/>
              <a:ext cx="1057" cy="769"/>
              <a:chOff x="2666206" y="4572000"/>
              <a:chExt cx="1677194" cy="1220788"/>
            </a:xfrm>
          </p:grpSpPr>
          <p:cxnSp>
            <p:nvCxnSpPr>
              <p:cNvPr id="6161" name="Straight Connector 18"/>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2" name="Straight Connector 19"/>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3" name="Straight Connector 20"/>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6164" name="Straight Connector 21"/>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spTree>
    <p:extLst>
      <p:ext uri="{BB962C8B-B14F-4D97-AF65-F5344CB8AC3E}">
        <p14:creationId xmlns:p14="http://schemas.microsoft.com/office/powerpoint/2010/main" val="436979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ea typeface="ＭＳ Ｐゴシック" panose="020B0600070205080204" pitchFamily="34" charset="-128"/>
              </a:rPr>
              <a:t>Pedigrees and Inheritance</a:t>
            </a:r>
          </a:p>
        </p:txBody>
      </p:sp>
      <p:sp>
        <p:nvSpPr>
          <p:cNvPr id="7171" name="Content Placeholder 2"/>
          <p:cNvSpPr>
            <a:spLocks noGrp="1"/>
          </p:cNvSpPr>
          <p:nvPr>
            <p:ph idx="1"/>
          </p:nvPr>
        </p:nvSpPr>
        <p:spPr>
          <a:xfrm>
            <a:off x="533400" y="1752600"/>
            <a:ext cx="8229600" cy="4297363"/>
          </a:xfrm>
        </p:spPr>
        <p:txBody>
          <a:bodyPr/>
          <a:lstStyle/>
          <a:p>
            <a:r>
              <a:rPr lang="en-US" altLang="en-US" smtClean="0">
                <a:ea typeface="ＭＳ Ｐゴシック" panose="020B0600070205080204" pitchFamily="34" charset="-128"/>
              </a:rPr>
              <a:t>Identify the percentage of each ancestor’s genes in the animal of interest.</a:t>
            </a:r>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4AC5752C-A378-405E-8C48-3FC90301FEF0}" type="slidenum">
              <a:rPr lang="en-US" altLang="en-US" sz="1400"/>
              <a:pPr eaLnBrk="1" hangingPunct="1"/>
              <a:t>5</a:t>
            </a:fld>
            <a:endParaRPr lang="en-US" altLang="en-US" sz="1400"/>
          </a:p>
        </p:txBody>
      </p:sp>
      <p:grpSp>
        <p:nvGrpSpPr>
          <p:cNvPr id="7173" name="Group 11"/>
          <p:cNvGrpSpPr>
            <a:grpSpLocks/>
          </p:cNvGrpSpPr>
          <p:nvPr/>
        </p:nvGrpSpPr>
        <p:grpSpPr bwMode="auto">
          <a:xfrm>
            <a:off x="1295400" y="3048000"/>
            <a:ext cx="6013450" cy="3155950"/>
            <a:chOff x="1295400" y="3048000"/>
            <a:chExt cx="6013450" cy="3155950"/>
          </a:xfrm>
        </p:grpSpPr>
        <p:sp>
          <p:nvSpPr>
            <p:cNvPr id="7191" name="TextBox 4"/>
            <p:cNvSpPr txBox="1">
              <a:spLocks noChangeArrowheads="1"/>
            </p:cNvSpPr>
            <p:nvPr/>
          </p:nvSpPr>
          <p:spPr bwMode="auto">
            <a:xfrm>
              <a:off x="1295400" y="4191000"/>
              <a:ext cx="10445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Animal of</a:t>
              </a:r>
            </a:p>
            <a:p>
              <a:pPr eaLnBrk="1" hangingPunct="1"/>
              <a:r>
                <a:rPr lang="en-US" altLang="en-US"/>
                <a:t>Interest (100%)</a:t>
              </a:r>
            </a:p>
          </p:txBody>
        </p:sp>
        <p:sp>
          <p:nvSpPr>
            <p:cNvPr id="7192" name="TextBox 5"/>
            <p:cNvSpPr txBox="1">
              <a:spLocks noChangeArrowheads="1"/>
            </p:cNvSpPr>
            <p:nvPr/>
          </p:nvSpPr>
          <p:spPr bwMode="auto">
            <a:xfrm>
              <a:off x="3200400" y="3810000"/>
              <a:ext cx="11541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Sire (50%)</a:t>
              </a:r>
            </a:p>
          </p:txBody>
        </p:sp>
        <p:sp>
          <p:nvSpPr>
            <p:cNvPr id="7193" name="TextBox 6"/>
            <p:cNvSpPr txBox="1">
              <a:spLocks noChangeArrowheads="1"/>
            </p:cNvSpPr>
            <p:nvPr/>
          </p:nvSpPr>
          <p:spPr bwMode="auto">
            <a:xfrm>
              <a:off x="3200400" y="5029200"/>
              <a:ext cx="12223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Dam (50%)</a:t>
              </a:r>
            </a:p>
          </p:txBody>
        </p:sp>
        <p:sp>
          <p:nvSpPr>
            <p:cNvPr id="7194" name="TextBox 7"/>
            <p:cNvSpPr txBox="1">
              <a:spLocks noChangeArrowheads="1"/>
            </p:cNvSpPr>
            <p:nvPr/>
          </p:nvSpPr>
          <p:spPr bwMode="auto">
            <a:xfrm>
              <a:off x="4648200" y="3048000"/>
              <a:ext cx="25114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Paternal Grandsire (25%)</a:t>
              </a:r>
            </a:p>
          </p:txBody>
        </p:sp>
        <p:sp>
          <p:nvSpPr>
            <p:cNvPr id="7195" name="TextBox 8"/>
            <p:cNvSpPr txBox="1">
              <a:spLocks noChangeArrowheads="1"/>
            </p:cNvSpPr>
            <p:nvPr/>
          </p:nvSpPr>
          <p:spPr bwMode="auto">
            <a:xfrm>
              <a:off x="4648200" y="4267200"/>
              <a:ext cx="2625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Paternal Grand-dam (25%)</a:t>
              </a:r>
            </a:p>
          </p:txBody>
        </p:sp>
        <p:sp>
          <p:nvSpPr>
            <p:cNvPr id="7196" name="TextBox 9"/>
            <p:cNvSpPr txBox="1">
              <a:spLocks noChangeArrowheads="1"/>
            </p:cNvSpPr>
            <p:nvPr/>
          </p:nvSpPr>
          <p:spPr bwMode="auto">
            <a:xfrm>
              <a:off x="4648200" y="4648200"/>
              <a:ext cx="25447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Maternal Grandsire (25%)</a:t>
              </a:r>
            </a:p>
          </p:txBody>
        </p:sp>
        <p:sp>
          <p:nvSpPr>
            <p:cNvPr id="7197" name="TextBox 10"/>
            <p:cNvSpPr txBox="1">
              <a:spLocks noChangeArrowheads="1"/>
            </p:cNvSpPr>
            <p:nvPr/>
          </p:nvSpPr>
          <p:spPr bwMode="auto">
            <a:xfrm>
              <a:off x="4648200" y="5867400"/>
              <a:ext cx="2660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Maternal Grand-dam (25%)</a:t>
              </a:r>
            </a:p>
          </p:txBody>
        </p:sp>
      </p:grpSp>
      <p:grpSp>
        <p:nvGrpSpPr>
          <p:cNvPr id="7174" name="Group 13"/>
          <p:cNvGrpSpPr>
            <a:grpSpLocks/>
          </p:cNvGrpSpPr>
          <p:nvPr/>
        </p:nvGrpSpPr>
        <p:grpSpPr bwMode="auto">
          <a:xfrm>
            <a:off x="1295400" y="3352800"/>
            <a:ext cx="5030788" cy="2820988"/>
            <a:chOff x="624" y="2400"/>
            <a:chExt cx="3169" cy="1777"/>
          </a:xfrm>
        </p:grpSpPr>
        <p:cxnSp>
          <p:nvCxnSpPr>
            <p:cNvPr id="7175" name="Straight Connector 5"/>
            <p:cNvCxnSpPr>
              <a:cxnSpLocks noChangeShapeType="1"/>
            </p:cNvCxnSpPr>
            <p:nvPr/>
          </p:nvCxnSpPr>
          <p:spPr bwMode="auto">
            <a:xfrm>
              <a:off x="624" y="3264"/>
              <a:ext cx="1056" cy="1"/>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nvGrpSpPr>
            <p:cNvPr id="7176" name="Group 11"/>
            <p:cNvGrpSpPr>
              <a:grpSpLocks/>
            </p:cNvGrpSpPr>
            <p:nvPr/>
          </p:nvGrpSpPr>
          <p:grpSpPr bwMode="auto">
            <a:xfrm>
              <a:off x="1679" y="2880"/>
              <a:ext cx="1057" cy="769"/>
              <a:chOff x="2666206" y="4572000"/>
              <a:chExt cx="1677194" cy="1220788"/>
            </a:xfrm>
          </p:grpSpPr>
          <p:cxnSp>
            <p:nvCxnSpPr>
              <p:cNvPr id="7187" name="Straight Connector 7"/>
              <p:cNvCxnSpPr>
                <a:cxnSpLocks noChangeShapeType="1"/>
              </p:cNvCxnSpPr>
              <p:nvPr/>
            </p:nvCxnSpPr>
            <p:spPr bwMode="auto">
              <a:xfrm rot="5400000" flipH="1" flipV="1">
                <a:off x="2362200" y="4877594"/>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8" name="Straight Connector 8"/>
              <p:cNvCxnSpPr>
                <a:cxnSpLocks noChangeShapeType="1"/>
              </p:cNvCxnSpPr>
              <p:nvPr/>
            </p:nvCxnSpPr>
            <p:spPr bwMode="auto">
              <a:xfrm>
                <a:off x="2667792"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9" name="Straight Connector 9"/>
              <p:cNvCxnSpPr>
                <a:cxnSpLocks noChangeShapeType="1"/>
              </p:cNvCxnSpPr>
              <p:nvPr/>
            </p:nvCxnSpPr>
            <p:spPr bwMode="auto">
              <a:xfrm>
                <a:off x="2667792"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90" name="Straight Connector 10"/>
              <p:cNvCxnSpPr>
                <a:cxnSpLocks noChangeShapeType="1"/>
              </p:cNvCxnSpPr>
              <p:nvPr/>
            </p:nvCxnSpPr>
            <p:spPr bwMode="auto">
              <a:xfrm rot="5400000" flipH="1" flipV="1">
                <a:off x="2363786" y="5485606"/>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7177" name="Group 12"/>
            <p:cNvGrpSpPr>
              <a:grpSpLocks/>
            </p:cNvGrpSpPr>
            <p:nvPr/>
          </p:nvGrpSpPr>
          <p:grpSpPr bwMode="auto">
            <a:xfrm>
              <a:off x="2736" y="2400"/>
              <a:ext cx="1057" cy="769"/>
              <a:chOff x="2666206" y="4572000"/>
              <a:chExt cx="1677194" cy="1220788"/>
            </a:xfrm>
          </p:grpSpPr>
          <p:cxnSp>
            <p:nvCxnSpPr>
              <p:cNvPr id="7183" name="Straight Connector 13"/>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4" name="Straight Connector 14"/>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5" name="Straight Connector 15"/>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6" name="Straight Connector 16"/>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nvGrpSpPr>
            <p:cNvPr id="7178" name="Group 17"/>
            <p:cNvGrpSpPr>
              <a:grpSpLocks/>
            </p:cNvGrpSpPr>
            <p:nvPr/>
          </p:nvGrpSpPr>
          <p:grpSpPr bwMode="auto">
            <a:xfrm>
              <a:off x="2736" y="3408"/>
              <a:ext cx="1057" cy="769"/>
              <a:chOff x="2666206" y="4572000"/>
              <a:chExt cx="1677194" cy="1220788"/>
            </a:xfrm>
          </p:grpSpPr>
          <p:cxnSp>
            <p:nvCxnSpPr>
              <p:cNvPr id="7179" name="Straight Connector 18"/>
              <p:cNvCxnSpPr>
                <a:cxnSpLocks noChangeShapeType="1"/>
              </p:cNvCxnSpPr>
              <p:nvPr/>
            </p:nvCxnSpPr>
            <p:spPr bwMode="auto">
              <a:xfrm rot="5400000" flipH="1" flipV="1">
                <a:off x="2362200" y="4877594"/>
                <a:ext cx="609600" cy="1587"/>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0" name="Straight Connector 19"/>
              <p:cNvCxnSpPr>
                <a:cxnSpLocks noChangeShapeType="1"/>
              </p:cNvCxnSpPr>
              <p:nvPr/>
            </p:nvCxnSpPr>
            <p:spPr bwMode="auto">
              <a:xfrm>
                <a:off x="2667793" y="45720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1" name="Straight Connector 20"/>
              <p:cNvCxnSpPr>
                <a:cxnSpLocks noChangeShapeType="1"/>
              </p:cNvCxnSpPr>
              <p:nvPr/>
            </p:nvCxnSpPr>
            <p:spPr bwMode="auto">
              <a:xfrm>
                <a:off x="2667793" y="5791200"/>
                <a:ext cx="1675607" cy="1588"/>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cxnSp>
            <p:nvCxnSpPr>
              <p:cNvPr id="7182" name="Straight Connector 21"/>
              <p:cNvCxnSpPr>
                <a:cxnSpLocks noChangeShapeType="1"/>
              </p:cNvCxnSpPr>
              <p:nvPr/>
            </p:nvCxnSpPr>
            <p:spPr bwMode="auto">
              <a:xfrm rot="5400000" flipH="1" flipV="1">
                <a:off x="2363787" y="5485606"/>
                <a:ext cx="609600" cy="1586"/>
              </a:xfrm>
              <a:prstGeom prst="line">
                <a:avLst/>
              </a:prstGeom>
              <a:noFill/>
              <a:ln w="25400">
                <a:solidFill>
                  <a:schemeClr val="accent1"/>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grpSp>
      </p:grpSp>
    </p:spTree>
    <p:extLst>
      <p:ext uri="{BB962C8B-B14F-4D97-AF65-F5344CB8AC3E}">
        <p14:creationId xmlns:p14="http://schemas.microsoft.com/office/powerpoint/2010/main" val="198792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ea typeface="ＭＳ Ｐゴシック" panose="020B0600070205080204" pitchFamily="34" charset="-128"/>
              </a:rPr>
              <a:t>Calculations with Pedigrees </a:t>
            </a:r>
          </a:p>
        </p:txBody>
      </p:sp>
      <p:sp>
        <p:nvSpPr>
          <p:cNvPr id="8195" name="Content Placeholder 2"/>
          <p:cNvSpPr>
            <a:spLocks noGrp="1"/>
          </p:cNvSpPr>
          <p:nvPr>
            <p:ph idx="1"/>
          </p:nvPr>
        </p:nvSpPr>
        <p:spPr/>
        <p:txBody>
          <a:bodyPr/>
          <a:lstStyle/>
          <a:p>
            <a:r>
              <a:rPr lang="en-US" altLang="en-US" b="1" smtClean="0">
                <a:ea typeface="ＭＳ Ｐゴシック" panose="020B0600070205080204" pitchFamily="34" charset="-128"/>
              </a:rPr>
              <a:t>Q</a:t>
            </a:r>
            <a:r>
              <a:rPr lang="en-US" altLang="en-US" smtClean="0">
                <a:ea typeface="ＭＳ Ｐゴシック" panose="020B0600070205080204" pitchFamily="34" charset="-128"/>
              </a:rPr>
              <a:t> </a:t>
            </a:r>
            <a:r>
              <a:rPr lang="en-US" altLang="en-US" smtClean="0">
                <a:ea typeface="ＭＳ Ｐゴシック" panose="020B0600070205080204" pitchFamily="34" charset="-128"/>
                <a:cs typeface="Arial" panose="020B0604020202020204" pitchFamily="34" charset="0"/>
              </a:rPr>
              <a:t>–</a:t>
            </a:r>
            <a:r>
              <a:rPr lang="en-US" altLang="en-US" smtClean="0">
                <a:ea typeface="ＭＳ Ｐゴシック" panose="020B0600070205080204" pitchFamily="34" charset="-128"/>
              </a:rPr>
              <a:t> A grandsire carries a red coat color gene, what are the odds that his grandson will inherit that gene?</a:t>
            </a:r>
          </a:p>
          <a:p>
            <a:pPr lvl="1"/>
            <a:r>
              <a:rPr lang="en-US" altLang="en-US" smtClean="0">
                <a:ea typeface="ＭＳ Ｐゴシック" panose="020B0600070205080204" pitchFamily="34" charset="-128"/>
              </a:rPr>
              <a:t>Assume all other animals in the pedigree are homozygous black.</a:t>
            </a:r>
          </a:p>
          <a:p>
            <a:r>
              <a:rPr lang="en-US" altLang="en-US" b="1" smtClean="0">
                <a:ea typeface="ＭＳ Ｐゴシック" panose="020B0600070205080204" pitchFamily="34" charset="-128"/>
              </a:rPr>
              <a:t>A</a:t>
            </a:r>
            <a:r>
              <a:rPr lang="en-US" altLang="en-US" smtClean="0">
                <a:ea typeface="ＭＳ Ｐゴシック" panose="020B0600070205080204" pitchFamily="34" charset="-128"/>
              </a:rPr>
              <a:t> </a:t>
            </a:r>
            <a:r>
              <a:rPr lang="en-US" altLang="en-US" smtClean="0">
                <a:ea typeface="ＭＳ Ｐゴシック" panose="020B0600070205080204" pitchFamily="34" charset="-128"/>
                <a:cs typeface="Arial" panose="020B0604020202020204" pitchFamily="34" charset="0"/>
              </a:rPr>
              <a:t>–</a:t>
            </a:r>
            <a:r>
              <a:rPr lang="en-US" altLang="en-US" smtClean="0">
                <a:ea typeface="ＭＳ Ｐゴシック" panose="020B0600070205080204" pitchFamily="34" charset="-128"/>
              </a:rPr>
              <a:t> Twenty-five percent (25%) or ¼ that the grandson will inherit the red coat color gene.</a:t>
            </a:r>
          </a:p>
        </p:txBody>
      </p:sp>
      <p:sp>
        <p:nvSpPr>
          <p:cNvPr id="81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16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16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16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16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ＭＳ Ｐゴシック" panose="020B0600070205080204" pitchFamily="34" charset="-128"/>
              </a:defRPr>
            </a:lvl9pPr>
          </a:lstStyle>
          <a:p>
            <a:pPr eaLnBrk="1" hangingPunct="1"/>
            <a:fld id="{250B2FD1-9188-43FD-86E6-8076C9E473A5}" type="slidenum">
              <a:rPr lang="en-US" altLang="en-US" sz="1400"/>
              <a:pPr eaLnBrk="1" hangingPunct="1"/>
              <a:t>6</a:t>
            </a:fld>
            <a:endParaRPr lang="en-US" altLang="en-US" sz="1400"/>
          </a:p>
        </p:txBody>
      </p:sp>
    </p:spTree>
    <p:extLst>
      <p:ext uri="{BB962C8B-B14F-4D97-AF65-F5344CB8AC3E}">
        <p14:creationId xmlns:p14="http://schemas.microsoft.com/office/powerpoint/2010/main" val="380832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lnSpcReduction="10000"/>
          </a:bodyPr>
          <a:lstStyle/>
          <a:p>
            <a:pPr>
              <a:lnSpc>
                <a:spcPct val="90000"/>
              </a:lnSpc>
              <a:buNone/>
            </a:pPr>
            <a:r>
              <a:rPr lang="en-US" altLang="en-US" dirty="0">
                <a:ea typeface="ＭＳ Ｐゴシック" panose="020B0600070205080204" pitchFamily="34" charset="-128"/>
              </a:rPr>
              <a:t>Armstrong, J. (1997). </a:t>
            </a:r>
            <a:r>
              <a:rPr lang="en-US" altLang="en-US" i="1" dirty="0">
                <a:ea typeface="ＭＳ Ｐゴシック" panose="020B0600070205080204" pitchFamily="34" charset="-128"/>
              </a:rPr>
              <a:t>Pedigree analysis: Bloat in the standard poodle</a:t>
            </a:r>
            <a:r>
              <a:rPr lang="en-US" altLang="en-US" dirty="0">
                <a:ea typeface="ＭＳ Ｐゴシック" panose="020B0600070205080204" pitchFamily="34" charset="-128"/>
              </a:rPr>
              <a:t>. </a:t>
            </a:r>
            <a:r>
              <a:rPr lang="en-US" altLang="en-US" dirty="0" smtClean="0">
                <a:ea typeface="ＭＳ Ｐゴシック" panose="020B0600070205080204" pitchFamily="34" charset="-128"/>
              </a:rPr>
              <a:t>Retrieved from </a:t>
            </a:r>
            <a:r>
              <a:rPr lang="en-US" altLang="en-US" dirty="0">
                <a:ea typeface="ＭＳ Ｐゴシック" panose="020B0600070205080204" pitchFamily="34" charset="-128"/>
                <a:hlinkClick r:id="rId3"/>
              </a:rPr>
              <a:t>http</a:t>
            </a:r>
            <a:r>
              <a:rPr lang="en-US" altLang="en-US" dirty="0" smtClean="0">
                <a:ea typeface="ＭＳ Ｐゴシック" panose="020B0600070205080204" pitchFamily="34" charset="-128"/>
                <a:hlinkClick r:id="rId3"/>
              </a:rPr>
              <a:t>://www.netpets.org/dogs/healthspa/pedigree.html</a:t>
            </a:r>
            <a:r>
              <a:rPr lang="en-US" altLang="en-US" dirty="0">
                <a:ea typeface="ＭＳ Ｐゴシック" panose="020B0600070205080204" pitchFamily="34" charset="-128"/>
              </a:rPr>
              <a:t>. </a:t>
            </a:r>
          </a:p>
          <a:p>
            <a:pPr>
              <a:lnSpc>
                <a:spcPct val="90000"/>
              </a:lnSpc>
              <a:buNone/>
            </a:pPr>
            <a:r>
              <a:rPr lang="en-US" altLang="en-US" dirty="0">
                <a:ea typeface="ＭＳ Ｐゴシック" panose="020B0600070205080204" pitchFamily="34" charset="-128"/>
              </a:rPr>
              <a:t>Bell, J. (2008).  </a:t>
            </a:r>
            <a:r>
              <a:rPr lang="en-US" altLang="en-US" i="1" dirty="0">
                <a:ea typeface="ＭＳ Ｐゴシック" panose="020B0600070205080204" pitchFamily="34" charset="-128"/>
              </a:rPr>
              <a:t>The ins and outs of pedigree analysis, genetic diversity, and genetic disease control</a:t>
            </a:r>
            <a:r>
              <a:rPr lang="en-US" altLang="en-US" dirty="0">
                <a:ea typeface="ＭＳ Ｐゴシック" panose="020B0600070205080204" pitchFamily="34" charset="-128"/>
              </a:rPr>
              <a:t>. </a:t>
            </a:r>
            <a:r>
              <a:rPr lang="en-US" altLang="en-US" dirty="0" smtClean="0">
                <a:ea typeface="ＭＳ Ｐゴシック" panose="020B0600070205080204" pitchFamily="34" charset="-128"/>
              </a:rPr>
              <a:t>Retrieved </a:t>
            </a:r>
            <a:r>
              <a:rPr lang="en-US" altLang="en-US" dirty="0">
                <a:ea typeface="ＭＳ Ｐゴシック" panose="020B0600070205080204" pitchFamily="34" charset="-128"/>
              </a:rPr>
              <a:t>from </a:t>
            </a:r>
            <a:r>
              <a:rPr lang="en-US" altLang="en-US" dirty="0">
                <a:ea typeface="ＭＳ Ｐゴシック" panose="020B0600070205080204" pitchFamily="34" charset="-128"/>
                <a:hlinkClick r:id="rId4"/>
              </a:rPr>
              <a:t>http://siriusdog.com/bell-pedigree-analysis-genetic-diversity.htm</a:t>
            </a:r>
            <a:r>
              <a:rPr lang="en-US" altLang="en-US" dirty="0">
                <a:ea typeface="ＭＳ Ｐゴシック" panose="020B0600070205080204" pitchFamily="34" charset="-128"/>
              </a:rPr>
              <a:t>.  </a:t>
            </a:r>
          </a:p>
          <a:p>
            <a:pPr marL="0" indent="0">
              <a:buNone/>
            </a:pPr>
            <a:endParaRPr 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7</a:t>
            </a:fld>
            <a:endParaRPr lang="en-US"/>
          </a:p>
        </p:txBody>
      </p:sp>
    </p:spTree>
    <p:extLst>
      <p:ext uri="{BB962C8B-B14F-4D97-AF65-F5344CB8AC3E}">
        <p14:creationId xmlns:p14="http://schemas.microsoft.com/office/powerpoint/2010/main" val="864845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26</TotalTime>
  <Words>698</Words>
  <Application>Microsoft Office PowerPoint</Application>
  <PresentationFormat>On-screen Show (4:3)</PresentationFormat>
  <Paragraphs>86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ＭＳ Ｐゴシック</vt:lpstr>
      <vt:lpstr>Arial</vt:lpstr>
      <vt:lpstr>Calibri</vt:lpstr>
      <vt:lpstr>NRE_PowerPoint_Template</vt:lpstr>
      <vt:lpstr>PowerPoint Presentation</vt:lpstr>
      <vt:lpstr>Pedigrees</vt:lpstr>
      <vt:lpstr>Pedigrees</vt:lpstr>
      <vt:lpstr>Pedigrees and Inheritance</vt:lpstr>
      <vt:lpstr>Pedigrees and Inheritance</vt:lpstr>
      <vt:lpstr>Calculations with Pedigrees </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Pedigrees</dc:title>
  <dc:subject>ASA - Lesson 7.2 Predicting Genetic Inheritance</dc:subject>
  <dc:creator>Bob Mikesell and Marlene Mensch</dc:creator>
  <cp:lastModifiedBy>Leslie Fairchild</cp:lastModifiedBy>
  <cp:revision>13</cp:revision>
  <dcterms:created xsi:type="dcterms:W3CDTF">2015-01-06T14:03:28Z</dcterms:created>
  <dcterms:modified xsi:type="dcterms:W3CDTF">2015-04-13T17:40:52Z</dcterms:modified>
</cp:coreProperties>
</file>