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5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3"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555" y="-138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Genetic Fun-de-</a:t>
            </a:r>
            <a:r>
              <a:rPr lang="en-US" dirty="0" err="1" smtClean="0">
                <a:latin typeface="Arial" pitchFamily="34" charset="0"/>
                <a:cs typeface="Arial" pitchFamily="34" charset="0"/>
              </a:rPr>
              <a:t>Mendels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7 – Lesson 7.1 A New Pair of Genes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Genetic Fun-de-</a:t>
            </a:r>
            <a:r>
              <a:rPr lang="en-US" smtClean="0"/>
              <a:t>Mendels</a:t>
            </a:r>
            <a:endParaRPr lang="en-US" dirty="0"/>
          </a:p>
        </p:txBody>
      </p:sp>
      <p:sp>
        <p:nvSpPr>
          <p:cNvPr id="3" name="Date Placeholder 2"/>
          <p:cNvSpPr>
            <a:spLocks noGrp="1"/>
          </p:cNvSpPr>
          <p:nvPr>
            <p:ph type="dt"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7 – Lesson 7.1 A New Pair of Genes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Genetics Fun-de-</a:t>
            </a:r>
            <a:r>
              <a:rPr lang="en-US" dirty="0" err="1" smtClean="0"/>
              <a:t>Mendels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7 – Lesson 7.1 A New Pair of Genes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277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9CCCF0D-F8B3-436E-8433-25AF1738B3A5}" type="slidenum">
              <a:rPr lang="en-US" altLang="en-US" sz="1200"/>
              <a:pPr eaLnBrk="1" hangingPunct="1"/>
              <a:t>10</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If there are two different traits trying to be expressed, what are the mechanisms for the decision? Chance may be a logical assumption by students, but Mendel provides evidence of genetic dominance among gene pairs. Therefore, prediction of traits can be better than left to chance.</a:t>
            </a:r>
          </a:p>
        </p:txBody>
      </p:sp>
    </p:spTree>
    <p:extLst>
      <p:ext uri="{BB962C8B-B14F-4D97-AF65-F5344CB8AC3E}">
        <p14:creationId xmlns:p14="http://schemas.microsoft.com/office/powerpoint/2010/main" val="2977261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379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379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37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4A9F403-1118-4208-9F43-89F877466D84}" type="slidenum">
              <a:rPr lang="en-US" altLang="en-US" sz="1200"/>
              <a:pPr eaLnBrk="1" hangingPunct="1"/>
              <a:t>11</a:t>
            </a:fld>
            <a:endParaRPr lang="en-US" altLang="en-US" sz="120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Definition of dominance.</a:t>
            </a:r>
          </a:p>
        </p:txBody>
      </p:sp>
    </p:spTree>
    <p:extLst>
      <p:ext uri="{BB962C8B-B14F-4D97-AF65-F5344CB8AC3E}">
        <p14:creationId xmlns:p14="http://schemas.microsoft.com/office/powerpoint/2010/main" val="342979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482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0DDC230-F822-41DA-98A2-5B99A0D167FB}" type="slidenum">
              <a:rPr lang="en-US" altLang="en-US" sz="1200"/>
              <a:pPr eaLnBrk="1" hangingPunct="1"/>
              <a:t>12</a:t>
            </a:fld>
            <a:endParaRPr lang="en-US" altLang="en-US" sz="120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explanation for recessive genes – the other gene in the pair of a heterozygous pairing.</a:t>
            </a:r>
          </a:p>
        </p:txBody>
      </p:sp>
    </p:spTree>
    <p:extLst>
      <p:ext uri="{BB962C8B-B14F-4D97-AF65-F5344CB8AC3E}">
        <p14:creationId xmlns:p14="http://schemas.microsoft.com/office/powerpoint/2010/main" val="172627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584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5844" name="Rectangle 6"/>
          <p:cNvSpPr>
            <a:spLocks noGrp="1" noChangeArrowheads="1"/>
          </p:cNvSpPr>
          <p:nvPr>
            <p:ph type="ftr" sz="quarter" idx="4"/>
          </p:nvPr>
        </p:nvSpPr>
        <p:spPr>
          <a:xfrm>
            <a:off x="0" y="867759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58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5846085-0E0D-419C-B1B1-BF3F316DD7E1}" type="slidenum">
              <a:rPr lang="en-US" altLang="en-US" sz="1200"/>
              <a:pPr eaLnBrk="1" hangingPunct="1"/>
              <a:t>13</a:t>
            </a:fld>
            <a:endParaRPr lang="en-US" altLang="en-US" sz="1200"/>
          </a:p>
        </p:txBody>
      </p:sp>
      <p:sp>
        <p:nvSpPr>
          <p:cNvPr id="35846" name="Rectangle 2"/>
          <p:cNvSpPr>
            <a:spLocks noGrp="1" noRot="1" noChangeAspect="1" noChangeArrowheads="1" noTextEdit="1"/>
          </p:cNvSpPr>
          <p:nvPr>
            <p:ph type="sldImg"/>
          </p:nvPr>
        </p:nvSpPr>
        <p:spPr>
          <a:ln/>
        </p:spPr>
      </p:sp>
      <p:sp>
        <p:nvSpPr>
          <p:cNvPr id="358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As mentioned in a previous slide, knowledge of dominant and recessive traits may help in predicting offspring.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Here are some rules for you to remember as the Punnett Square method is introduced. The Punnett Square will be the tool used to help you predict offspring from breeding pairs of genes.</a:t>
            </a:r>
          </a:p>
        </p:txBody>
      </p:sp>
    </p:spTree>
    <p:extLst>
      <p:ext uri="{BB962C8B-B14F-4D97-AF65-F5344CB8AC3E}">
        <p14:creationId xmlns:p14="http://schemas.microsoft.com/office/powerpoint/2010/main" val="2135756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686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686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68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08395F2-DB2B-4F4C-8907-D1BE59FF7A23}" type="slidenum">
              <a:rPr lang="en-US" altLang="en-US" sz="1200"/>
              <a:pPr eaLnBrk="1" hangingPunct="1"/>
              <a:t>14</a:t>
            </a:fld>
            <a:endParaRPr lang="en-US" altLang="en-US" sz="1200"/>
          </a:p>
        </p:txBody>
      </p:sp>
      <p:sp>
        <p:nvSpPr>
          <p:cNvPr id="36870" name="Rectangle 2"/>
          <p:cNvSpPr>
            <a:spLocks noGrp="1" noRot="1" noChangeAspect="1" noChangeArrowheads="1" noTextEdit="1"/>
          </p:cNvSpPr>
          <p:nvPr>
            <p:ph type="sldImg"/>
          </p:nvPr>
        </p:nvSpPr>
        <p:spPr>
          <a:ln/>
        </p:spPr>
      </p:sp>
      <p:sp>
        <p:nvSpPr>
          <p:cNvPr id="368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This slide provides you a specific example for the rules for using a Punnett Square.</a:t>
            </a:r>
          </a:p>
        </p:txBody>
      </p:sp>
    </p:spTree>
    <p:extLst>
      <p:ext uri="{BB962C8B-B14F-4D97-AF65-F5344CB8AC3E}">
        <p14:creationId xmlns:p14="http://schemas.microsoft.com/office/powerpoint/2010/main" val="683436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789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789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78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0301AD5-4958-4DF8-ACF1-FFCA66B5C270}" type="slidenum">
              <a:rPr lang="en-US" altLang="en-US" sz="1200"/>
              <a:pPr eaLnBrk="1" hangingPunct="1"/>
              <a:t>15</a:t>
            </a:fld>
            <a:endParaRPr lang="en-US" altLang="en-US" sz="1200"/>
          </a:p>
        </p:txBody>
      </p:sp>
      <p:sp>
        <p:nvSpPr>
          <p:cNvPr id="37894" name="Rectangle 2"/>
          <p:cNvSpPr>
            <a:spLocks noGrp="1" noRot="1" noChangeAspect="1" noChangeArrowheads="1" noTextEdit="1"/>
          </p:cNvSpPr>
          <p:nvPr>
            <p:ph type="sldImg"/>
          </p:nvPr>
        </p:nvSpPr>
        <p:spPr>
          <a:ln/>
        </p:spPr>
      </p:sp>
      <p:sp>
        <p:nvSpPr>
          <p:cNvPr id="378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Try a practice Punnett Square.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This will build foundation knowledge related to dominance.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Modeling of how to use the square may be needed.</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994435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89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891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89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9606D51-A425-4E8A-88C1-F8A8C05C2BF3}" type="slidenum">
              <a:rPr lang="en-US" altLang="en-US" sz="1200"/>
              <a:pPr eaLnBrk="1" hangingPunct="1"/>
              <a:t>16</a:t>
            </a:fld>
            <a:endParaRPr lang="en-US" altLang="en-US" sz="1200"/>
          </a:p>
        </p:txBody>
      </p:sp>
      <p:sp>
        <p:nvSpPr>
          <p:cNvPr id="38918" name="Rectangle 2"/>
          <p:cNvSpPr>
            <a:spLocks noGrp="1" noRot="1" noChangeAspect="1" noChangeArrowheads="1" noTextEdit="1"/>
          </p:cNvSpPr>
          <p:nvPr>
            <p:ph type="sldImg"/>
          </p:nvPr>
        </p:nvSpPr>
        <p:spPr>
          <a:ln/>
        </p:spPr>
      </p:sp>
      <p:sp>
        <p:nvSpPr>
          <p:cNvPr id="389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Of course the predicted percentage of polled offspring is 100%. If the parent crossing produced 100 new offspring all would have the phenotypic traits of no horns.</a:t>
            </a:r>
          </a:p>
        </p:txBody>
      </p:sp>
    </p:spTree>
    <p:extLst>
      <p:ext uri="{BB962C8B-B14F-4D97-AF65-F5344CB8AC3E}">
        <p14:creationId xmlns:p14="http://schemas.microsoft.com/office/powerpoint/2010/main" val="1503958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993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994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99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60A0C42-99F8-48C1-9106-016FD8ACE18E}" type="slidenum">
              <a:rPr lang="en-US" altLang="en-US" sz="1200"/>
              <a:pPr eaLnBrk="1" hangingPunct="1"/>
              <a:t>17</a:t>
            </a:fld>
            <a:endParaRPr lang="en-US" altLang="en-US" sz="1200"/>
          </a:p>
        </p:txBody>
      </p:sp>
      <p:sp>
        <p:nvSpPr>
          <p:cNvPr id="39942" name="Rectangle 2"/>
          <p:cNvSpPr>
            <a:spLocks noGrp="1" noRot="1" noChangeAspect="1" noChangeArrowheads="1" noTextEdit="1"/>
          </p:cNvSpPr>
          <p:nvPr>
            <p:ph type="sldImg"/>
          </p:nvPr>
        </p:nvSpPr>
        <p:spPr>
          <a:ln/>
        </p:spPr>
      </p:sp>
      <p:sp>
        <p:nvSpPr>
          <p:cNvPr id="399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This simple example will illustrate how recessive genes are still part of the genetic make up even though the parents do not show different phenotypic characteristics. In this example, the small “p” represents a Hereford with horns.</a:t>
            </a:r>
          </a:p>
        </p:txBody>
      </p:sp>
    </p:spTree>
    <p:extLst>
      <p:ext uri="{BB962C8B-B14F-4D97-AF65-F5344CB8AC3E}">
        <p14:creationId xmlns:p14="http://schemas.microsoft.com/office/powerpoint/2010/main" val="1226579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4096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956B9E1-9DAF-4DB1-8289-1FBFFE2D7FC2}" type="slidenum">
              <a:rPr lang="en-US" altLang="en-US" sz="1200"/>
              <a:pPr eaLnBrk="1" hangingPunct="1"/>
              <a:t>18</a:t>
            </a:fld>
            <a:endParaRPr lang="en-US" altLang="en-US" sz="1200"/>
          </a:p>
        </p:txBody>
      </p:sp>
      <p:sp>
        <p:nvSpPr>
          <p:cNvPr id="40966" name="Rectangle 2"/>
          <p:cNvSpPr>
            <a:spLocks noGrp="1" noRot="1" noChangeAspect="1" noChangeArrowheads="1" noTextEdit="1"/>
          </p:cNvSpPr>
          <p:nvPr>
            <p:ph type="sldImg"/>
          </p:nvPr>
        </p:nvSpPr>
        <p:spPr>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Once the Punnett Square is completed, you</a:t>
            </a:r>
            <a:r>
              <a:rPr lang="en-US" altLang="en-US" baseline="0" dirty="0" smtClean="0">
                <a:latin typeface="Arial" panose="020B0604020202020204" pitchFamily="34" charset="0"/>
              </a:rPr>
              <a:t> </a:t>
            </a:r>
            <a:r>
              <a:rPr lang="en-US" altLang="en-US" dirty="0" smtClean="0">
                <a:latin typeface="Arial" panose="020B0604020202020204" pitchFamily="34" charset="0"/>
              </a:rPr>
              <a:t>should be able to determine that the recessive gene emerges in 75% of the crosses, however when paired with a dominant gene it will only be expressed in the phenotype 25% of the time. Therefore, you can predict that 75% of the offspring will be polled and only a 25% chance will exist for the expression of horns.</a:t>
            </a:r>
          </a:p>
        </p:txBody>
      </p:sp>
    </p:spTree>
    <p:extLst>
      <p:ext uri="{BB962C8B-B14F-4D97-AF65-F5344CB8AC3E}">
        <p14:creationId xmlns:p14="http://schemas.microsoft.com/office/powerpoint/2010/main" val="7617424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19</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Genetic Fun-de-</a:t>
            </a:r>
            <a:r>
              <a:rPr lang="en-US" dirty="0" err="1" smtClean="0"/>
              <a:t>Mendels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7 – Lesson 7.1 A New Pair of Genes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Genetic Fun-de-</a:t>
            </a:r>
            <a:r>
              <a:rPr lang="en-US" dirty="0" err="1" smtClean="0"/>
              <a:t>Mendels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7 – Lesson 7.1 A New Pair of Genes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560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D15B29F-B0D2-4368-B508-48FC6D841466}" type="slidenum">
              <a:rPr lang="en-US" altLang="en-US" sz="1200"/>
              <a:pPr eaLnBrk="1" hangingPunct="1"/>
              <a:t>3</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93843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662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F1B67E3-C44D-4937-B099-59EC0768954A}" type="slidenum">
              <a:rPr lang="en-US" altLang="en-US" sz="1200"/>
              <a:pPr eaLnBrk="1" hangingPunct="1"/>
              <a:t>4</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883874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765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6A493EB-C506-414B-9B20-08B78AEED593}" type="slidenum">
              <a:rPr lang="en-US" altLang="en-US" sz="1200"/>
              <a:pPr eaLnBrk="1" hangingPunct="1"/>
              <a:t>5</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Definition of terminology.</a:t>
            </a:r>
          </a:p>
        </p:txBody>
      </p:sp>
    </p:spTree>
    <p:extLst>
      <p:ext uri="{BB962C8B-B14F-4D97-AF65-F5344CB8AC3E}">
        <p14:creationId xmlns:p14="http://schemas.microsoft.com/office/powerpoint/2010/main" val="2725249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867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D9CFBDD-7EF6-46D3-90A4-795F2E106560}" type="slidenum">
              <a:rPr lang="en-US" altLang="en-US" sz="1200"/>
              <a:pPr eaLnBrk="1" hangingPunct="1"/>
              <a:t>6</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157517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2970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975B68B-0116-4023-B3FB-C95E9CDF660F}" type="slidenum">
              <a:rPr lang="en-US" altLang="en-US" sz="1200"/>
              <a:pPr eaLnBrk="1" hangingPunct="1"/>
              <a:t>7</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It will be important in </a:t>
            </a:r>
            <a:r>
              <a:rPr lang="en-US" altLang="en-US" b="1" dirty="0" smtClean="0">
                <a:latin typeface="Arial" panose="020B0604020202020204" pitchFamily="34" charset="0"/>
              </a:rPr>
              <a:t>Activity 7.1.2 Drosophila Genetics Simulation </a:t>
            </a:r>
            <a:r>
              <a:rPr lang="en-US" altLang="en-US" dirty="0" smtClean="0">
                <a:latin typeface="Arial" panose="020B0604020202020204" pitchFamily="34" charset="0"/>
              </a:rPr>
              <a:t>for you to be able to distinguish between genotype and phenotype.</a:t>
            </a:r>
          </a:p>
        </p:txBody>
      </p:sp>
    </p:spTree>
    <p:extLst>
      <p:ext uri="{BB962C8B-B14F-4D97-AF65-F5344CB8AC3E}">
        <p14:creationId xmlns:p14="http://schemas.microsoft.com/office/powerpoint/2010/main" val="1526830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0724" name="Rectangle 6"/>
          <p:cNvSpPr>
            <a:spLocks noGrp="1" noChangeArrowheads="1"/>
          </p:cNvSpPr>
          <p:nvPr>
            <p:ph type="ftr" sz="quarter" idx="4"/>
          </p:nvPr>
        </p:nvSpPr>
        <p:spPr>
          <a:xfrm>
            <a:off x="1524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466DED4-443E-4C40-B907-BD0828AA7FCE}" type="slidenum">
              <a:rPr lang="en-US" altLang="en-US" sz="1200"/>
              <a:pPr eaLnBrk="1" hangingPunct="1"/>
              <a:t>8</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Visual appearance, such as color, presence of horns in cattle, and height.</a:t>
            </a:r>
          </a:p>
        </p:txBody>
      </p:sp>
    </p:spTree>
    <p:extLst>
      <p:ext uri="{BB962C8B-B14F-4D97-AF65-F5344CB8AC3E}">
        <p14:creationId xmlns:p14="http://schemas.microsoft.com/office/powerpoint/2010/main" val="2157300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Genetic Fun-de-Mendels</a:t>
            </a:r>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7 – Lesson 7.1 A New Pair of Genes</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anose="020B0604020202020204"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04E4501-74E5-41AB-A184-59BB90845630}" type="slidenum">
              <a:rPr lang="en-US" altLang="en-US" sz="1200"/>
              <a:pPr eaLnBrk="1" hangingPunct="1"/>
              <a:t>9</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introduction of terms homozygous and heterozygous. These terms will be illustrated in following examples.</a:t>
            </a:r>
          </a:p>
        </p:txBody>
      </p:sp>
    </p:spTree>
    <p:extLst>
      <p:ext uri="{BB962C8B-B14F-4D97-AF65-F5344CB8AC3E}">
        <p14:creationId xmlns:p14="http://schemas.microsoft.com/office/powerpoint/2010/main" val="2962992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CE9D752-EB09-4819-8558-514C99728315}"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normAutofit fontScale="90000"/>
          </a:bodyPr>
          <a:lstStyle/>
          <a:p>
            <a:pPr eaLnBrk="1" hangingPunct="1"/>
            <a:r>
              <a:rPr lang="en-US" altLang="en-US" sz="4000" smtClean="0"/>
              <a:t>Which Trait Wins in Heterozygous Pairings?</a:t>
            </a:r>
          </a:p>
        </p:txBody>
      </p:sp>
      <p:sp>
        <p:nvSpPr>
          <p:cNvPr id="12292" name="Rectangle 3"/>
          <p:cNvSpPr>
            <a:spLocks noGrp="1" noChangeArrowheads="1"/>
          </p:cNvSpPr>
          <p:nvPr>
            <p:ph type="body" idx="1"/>
          </p:nvPr>
        </p:nvSpPr>
        <p:spPr>
          <a:xfrm>
            <a:off x="457200" y="1905000"/>
            <a:ext cx="8229600" cy="4221163"/>
          </a:xfrm>
        </p:spPr>
        <p:txBody>
          <a:bodyPr/>
          <a:lstStyle/>
          <a:p>
            <a:pPr eaLnBrk="1" hangingPunct="1">
              <a:buFontTx/>
              <a:buNone/>
            </a:pPr>
            <a:r>
              <a:rPr lang="en-US" altLang="en-US" smtClean="0"/>
              <a:t>The law of dominance offered by Mendel states that one gene of the pair may exert its influence over the other.</a:t>
            </a:r>
          </a:p>
        </p:txBody>
      </p:sp>
      <p:pic>
        <p:nvPicPr>
          <p:cNvPr id="12293" name="Picture 6" descr="MCAN00751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494088"/>
            <a:ext cx="4354513" cy="319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7" descr="MCAN01306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5078413"/>
            <a:ext cx="228600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Text Box 8"/>
          <p:cNvSpPr txBox="1">
            <a:spLocks noChangeArrowheads="1"/>
          </p:cNvSpPr>
          <p:nvPr/>
        </p:nvSpPr>
        <p:spPr bwMode="auto">
          <a:xfrm>
            <a:off x="4419600" y="5105400"/>
            <a:ext cx="53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b="1"/>
              <a:t>D</a:t>
            </a:r>
          </a:p>
        </p:txBody>
      </p:sp>
      <p:sp>
        <p:nvSpPr>
          <p:cNvPr id="12296" name="Text Box 9"/>
          <p:cNvSpPr txBox="1">
            <a:spLocks noChangeArrowheads="1"/>
          </p:cNvSpPr>
          <p:nvPr/>
        </p:nvSpPr>
        <p:spPr bwMode="auto">
          <a:xfrm>
            <a:off x="685800" y="5943600"/>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sz="2800" b="1"/>
              <a:t>d</a:t>
            </a:r>
          </a:p>
        </p:txBody>
      </p:sp>
    </p:spTree>
    <p:extLst>
      <p:ext uri="{BB962C8B-B14F-4D97-AF65-F5344CB8AC3E}">
        <p14:creationId xmlns:p14="http://schemas.microsoft.com/office/powerpoint/2010/main" val="4245215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E7C2E09-0672-42A0-A1B7-27DC1AF10B57}"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Dominance</a:t>
            </a:r>
          </a:p>
        </p:txBody>
      </p:sp>
      <p:sp>
        <p:nvSpPr>
          <p:cNvPr id="52227" name="Rectangle 3"/>
          <p:cNvSpPr>
            <a:spLocks noGrp="1" noChangeArrowheads="1"/>
          </p:cNvSpPr>
          <p:nvPr>
            <p:ph type="body" idx="1"/>
          </p:nvPr>
        </p:nvSpPr>
        <p:spPr/>
        <p:txBody>
          <a:bodyPr/>
          <a:lstStyle/>
          <a:p>
            <a:pPr eaLnBrk="1" hangingPunct="1">
              <a:buFontTx/>
              <a:buBlip>
                <a:blip r:embed="rId3"/>
              </a:buBlip>
            </a:pPr>
            <a:r>
              <a:rPr lang="en-US" altLang="en-US" dirty="0" smtClean="0"/>
              <a:t>A </a:t>
            </a:r>
            <a:r>
              <a:rPr lang="en-US" altLang="en-US" b="1" dirty="0" smtClean="0"/>
              <a:t>dominant gene</a:t>
            </a:r>
            <a:r>
              <a:rPr lang="en-US" altLang="en-US" dirty="0" smtClean="0"/>
              <a:t> overrides the other gene and is visible in the organism’s physical characteristics (i.e., phenotypic characteristics).</a:t>
            </a:r>
          </a:p>
          <a:p>
            <a:pPr eaLnBrk="1" hangingPunct="1">
              <a:buFontTx/>
              <a:buBlip>
                <a:blip r:embed="rId3"/>
              </a:buBlip>
            </a:pPr>
            <a:r>
              <a:rPr lang="en-US" altLang="en-US" dirty="0" smtClean="0"/>
              <a:t>This </a:t>
            </a:r>
            <a:r>
              <a:rPr lang="en-US" altLang="en-US" smtClean="0"/>
              <a:t>is referred </a:t>
            </a:r>
            <a:r>
              <a:rPr lang="en-US" altLang="en-US" dirty="0" smtClean="0"/>
              <a:t>to as a </a:t>
            </a:r>
            <a:r>
              <a:rPr lang="en-US" altLang="en-US" b="1" dirty="0" smtClean="0"/>
              <a:t>dominant trait</a:t>
            </a:r>
            <a:r>
              <a:rPr lang="en-US" altLang="en-US" dirty="0" smtClean="0"/>
              <a:t>.</a:t>
            </a:r>
          </a:p>
          <a:p>
            <a:pPr eaLnBrk="1" hangingPunct="1"/>
            <a:endParaRPr lang="en-US" altLang="en-US" dirty="0" smtClean="0"/>
          </a:p>
        </p:txBody>
      </p:sp>
    </p:spTree>
    <p:extLst>
      <p:ext uri="{BB962C8B-B14F-4D97-AF65-F5344CB8AC3E}">
        <p14:creationId xmlns:p14="http://schemas.microsoft.com/office/powerpoint/2010/main" val="13333603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491A32F-9BEF-4793-93D9-EC1DCF02C2E8}" type="slidenum">
              <a:rPr lang="en-US" altLang="en-US" sz="1400"/>
              <a:pPr eaLnBrk="1" hangingPunct="1"/>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Recessive</a:t>
            </a:r>
          </a:p>
        </p:txBody>
      </p:sp>
      <p:sp>
        <p:nvSpPr>
          <p:cNvPr id="53251" name="Rectangle 3"/>
          <p:cNvSpPr>
            <a:spLocks noGrp="1" noChangeArrowheads="1"/>
          </p:cNvSpPr>
          <p:nvPr>
            <p:ph type="body" idx="1"/>
          </p:nvPr>
        </p:nvSpPr>
        <p:spPr/>
        <p:txBody>
          <a:bodyPr/>
          <a:lstStyle/>
          <a:p>
            <a:pPr eaLnBrk="1" hangingPunct="1">
              <a:buFontTx/>
              <a:buBlip>
                <a:blip r:embed="rId3"/>
              </a:buBlip>
            </a:pPr>
            <a:r>
              <a:rPr lang="en-US" altLang="en-US" smtClean="0"/>
              <a:t>The other gene partner of heterozygous traits will not be seen in the phenotype.</a:t>
            </a:r>
          </a:p>
          <a:p>
            <a:pPr lvl="1" eaLnBrk="1" hangingPunct="1">
              <a:buFontTx/>
              <a:buChar char="•"/>
            </a:pPr>
            <a:r>
              <a:rPr lang="en-US" altLang="en-US" smtClean="0"/>
              <a:t>It does still remain in the genotype however</a:t>
            </a:r>
          </a:p>
          <a:p>
            <a:pPr eaLnBrk="1" hangingPunct="1">
              <a:buFontTx/>
              <a:buBlip>
                <a:blip r:embed="rId3"/>
              </a:buBlip>
            </a:pPr>
            <a:r>
              <a:rPr lang="en-US" altLang="en-US" smtClean="0"/>
              <a:t>When crossed with another animal containing the same recessive trait, some offspring may show the recessive characteristic.</a:t>
            </a:r>
          </a:p>
        </p:txBody>
      </p:sp>
    </p:spTree>
    <p:extLst>
      <p:ext uri="{BB962C8B-B14F-4D97-AF65-F5344CB8AC3E}">
        <p14:creationId xmlns:p14="http://schemas.microsoft.com/office/powerpoint/2010/main" val="20467557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CCA0751-00F6-4EB1-9CAA-192E456BE2A4}" type="slidenum">
              <a:rPr lang="en-US" altLang="en-US" sz="1400"/>
              <a:pPr eaLnBrk="1" hangingPunct="1"/>
              <a:t>13</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mtClean="0"/>
              <a:t>Predicting Offspring</a:t>
            </a:r>
          </a:p>
        </p:txBody>
      </p:sp>
      <p:sp>
        <p:nvSpPr>
          <p:cNvPr id="56323" name="Rectangle 3"/>
          <p:cNvSpPr>
            <a:spLocks noGrp="1" noChangeArrowheads="1"/>
          </p:cNvSpPr>
          <p:nvPr>
            <p:ph type="body" idx="1"/>
          </p:nvPr>
        </p:nvSpPr>
        <p:spPr/>
        <p:txBody>
          <a:bodyPr/>
          <a:lstStyle/>
          <a:p>
            <a:pPr eaLnBrk="1" hangingPunct="1">
              <a:buFontTx/>
              <a:buBlip>
                <a:blip r:embed="rId3"/>
              </a:buBlip>
            </a:pPr>
            <a:r>
              <a:rPr lang="en-US" altLang="en-US" smtClean="0"/>
              <a:t>Each gene is signified by a letter</a:t>
            </a:r>
          </a:p>
          <a:p>
            <a:pPr eaLnBrk="1" hangingPunct="1">
              <a:buFontTx/>
              <a:buBlip>
                <a:blip r:embed="rId3"/>
              </a:buBlip>
            </a:pPr>
            <a:r>
              <a:rPr lang="en-US" altLang="en-US" smtClean="0"/>
              <a:t>Each gene is paired with another – one gene from each parent</a:t>
            </a:r>
          </a:p>
          <a:p>
            <a:pPr eaLnBrk="1" hangingPunct="1">
              <a:buFontTx/>
              <a:buBlip>
                <a:blip r:embed="rId3"/>
              </a:buBlip>
            </a:pPr>
            <a:r>
              <a:rPr lang="en-US" altLang="en-US" smtClean="0"/>
              <a:t>If the letter is capitalized it is a dominant gene</a:t>
            </a:r>
          </a:p>
          <a:p>
            <a:pPr eaLnBrk="1" hangingPunct="1">
              <a:buFontTx/>
              <a:buBlip>
                <a:blip r:embed="rId3"/>
              </a:buBlip>
            </a:pPr>
            <a:r>
              <a:rPr lang="en-US" altLang="en-US" smtClean="0"/>
              <a:t>If the letter is not capitalized it is a recessive gene</a:t>
            </a:r>
          </a:p>
        </p:txBody>
      </p:sp>
    </p:spTree>
    <p:extLst>
      <p:ext uri="{BB962C8B-B14F-4D97-AF65-F5344CB8AC3E}">
        <p14:creationId xmlns:p14="http://schemas.microsoft.com/office/powerpoint/2010/main" val="4065224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323">
                                            <p:txEl>
                                              <p:pRg st="3" end="3"/>
                                            </p:txEl>
                                          </p:spTgt>
                                        </p:tgtEl>
                                        <p:attrNameLst>
                                          <p:attrName>style.visibility</p:attrName>
                                        </p:attrNameLst>
                                      </p:cBhvr>
                                      <p:to>
                                        <p:strVal val="visible"/>
                                      </p:to>
                                    </p:set>
                                    <p:anim calcmode="lin" valueType="num">
                                      <p:cBhvr additive="base">
                                        <p:cTn id="25" dur="5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3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C64E5A4-88D0-4B4C-97FE-4EEF2B9B91C5}" type="slidenum">
              <a:rPr lang="en-US" altLang="en-US" sz="1400"/>
              <a:pPr eaLnBrk="1" hangingPunct="1"/>
              <a:t>14</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mtClean="0"/>
              <a:t>Polled Trait in Herefords</a:t>
            </a:r>
          </a:p>
        </p:txBody>
      </p:sp>
      <p:sp>
        <p:nvSpPr>
          <p:cNvPr id="57347" name="Rectangle 3"/>
          <p:cNvSpPr>
            <a:spLocks noGrp="1" noChangeArrowheads="1"/>
          </p:cNvSpPr>
          <p:nvPr>
            <p:ph type="body" idx="1"/>
          </p:nvPr>
        </p:nvSpPr>
        <p:spPr/>
        <p:txBody>
          <a:bodyPr/>
          <a:lstStyle/>
          <a:p>
            <a:pPr eaLnBrk="1" hangingPunct="1">
              <a:buFontTx/>
              <a:buBlip>
                <a:blip r:embed="rId3"/>
              </a:buBlip>
            </a:pPr>
            <a:r>
              <a:rPr lang="en-US" altLang="en-US" smtClean="0"/>
              <a:t>If polled is a dominant trait, it is represented by the letter “P.”</a:t>
            </a:r>
          </a:p>
          <a:p>
            <a:pPr eaLnBrk="1" hangingPunct="1">
              <a:buFontTx/>
              <a:buBlip>
                <a:blip r:embed="rId3"/>
              </a:buBlip>
            </a:pPr>
            <a:r>
              <a:rPr lang="en-US" altLang="en-US" smtClean="0"/>
              <a:t>If a parent is homozygous for the genetic traits of polled, the gene pair would be “PP.”</a:t>
            </a:r>
          </a:p>
          <a:p>
            <a:pPr eaLnBrk="1" hangingPunct="1">
              <a:buFontTx/>
              <a:buBlip>
                <a:blip r:embed="rId3"/>
              </a:buBlip>
            </a:pPr>
            <a:r>
              <a:rPr lang="en-US" altLang="en-US" smtClean="0"/>
              <a:t>If it is heterozygous for polled traits, the gene pair would be “Pp.”</a:t>
            </a:r>
          </a:p>
        </p:txBody>
      </p:sp>
    </p:spTree>
    <p:extLst>
      <p:ext uri="{BB962C8B-B14F-4D97-AF65-F5344CB8AC3E}">
        <p14:creationId xmlns:p14="http://schemas.microsoft.com/office/powerpoint/2010/main" val="1924637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F2E1EAB-B33E-4DA5-83D0-24E716551B17}" type="slidenum">
              <a:rPr lang="en-US" altLang="en-US" sz="1400"/>
              <a:pPr eaLnBrk="1" hangingPunct="1"/>
              <a:t>15</a:t>
            </a:fld>
            <a:endParaRPr lang="en-US" altLang="en-US" sz="1400"/>
          </a:p>
        </p:txBody>
      </p:sp>
      <p:sp>
        <p:nvSpPr>
          <p:cNvPr id="17411" name="Rectangle 2"/>
          <p:cNvSpPr>
            <a:spLocks noGrp="1" noChangeArrowheads="1"/>
          </p:cNvSpPr>
          <p:nvPr>
            <p:ph type="title"/>
          </p:nvPr>
        </p:nvSpPr>
        <p:spPr/>
        <p:txBody>
          <a:bodyPr/>
          <a:lstStyle/>
          <a:p>
            <a:pPr eaLnBrk="1" hangingPunct="1"/>
            <a:r>
              <a:rPr lang="en-US" altLang="en-US" smtClean="0"/>
              <a:t>Punnett Square</a:t>
            </a:r>
          </a:p>
        </p:txBody>
      </p:sp>
      <p:sp>
        <p:nvSpPr>
          <p:cNvPr id="17412" name="Rectangle 3"/>
          <p:cNvSpPr>
            <a:spLocks noGrp="1" noChangeArrowheads="1"/>
          </p:cNvSpPr>
          <p:nvPr>
            <p:ph type="body" idx="1"/>
          </p:nvPr>
        </p:nvSpPr>
        <p:spPr/>
        <p:txBody>
          <a:bodyPr/>
          <a:lstStyle/>
          <a:p>
            <a:pPr eaLnBrk="1" hangingPunct="1">
              <a:buClr>
                <a:srgbClr val="00CC00"/>
              </a:buClr>
              <a:buFontTx/>
              <a:buNone/>
            </a:pPr>
            <a:r>
              <a:rPr lang="en-US" altLang="en-US" smtClean="0"/>
              <a:t>Use a Punnett Square to determine the offspring for two homozygous parents:</a:t>
            </a:r>
          </a:p>
        </p:txBody>
      </p:sp>
      <p:pic>
        <p:nvPicPr>
          <p:cNvPr id="17413" name="Picture 1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048000"/>
            <a:ext cx="51054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989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413A86E-DE38-4A14-8D4D-4E5EB1412B9F}" type="slidenum">
              <a:rPr lang="en-US" altLang="en-US" sz="1400"/>
              <a:pPr eaLnBrk="1" hangingPunct="1"/>
              <a:t>16</a:t>
            </a:fld>
            <a:endParaRPr lang="en-US" altLang="en-US" sz="1400"/>
          </a:p>
        </p:txBody>
      </p:sp>
      <p:sp>
        <p:nvSpPr>
          <p:cNvPr id="18435" name="Rectangle 2"/>
          <p:cNvSpPr>
            <a:spLocks noGrp="1" noChangeArrowheads="1"/>
          </p:cNvSpPr>
          <p:nvPr>
            <p:ph type="title"/>
          </p:nvPr>
        </p:nvSpPr>
        <p:spPr/>
        <p:txBody>
          <a:bodyPr/>
          <a:lstStyle/>
          <a:p>
            <a:pPr eaLnBrk="1" hangingPunct="1"/>
            <a:r>
              <a:rPr lang="en-US" altLang="en-US" smtClean="0"/>
              <a:t>Results of Homozygous Pairing</a:t>
            </a:r>
          </a:p>
        </p:txBody>
      </p:sp>
      <p:sp>
        <p:nvSpPr>
          <p:cNvPr id="60423" name="Text Box 7"/>
          <p:cNvSpPr txBox="1">
            <a:spLocks noChangeArrowheads="1"/>
          </p:cNvSpPr>
          <p:nvPr/>
        </p:nvSpPr>
        <p:spPr bwMode="auto">
          <a:xfrm>
            <a:off x="1066800" y="5334000"/>
            <a:ext cx="6705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800"/>
              <a:t>What is the percent chance of offspring that will be polled?</a:t>
            </a:r>
          </a:p>
        </p:txBody>
      </p:sp>
      <p:pic>
        <p:nvPicPr>
          <p:cNvPr id="18437" name="Picture 9"/>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20869" t="30556" r="39478" b="38889"/>
          <a:stretch>
            <a:fillRect/>
          </a:stretch>
        </p:blipFill>
        <p:spPr>
          <a:xfrm>
            <a:off x="2286000" y="1828800"/>
            <a:ext cx="4692650" cy="3519488"/>
          </a:xfrm>
          <a:noFill/>
        </p:spPr>
      </p:pic>
    </p:spTree>
    <p:extLst>
      <p:ext uri="{BB962C8B-B14F-4D97-AF65-F5344CB8AC3E}">
        <p14:creationId xmlns:p14="http://schemas.microsoft.com/office/powerpoint/2010/main" val="3299804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23">
                                            <p:txEl>
                                              <p:pRg st="0" end="0"/>
                                            </p:txEl>
                                          </p:spTgt>
                                        </p:tgtEl>
                                        <p:attrNameLst>
                                          <p:attrName>style.visibility</p:attrName>
                                        </p:attrNameLst>
                                      </p:cBhvr>
                                      <p:to>
                                        <p:strVal val="visible"/>
                                      </p:to>
                                    </p:set>
                                    <p:anim calcmode="lin" valueType="num">
                                      <p:cBhvr additive="base">
                                        <p:cTn id="7" dur="500" fill="hold"/>
                                        <p:tgtEl>
                                          <p:spTgt spid="604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9F00467-2B1A-4B5E-A4A4-DBAEABB452D1}" type="slidenum">
              <a:rPr lang="en-US" altLang="en-US" sz="1400"/>
              <a:pPr eaLnBrk="1" hangingPunct="1"/>
              <a:t>17</a:t>
            </a:fld>
            <a:endParaRPr lang="en-US" altLang="en-US" sz="1400"/>
          </a:p>
        </p:txBody>
      </p:sp>
      <p:sp>
        <p:nvSpPr>
          <p:cNvPr id="19459" name="Rectangle 2"/>
          <p:cNvSpPr>
            <a:spLocks noGrp="1" noChangeArrowheads="1"/>
          </p:cNvSpPr>
          <p:nvPr>
            <p:ph type="title"/>
          </p:nvPr>
        </p:nvSpPr>
        <p:spPr/>
        <p:txBody>
          <a:bodyPr>
            <a:normAutofit fontScale="90000"/>
          </a:bodyPr>
          <a:lstStyle/>
          <a:p>
            <a:pPr eaLnBrk="1" hangingPunct="1"/>
            <a:r>
              <a:rPr lang="en-US" altLang="en-US" sz="4000" smtClean="0"/>
              <a:t>Let’s see how recessive genes reappear…</a:t>
            </a:r>
          </a:p>
        </p:txBody>
      </p:sp>
      <p:sp>
        <p:nvSpPr>
          <p:cNvPr id="19460" name="Rectangle 3"/>
          <p:cNvSpPr>
            <a:spLocks noGrp="1" noChangeArrowheads="1"/>
          </p:cNvSpPr>
          <p:nvPr>
            <p:ph type="body" idx="1"/>
          </p:nvPr>
        </p:nvSpPr>
        <p:spPr/>
        <p:txBody>
          <a:bodyPr/>
          <a:lstStyle/>
          <a:p>
            <a:pPr eaLnBrk="1" hangingPunct="1">
              <a:buClr>
                <a:srgbClr val="00CC00"/>
              </a:buClr>
              <a:buFontTx/>
              <a:buNone/>
            </a:pPr>
            <a:r>
              <a:rPr lang="en-US" altLang="en-US" smtClean="0"/>
              <a:t>Use a Punnett Square to determine the offspring for two heterozygous parents:</a:t>
            </a:r>
          </a:p>
        </p:txBody>
      </p:sp>
      <p:pic>
        <p:nvPicPr>
          <p:cNvPr id="1946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95600"/>
            <a:ext cx="54102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532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BC7E9AD-7529-47C7-B2B5-6F2F95F90638}" type="slidenum">
              <a:rPr lang="en-US" altLang="en-US" sz="1400"/>
              <a:pPr eaLnBrk="1" hangingPunct="1"/>
              <a:t>18</a:t>
            </a:fld>
            <a:endParaRPr lang="en-US" altLang="en-US" sz="1400"/>
          </a:p>
        </p:txBody>
      </p:sp>
      <p:sp>
        <p:nvSpPr>
          <p:cNvPr id="20483" name="Rectangle 2"/>
          <p:cNvSpPr>
            <a:spLocks noGrp="1" noChangeArrowheads="1"/>
          </p:cNvSpPr>
          <p:nvPr>
            <p:ph type="title"/>
          </p:nvPr>
        </p:nvSpPr>
        <p:spPr/>
        <p:txBody>
          <a:bodyPr/>
          <a:lstStyle/>
          <a:p>
            <a:pPr eaLnBrk="1" hangingPunct="1"/>
            <a:r>
              <a:rPr lang="en-US" altLang="en-US" smtClean="0"/>
              <a:t>The Results…</a:t>
            </a:r>
          </a:p>
        </p:txBody>
      </p:sp>
      <p:pic>
        <p:nvPicPr>
          <p:cNvPr id="20484" name="Picture 6"/>
          <p:cNvPicPr>
            <a:picLocks noGrp="1" noChangeAspect="1" noChangeArrowheads="1"/>
          </p:cNvPicPr>
          <p:nvPr>
            <p:ph type="body" idx="1"/>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a:xfrm>
            <a:off x="1828800" y="1676400"/>
            <a:ext cx="5334000" cy="3995738"/>
          </a:xfrm>
          <a:noFill/>
        </p:spPr>
      </p:pic>
      <p:sp>
        <p:nvSpPr>
          <p:cNvPr id="62472" name="Rectangle 8"/>
          <p:cNvSpPr>
            <a:spLocks noChangeArrowheads="1"/>
          </p:cNvSpPr>
          <p:nvPr/>
        </p:nvSpPr>
        <p:spPr bwMode="auto">
          <a:xfrm>
            <a:off x="1447800" y="5643563"/>
            <a:ext cx="6629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50000"/>
              </a:spcBef>
            </a:pPr>
            <a:r>
              <a:rPr lang="en-US" altLang="en-US" sz="2800"/>
              <a:t>What is the percent chance of offspring that will be polled?</a:t>
            </a:r>
          </a:p>
        </p:txBody>
      </p:sp>
    </p:spTree>
    <p:extLst>
      <p:ext uri="{BB962C8B-B14F-4D97-AF65-F5344CB8AC3E}">
        <p14:creationId xmlns:p14="http://schemas.microsoft.com/office/powerpoint/2010/main" val="1904579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72">
                                            <p:txEl>
                                              <p:pRg st="0" end="0"/>
                                            </p:txEl>
                                          </p:spTgt>
                                        </p:tgtEl>
                                        <p:attrNameLst>
                                          <p:attrName>style.visibility</p:attrName>
                                        </p:attrNameLst>
                                      </p:cBhvr>
                                      <p:to>
                                        <p:strVal val="visible"/>
                                      </p:to>
                                    </p:set>
                                    <p:anim calcmode="lin" valueType="num">
                                      <p:cBhvr additive="base">
                                        <p:cTn id="7" dur="500" fill="hold"/>
                                        <p:tgtEl>
                                          <p:spTgt spid="6247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7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Herren, R. V., &amp; Donahue, R. L. (2000). </a:t>
            </a:r>
            <a:r>
              <a:rPr lang="en-US" altLang="en-US" i="1" dirty="0"/>
              <a:t>Delmar’s agriscience dictionary with searchable CD-ROM</a:t>
            </a:r>
            <a:r>
              <a:rPr lang="en-US" altLang="en-US" dirty="0"/>
              <a:t>. Albany, NY: Delmar.</a:t>
            </a:r>
          </a:p>
          <a:p>
            <a:pPr>
              <a:buNone/>
            </a:pPr>
            <a:endParaRPr lang="en-US" altLang="en-US" dirty="0"/>
          </a:p>
          <a:p>
            <a:pPr>
              <a:buNone/>
            </a:pPr>
            <a:r>
              <a:rPr lang="en-US" altLang="en-US" dirty="0"/>
              <a:t>Gillespie, J.R., &amp; Flanders, F.B. (</a:t>
            </a:r>
            <a:r>
              <a:rPr lang="en-US" altLang="en-US" dirty="0" smtClean="0"/>
              <a:t>2015). </a:t>
            </a:r>
            <a:r>
              <a:rPr lang="en-US" altLang="en-US" i="1" dirty="0"/>
              <a:t>Modern livestock and poultry </a:t>
            </a:r>
            <a:r>
              <a:rPr lang="en-US" altLang="en-US" i="1"/>
              <a:t>production </a:t>
            </a:r>
            <a:r>
              <a:rPr lang="en-US" altLang="en-US" i="1" smtClean="0"/>
              <a:t>(9th </a:t>
            </a:r>
            <a:r>
              <a:rPr lang="en-US" altLang="en-US" i="1" dirty="0"/>
              <a:t>ed.)</a:t>
            </a:r>
            <a:r>
              <a:rPr lang="en-US" altLang="en-US" dirty="0"/>
              <a:t>. Clifton Park, NY: Delmar.</a:t>
            </a:r>
          </a:p>
        </p:txBody>
      </p:sp>
      <p:sp>
        <p:nvSpPr>
          <p:cNvPr id="4" name="Slide Number Placeholder 3"/>
          <p:cNvSpPr>
            <a:spLocks noGrp="1"/>
          </p:cNvSpPr>
          <p:nvPr>
            <p:ph type="sldNum" sz="quarter" idx="12"/>
          </p:nvPr>
        </p:nvSpPr>
        <p:spPr/>
        <p:txBody>
          <a:bodyPr/>
          <a:lstStyle/>
          <a:p>
            <a:fld id="{4B98D9DB-9F03-49E4-BBAA-20DA05506B06}" type="slidenum">
              <a:rPr lang="en-US" smtClean="0"/>
              <a:t>19</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Genetic Fun</a:t>
            </a:r>
            <a:r>
              <a:rPr lang="en-US" sz="4400" b="0" kern="0" cap="none" dirty="0" smtClean="0">
                <a:solidFill>
                  <a:sysClr val="windowText" lastClr="000000"/>
                </a:solidFill>
              </a:rPr>
              <a:t>-</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de-</a:t>
            </a:r>
            <a:r>
              <a:rPr kumimoji="0" lang="en-US" sz="4400" b="0" i="0" u="none" strike="noStrike" kern="0" cap="none" spc="0" normalizeH="0" noProof="0" dirty="0" err="1" smtClean="0">
                <a:ln>
                  <a:noFill/>
                </a:ln>
                <a:solidFill>
                  <a:sysClr val="windowText" lastClr="000000"/>
                </a:solidFill>
                <a:effectLst/>
                <a:uLnTx/>
                <a:uFillTx/>
                <a:latin typeface="Arial" pitchFamily="34" charset="0"/>
                <a:cs typeface="Arial" pitchFamily="34" charset="0"/>
              </a:rPr>
              <a:t>Mendels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7 – Lesson </a:t>
            </a:r>
            <a:r>
              <a:rPr lang="en-US" sz="3200" kern="0" noProof="0" dirty="0" smtClean="0">
                <a:solidFill>
                  <a:sysClr val="windowText" lastClr="000000"/>
                </a:solidFill>
                <a:latin typeface="Arial" pitchFamily="34" charset="0"/>
                <a:cs typeface="Arial" pitchFamily="34" charset="0"/>
              </a:rPr>
              <a:t>7.1 A New Pair of Genes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06D70D8-B3F6-4CDD-84F7-E88782302614}" type="slidenum">
              <a:rPr lang="en-US" altLang="en-US" sz="1400"/>
              <a:pPr eaLnBrk="1" hangingPunct="1"/>
              <a:t>3</a:t>
            </a:fld>
            <a:endParaRPr lang="en-US" altLang="en-US" sz="1400"/>
          </a:p>
        </p:txBody>
      </p:sp>
      <p:sp>
        <p:nvSpPr>
          <p:cNvPr id="5123" name="Rectangle 2"/>
          <p:cNvSpPr>
            <a:spLocks noGrp="1" noChangeArrowheads="1"/>
          </p:cNvSpPr>
          <p:nvPr>
            <p:ph type="title"/>
          </p:nvPr>
        </p:nvSpPr>
        <p:spPr>
          <a:xfrm>
            <a:off x="457200" y="274638"/>
            <a:ext cx="8229600" cy="911225"/>
          </a:xfrm>
        </p:spPr>
        <p:txBody>
          <a:bodyPr>
            <a:normAutofit fontScale="90000"/>
          </a:bodyPr>
          <a:lstStyle/>
          <a:p>
            <a:pPr eaLnBrk="1" hangingPunct="1"/>
            <a:r>
              <a:rPr lang="en-US" altLang="en-US" sz="4000" smtClean="0"/>
              <a:t>Gregor Mendel: The Man, the Monk, the Master of Genetics</a:t>
            </a:r>
          </a:p>
        </p:txBody>
      </p:sp>
      <p:sp>
        <p:nvSpPr>
          <p:cNvPr id="5124" name="Rectangle 3"/>
          <p:cNvSpPr>
            <a:spLocks noGrp="1" noChangeArrowheads="1"/>
          </p:cNvSpPr>
          <p:nvPr>
            <p:ph type="body" idx="1"/>
          </p:nvPr>
        </p:nvSpPr>
        <p:spPr>
          <a:xfrm>
            <a:off x="4572000" y="1981200"/>
            <a:ext cx="4038600" cy="4373563"/>
          </a:xfrm>
        </p:spPr>
        <p:txBody>
          <a:bodyPr/>
          <a:lstStyle/>
          <a:p>
            <a:pPr marL="0" indent="0" eaLnBrk="1" hangingPunct="1">
              <a:buClr>
                <a:srgbClr val="FF9900"/>
              </a:buClr>
              <a:buFontTx/>
              <a:buNone/>
            </a:pPr>
            <a:r>
              <a:rPr lang="en-US" altLang="en-US" smtClean="0"/>
              <a:t>Austrian monk in the mid-1800s who conducted experiments with pea plants to discover the principles of heredity.</a:t>
            </a:r>
          </a:p>
          <a:p>
            <a:pPr marL="0" indent="0" eaLnBrk="1" hangingPunct="1">
              <a:buFontTx/>
              <a:buNone/>
            </a:pPr>
            <a:endParaRPr lang="en-US" altLang="en-US" smtClean="0"/>
          </a:p>
        </p:txBody>
      </p:sp>
      <p:pic>
        <p:nvPicPr>
          <p:cNvPr id="5125" name="Picture 9" descr="j037039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2209800"/>
            <a:ext cx="2598738"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2170710"/>
      </p:ext>
    </p:extLst>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3B23634-697B-41AC-AE93-C57B54ADD095}" type="slidenum">
              <a:rPr lang="en-US" altLang="en-US" sz="1400"/>
              <a:pPr eaLnBrk="1" hangingPunct="1"/>
              <a:t>4</a:t>
            </a:fld>
            <a:endParaRPr lang="en-US" altLang="en-US" sz="1400"/>
          </a:p>
        </p:txBody>
      </p:sp>
      <p:sp>
        <p:nvSpPr>
          <p:cNvPr id="6147" name="Rectangle 2"/>
          <p:cNvSpPr>
            <a:spLocks noGrp="1" noChangeArrowheads="1"/>
          </p:cNvSpPr>
          <p:nvPr>
            <p:ph type="title"/>
          </p:nvPr>
        </p:nvSpPr>
        <p:spPr>
          <a:xfrm>
            <a:off x="457200" y="274638"/>
            <a:ext cx="8229600" cy="911225"/>
          </a:xfrm>
        </p:spPr>
        <p:txBody>
          <a:bodyPr>
            <a:normAutofit/>
          </a:bodyPr>
          <a:lstStyle/>
          <a:p>
            <a:pPr eaLnBrk="1" hangingPunct="1"/>
            <a:r>
              <a:rPr lang="en-US" altLang="en-US" sz="4000" dirty="0" err="1" smtClean="0"/>
              <a:t>Gregor</a:t>
            </a:r>
            <a:r>
              <a:rPr lang="en-US" altLang="en-US" sz="4000" dirty="0" smtClean="0"/>
              <a:t> Mendel’s Studies</a:t>
            </a:r>
          </a:p>
        </p:txBody>
      </p:sp>
      <p:sp>
        <p:nvSpPr>
          <p:cNvPr id="92163" name="Rectangle 3"/>
          <p:cNvSpPr>
            <a:spLocks noGrp="1" noChangeArrowheads="1"/>
          </p:cNvSpPr>
          <p:nvPr>
            <p:ph type="body" idx="1"/>
          </p:nvPr>
        </p:nvSpPr>
        <p:spPr>
          <a:xfrm>
            <a:off x="457200" y="1752600"/>
            <a:ext cx="8229600" cy="4373563"/>
          </a:xfrm>
        </p:spPr>
        <p:txBody>
          <a:bodyPr/>
          <a:lstStyle/>
          <a:p>
            <a:pPr marL="0" indent="0" eaLnBrk="1" hangingPunct="1">
              <a:buClr>
                <a:srgbClr val="FF9900"/>
              </a:buClr>
              <a:buFontTx/>
              <a:buNone/>
              <a:defRPr/>
            </a:pPr>
            <a:r>
              <a:rPr lang="en-US" sz="3600" dirty="0" smtClean="0"/>
              <a:t>His work provided the basis for four laws of inheritance:</a:t>
            </a:r>
          </a:p>
          <a:p>
            <a:pPr lvl="1" eaLnBrk="1" hangingPunct="1">
              <a:defRPr/>
            </a:pPr>
            <a:r>
              <a:rPr lang="en-US" sz="3200" dirty="0" smtClean="0"/>
              <a:t>The law of dominance</a:t>
            </a:r>
          </a:p>
          <a:p>
            <a:pPr lvl="1" eaLnBrk="1" hangingPunct="1">
              <a:defRPr/>
            </a:pPr>
            <a:r>
              <a:rPr lang="en-US" sz="3200" dirty="0" smtClean="0"/>
              <a:t>The law of segregation</a:t>
            </a:r>
          </a:p>
          <a:p>
            <a:pPr lvl="1" eaLnBrk="1" hangingPunct="1">
              <a:defRPr/>
            </a:pPr>
            <a:r>
              <a:rPr lang="en-US" sz="3200" dirty="0" smtClean="0"/>
              <a:t>The law of independent assortment</a:t>
            </a:r>
          </a:p>
          <a:p>
            <a:pPr lvl="1" eaLnBrk="1" hangingPunct="1">
              <a:defRPr/>
            </a:pPr>
            <a:r>
              <a:rPr lang="en-US" sz="3200" dirty="0" smtClean="0"/>
              <a:t>The law of unit characters</a:t>
            </a:r>
          </a:p>
          <a:p>
            <a:pPr eaLnBrk="1" hangingPunct="1">
              <a:buFontTx/>
              <a:buNone/>
              <a:defRPr/>
            </a:pPr>
            <a:endParaRPr lang="en-US" dirty="0" smtClean="0"/>
          </a:p>
        </p:txBody>
      </p:sp>
    </p:spTree>
    <p:extLst>
      <p:ext uri="{BB962C8B-B14F-4D97-AF65-F5344CB8AC3E}">
        <p14:creationId xmlns:p14="http://schemas.microsoft.com/office/powerpoint/2010/main" val="2464962995"/>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163">
                                            <p:txEl>
                                              <p:pRg st="1" end="1"/>
                                            </p:txEl>
                                          </p:spTgt>
                                        </p:tgtEl>
                                        <p:attrNameLst>
                                          <p:attrName>style.visibility</p:attrName>
                                        </p:attrNameLst>
                                      </p:cBhvr>
                                      <p:to>
                                        <p:strVal val="visible"/>
                                      </p:to>
                                    </p:set>
                                    <p:anim calcmode="lin" valueType="num">
                                      <p:cBhvr additive="base">
                                        <p:cTn id="11" dur="5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16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163">
                                            <p:txEl>
                                              <p:pRg st="2" end="2"/>
                                            </p:txEl>
                                          </p:spTgt>
                                        </p:tgtEl>
                                        <p:attrNameLst>
                                          <p:attrName>style.visibility</p:attrName>
                                        </p:attrNameLst>
                                      </p:cBhvr>
                                      <p:to>
                                        <p:strVal val="visible"/>
                                      </p:to>
                                    </p:set>
                                    <p:anim calcmode="lin" valueType="num">
                                      <p:cBhvr additive="base">
                                        <p:cTn id="15" dur="5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16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2163">
                                            <p:txEl>
                                              <p:pRg st="3" end="3"/>
                                            </p:txEl>
                                          </p:spTgt>
                                        </p:tgtEl>
                                        <p:attrNameLst>
                                          <p:attrName>style.visibility</p:attrName>
                                        </p:attrNameLst>
                                      </p:cBhvr>
                                      <p:to>
                                        <p:strVal val="visible"/>
                                      </p:to>
                                    </p:set>
                                    <p:anim calcmode="lin" valueType="num">
                                      <p:cBhvr additive="base">
                                        <p:cTn id="19" dur="5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6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2163">
                                            <p:txEl>
                                              <p:pRg st="4" end="4"/>
                                            </p:txEl>
                                          </p:spTgt>
                                        </p:tgtEl>
                                        <p:attrNameLst>
                                          <p:attrName>style.visibility</p:attrName>
                                        </p:attrNameLst>
                                      </p:cBhvr>
                                      <p:to>
                                        <p:strVal val="visible"/>
                                      </p:to>
                                    </p:set>
                                    <p:anim calcmode="lin" valueType="num">
                                      <p:cBhvr additive="base">
                                        <p:cTn id="23" dur="5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21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339BAD6-FE3A-423C-9D9F-50CC251F29F3}"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What are genes?</a:t>
            </a:r>
          </a:p>
        </p:txBody>
      </p:sp>
      <p:sp>
        <p:nvSpPr>
          <p:cNvPr id="88067" name="Rectangle 3"/>
          <p:cNvSpPr>
            <a:spLocks noGrp="1" noChangeArrowheads="1"/>
          </p:cNvSpPr>
          <p:nvPr>
            <p:ph type="body" idx="1"/>
          </p:nvPr>
        </p:nvSpPr>
        <p:spPr>
          <a:xfrm>
            <a:off x="457200" y="2667000"/>
            <a:ext cx="8229600" cy="3513082"/>
          </a:xfrm>
        </p:spPr>
        <p:txBody>
          <a:bodyPr/>
          <a:lstStyle/>
          <a:p>
            <a:pPr eaLnBrk="1" hangingPunct="1">
              <a:buClr>
                <a:srgbClr val="00CC00"/>
              </a:buClr>
              <a:buFontTx/>
              <a:buBlip>
                <a:blip r:embed="rId3"/>
              </a:buBlip>
            </a:pPr>
            <a:r>
              <a:rPr lang="en-US" altLang="en-US" dirty="0" smtClean="0"/>
              <a:t>A </a:t>
            </a:r>
            <a:r>
              <a:rPr lang="en-US" altLang="en-US" b="1" dirty="0" smtClean="0"/>
              <a:t>gene</a:t>
            </a:r>
            <a:r>
              <a:rPr lang="en-US" altLang="en-US" dirty="0" smtClean="0"/>
              <a:t> is the simplest unit of inheritance.</a:t>
            </a:r>
          </a:p>
          <a:p>
            <a:pPr eaLnBrk="1" hangingPunct="1">
              <a:buClr>
                <a:srgbClr val="00CC00"/>
              </a:buClr>
              <a:buFontTx/>
              <a:buBlip>
                <a:blip r:embed="rId3"/>
              </a:buBlip>
            </a:pPr>
            <a:r>
              <a:rPr lang="en-US" altLang="en-US" dirty="0" smtClean="0"/>
              <a:t>A </a:t>
            </a:r>
            <a:r>
              <a:rPr lang="en-US" altLang="en-US" b="1" dirty="0" smtClean="0"/>
              <a:t>gene</a:t>
            </a:r>
            <a:r>
              <a:rPr lang="en-US" altLang="en-US" dirty="0" smtClean="0"/>
              <a:t> influences certain genetic traits in living things.</a:t>
            </a:r>
          </a:p>
        </p:txBody>
      </p:sp>
      <p:pic>
        <p:nvPicPr>
          <p:cNvPr id="7173" name="Picture 4" descr="MCj028074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4621213"/>
            <a:ext cx="2057400" cy="193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875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8067">
                                            <p:txEl>
                                              <p:pRg st="1" end="1"/>
                                            </p:txEl>
                                          </p:spTgt>
                                        </p:tgtEl>
                                        <p:attrNameLst>
                                          <p:attrName>style.visibility</p:attrName>
                                        </p:attrNameLst>
                                      </p:cBhvr>
                                      <p:to>
                                        <p:strVal val="visible"/>
                                      </p:to>
                                    </p:set>
                                    <p:anim calcmode="lin" valueType="num">
                                      <p:cBhvr additive="base">
                                        <p:cTn id="7"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B4B48C1-A53D-4E64-9331-FC656E0692F6}"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What do genes do?</a:t>
            </a:r>
          </a:p>
        </p:txBody>
      </p:sp>
      <p:sp>
        <p:nvSpPr>
          <p:cNvPr id="90115" name="Rectangle 3"/>
          <p:cNvSpPr>
            <a:spLocks noGrp="1" noChangeArrowheads="1"/>
          </p:cNvSpPr>
          <p:nvPr>
            <p:ph type="body" idx="1"/>
          </p:nvPr>
        </p:nvSpPr>
        <p:spPr/>
        <p:txBody>
          <a:bodyPr/>
          <a:lstStyle/>
          <a:p>
            <a:pPr eaLnBrk="1" hangingPunct="1">
              <a:buFontTx/>
              <a:buBlip>
                <a:blip r:embed="rId3"/>
              </a:buBlip>
            </a:pPr>
            <a:r>
              <a:rPr lang="en-US" altLang="en-US" b="1" smtClean="0"/>
              <a:t>Genes</a:t>
            </a:r>
            <a:r>
              <a:rPr lang="en-US" altLang="en-US" smtClean="0"/>
              <a:t> are carried in the </a:t>
            </a:r>
            <a:r>
              <a:rPr lang="en-US" altLang="en-US" b="1" smtClean="0"/>
              <a:t>chromosomes</a:t>
            </a:r>
            <a:r>
              <a:rPr lang="en-US" altLang="en-US" smtClean="0"/>
              <a:t> in the </a:t>
            </a:r>
            <a:r>
              <a:rPr lang="en-US" altLang="en-US" b="1" smtClean="0"/>
              <a:t>gametes</a:t>
            </a:r>
            <a:r>
              <a:rPr lang="en-US" altLang="en-US" smtClean="0"/>
              <a:t>.</a:t>
            </a:r>
          </a:p>
          <a:p>
            <a:pPr eaLnBrk="1" hangingPunct="1">
              <a:buFontTx/>
              <a:buBlip>
                <a:blip r:embed="rId3"/>
              </a:buBlip>
            </a:pPr>
            <a:r>
              <a:rPr lang="en-US" altLang="en-US" b="1" smtClean="0"/>
              <a:t>Genes</a:t>
            </a:r>
            <a:r>
              <a:rPr lang="en-US" altLang="en-US" smtClean="0"/>
              <a:t> are passed from parent to offspring through the process of </a:t>
            </a:r>
            <a:r>
              <a:rPr lang="en-US" altLang="en-US" b="1" smtClean="0"/>
              <a:t>meiosis</a:t>
            </a:r>
            <a:r>
              <a:rPr lang="en-US" altLang="en-US" smtClean="0"/>
              <a:t> and </a:t>
            </a:r>
            <a:r>
              <a:rPr lang="en-US" altLang="en-US" b="1" smtClean="0"/>
              <a:t>mitosis</a:t>
            </a:r>
            <a:r>
              <a:rPr lang="en-US" altLang="en-US" smtClean="0"/>
              <a:t> during sexual reproduction.</a:t>
            </a:r>
          </a:p>
          <a:p>
            <a:pPr eaLnBrk="1" hangingPunct="1">
              <a:buFontTx/>
              <a:buBlip>
                <a:blip r:embed="rId3"/>
              </a:buBlip>
            </a:pPr>
            <a:r>
              <a:rPr lang="en-US" altLang="en-US" smtClean="0"/>
              <a:t>The genetic transfer of traits from parent to offspring is called </a:t>
            </a:r>
            <a:r>
              <a:rPr lang="en-US" altLang="en-US" b="1" smtClean="0"/>
              <a:t>heredity</a:t>
            </a:r>
            <a:r>
              <a:rPr lang="en-US" altLang="en-US" smtClean="0"/>
              <a:t> or </a:t>
            </a:r>
            <a:r>
              <a:rPr lang="en-US" altLang="en-US" b="1" smtClean="0"/>
              <a:t>inheritance</a:t>
            </a:r>
            <a:r>
              <a:rPr lang="en-US" altLang="en-US" smtClean="0"/>
              <a:t>.</a:t>
            </a:r>
          </a:p>
        </p:txBody>
      </p:sp>
    </p:spTree>
    <p:extLst>
      <p:ext uri="{BB962C8B-B14F-4D97-AF65-F5344CB8AC3E}">
        <p14:creationId xmlns:p14="http://schemas.microsoft.com/office/powerpoint/2010/main" val="12041564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 calcmode="lin" valueType="num">
                                      <p:cBhvr additive="base">
                                        <p:cTn id="7" dur="500" fill="hold"/>
                                        <p:tgtEl>
                                          <p:spTgt spid="901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01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0115">
                                            <p:txEl>
                                              <p:pRg st="1" end="1"/>
                                            </p:txEl>
                                          </p:spTgt>
                                        </p:tgtEl>
                                        <p:attrNameLst>
                                          <p:attrName>style.visibility</p:attrName>
                                        </p:attrNameLst>
                                      </p:cBhvr>
                                      <p:to>
                                        <p:strVal val="visible"/>
                                      </p:to>
                                    </p:set>
                                    <p:anim calcmode="lin" valueType="num">
                                      <p:cBhvr additive="base">
                                        <p:cTn id="13" dur="500" fill="hold"/>
                                        <p:tgtEl>
                                          <p:spTgt spid="901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01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0115">
                                            <p:txEl>
                                              <p:pRg st="2" end="2"/>
                                            </p:txEl>
                                          </p:spTgt>
                                        </p:tgtEl>
                                        <p:attrNameLst>
                                          <p:attrName>style.visibility</p:attrName>
                                        </p:attrNameLst>
                                      </p:cBhvr>
                                      <p:to>
                                        <p:strVal val="visible"/>
                                      </p:to>
                                    </p:set>
                                    <p:anim calcmode="lin" valueType="num">
                                      <p:cBhvr additive="base">
                                        <p:cTn id="19" dur="500" fill="hold"/>
                                        <p:tgtEl>
                                          <p:spTgt spid="901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01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0245134-3057-40E2-97F7-BB0DCE5DA8A3}"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Defining Traits of Living Things</a:t>
            </a:r>
          </a:p>
        </p:txBody>
      </p:sp>
      <p:sp>
        <p:nvSpPr>
          <p:cNvPr id="49155" name="Rectangle 3"/>
          <p:cNvSpPr>
            <a:spLocks noGrp="1" noChangeArrowheads="1"/>
          </p:cNvSpPr>
          <p:nvPr>
            <p:ph type="body" idx="1"/>
          </p:nvPr>
        </p:nvSpPr>
        <p:spPr/>
        <p:txBody>
          <a:bodyPr/>
          <a:lstStyle/>
          <a:p>
            <a:pPr algn="ctr" eaLnBrk="1" hangingPunct="1">
              <a:buFontTx/>
              <a:buNone/>
            </a:pPr>
            <a:r>
              <a:rPr lang="en-US" altLang="en-US" sz="4000" b="1" smtClean="0"/>
              <a:t>Genotype</a:t>
            </a:r>
          </a:p>
          <a:p>
            <a:pPr algn="ctr" eaLnBrk="1" hangingPunct="1">
              <a:buFontTx/>
              <a:buNone/>
            </a:pPr>
            <a:endParaRPr lang="en-US" altLang="en-US" sz="2800" b="1" smtClean="0"/>
          </a:p>
          <a:p>
            <a:pPr eaLnBrk="1" hangingPunct="1">
              <a:buFontTx/>
              <a:buBlip>
                <a:blip r:embed="rId3"/>
              </a:buBlip>
            </a:pPr>
            <a:r>
              <a:rPr lang="en-US" altLang="en-US" b="1" smtClean="0"/>
              <a:t>Genotype</a:t>
            </a:r>
            <a:r>
              <a:rPr lang="en-US" altLang="en-US" smtClean="0"/>
              <a:t> is the genetic make-up of living things.</a:t>
            </a:r>
          </a:p>
          <a:p>
            <a:pPr eaLnBrk="1" hangingPunct="1">
              <a:buFontTx/>
              <a:buBlip>
                <a:blip r:embed="rId3"/>
              </a:buBlip>
            </a:pPr>
            <a:r>
              <a:rPr lang="en-US" altLang="en-US" smtClean="0"/>
              <a:t>Individual organisms of the same </a:t>
            </a:r>
            <a:r>
              <a:rPr lang="en-US" altLang="en-US" b="1" smtClean="0"/>
              <a:t>genotype</a:t>
            </a:r>
            <a:r>
              <a:rPr lang="en-US" altLang="en-US" smtClean="0"/>
              <a:t> breed alike.</a:t>
            </a:r>
          </a:p>
        </p:txBody>
      </p:sp>
    </p:spTree>
    <p:extLst>
      <p:ext uri="{BB962C8B-B14F-4D97-AF65-F5344CB8AC3E}">
        <p14:creationId xmlns:p14="http://schemas.microsoft.com/office/powerpoint/2010/main" val="17734823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2" end="2"/>
                                            </p:txEl>
                                          </p:spTgt>
                                        </p:tgtEl>
                                        <p:attrNameLst>
                                          <p:attrName>style.visibility</p:attrName>
                                        </p:attrNameLst>
                                      </p:cBhvr>
                                      <p:to>
                                        <p:strVal val="visible"/>
                                      </p:to>
                                    </p:set>
                                    <p:anim calcmode="lin" valueType="num">
                                      <p:cBhvr additive="base">
                                        <p:cTn id="7"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3" end="3"/>
                                            </p:txEl>
                                          </p:spTgt>
                                        </p:tgtEl>
                                        <p:attrNameLst>
                                          <p:attrName>style.visibility</p:attrName>
                                        </p:attrNameLst>
                                      </p:cBhvr>
                                      <p:to>
                                        <p:strVal val="visible"/>
                                      </p:to>
                                    </p:set>
                                    <p:anim calcmode="lin" valueType="num">
                                      <p:cBhvr additive="base">
                                        <p:cTn id="13"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043796F-8BA9-48CD-98E1-6EEFAC51FB5B}"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Defining Traits of Living Things</a:t>
            </a:r>
          </a:p>
        </p:txBody>
      </p:sp>
      <p:sp>
        <p:nvSpPr>
          <p:cNvPr id="50179" name="Rectangle 3"/>
          <p:cNvSpPr>
            <a:spLocks noGrp="1" noChangeArrowheads="1"/>
          </p:cNvSpPr>
          <p:nvPr>
            <p:ph type="body" idx="1"/>
          </p:nvPr>
        </p:nvSpPr>
        <p:spPr/>
        <p:txBody>
          <a:bodyPr/>
          <a:lstStyle/>
          <a:p>
            <a:pPr algn="ctr" eaLnBrk="1" hangingPunct="1">
              <a:buFontTx/>
              <a:buNone/>
            </a:pPr>
            <a:r>
              <a:rPr lang="en-US" altLang="en-US" sz="4000" b="1" smtClean="0"/>
              <a:t>Phenotype</a:t>
            </a:r>
          </a:p>
          <a:p>
            <a:pPr algn="ctr" eaLnBrk="1" hangingPunct="1">
              <a:buFontTx/>
              <a:buNone/>
            </a:pPr>
            <a:endParaRPr lang="en-US" altLang="en-US" sz="2800" b="1" smtClean="0"/>
          </a:p>
          <a:p>
            <a:pPr eaLnBrk="1" hangingPunct="1">
              <a:buFontTx/>
              <a:buBlip>
                <a:blip r:embed="rId3"/>
              </a:buBlip>
            </a:pPr>
            <a:r>
              <a:rPr lang="en-US" altLang="en-US" b="1" smtClean="0"/>
              <a:t>Phenotype</a:t>
            </a:r>
            <a:r>
              <a:rPr lang="en-US" altLang="en-US" smtClean="0"/>
              <a:t> is the observed characteristics of an individual organism without reference to its genetic make-up.</a:t>
            </a:r>
          </a:p>
          <a:p>
            <a:pPr eaLnBrk="1" hangingPunct="1">
              <a:buFontTx/>
              <a:buBlip>
                <a:blip r:embed="rId3"/>
              </a:buBlip>
            </a:pPr>
            <a:r>
              <a:rPr lang="en-US" altLang="en-US" smtClean="0"/>
              <a:t>Individuals of the same </a:t>
            </a:r>
            <a:r>
              <a:rPr lang="en-US" altLang="en-US" b="1" smtClean="0"/>
              <a:t>phenotype</a:t>
            </a:r>
            <a:r>
              <a:rPr lang="en-US" altLang="en-US" smtClean="0"/>
              <a:t> look alike but may not breed alike.</a:t>
            </a:r>
          </a:p>
          <a:p>
            <a:pPr eaLnBrk="1" hangingPunct="1"/>
            <a:endParaRPr lang="en-US" altLang="en-US" smtClean="0"/>
          </a:p>
        </p:txBody>
      </p:sp>
    </p:spTree>
    <p:extLst>
      <p:ext uri="{BB962C8B-B14F-4D97-AF65-F5344CB8AC3E}">
        <p14:creationId xmlns:p14="http://schemas.microsoft.com/office/powerpoint/2010/main" val="3085336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2" end="2"/>
                                            </p:txEl>
                                          </p:spTgt>
                                        </p:tgtEl>
                                        <p:attrNameLst>
                                          <p:attrName>style.visibility</p:attrName>
                                        </p:attrNameLst>
                                      </p:cBhvr>
                                      <p:to>
                                        <p:strVal val="visible"/>
                                      </p:to>
                                    </p:set>
                                    <p:anim calcmode="lin" valueType="num">
                                      <p:cBhvr additive="base">
                                        <p:cTn id="7"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3" end="3"/>
                                            </p:txEl>
                                          </p:spTgt>
                                        </p:tgtEl>
                                        <p:attrNameLst>
                                          <p:attrName>style.visibility</p:attrName>
                                        </p:attrNameLst>
                                      </p:cBhvr>
                                      <p:to>
                                        <p:strVal val="visible"/>
                                      </p:to>
                                    </p:set>
                                    <p:anim calcmode="lin" valueType="num">
                                      <p:cBhvr additive="base">
                                        <p:cTn id="13"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8EEAD04-CAE2-4008-B37F-7C75A906C745}"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z="4000" smtClean="0"/>
              <a:t>How Heredity is Affected by Genes</a:t>
            </a:r>
          </a:p>
        </p:txBody>
      </p:sp>
      <p:sp>
        <p:nvSpPr>
          <p:cNvPr id="54275" name="Rectangle 3"/>
          <p:cNvSpPr>
            <a:spLocks noGrp="1" noChangeArrowheads="1"/>
          </p:cNvSpPr>
          <p:nvPr>
            <p:ph type="body" idx="1"/>
          </p:nvPr>
        </p:nvSpPr>
        <p:spPr/>
        <p:txBody>
          <a:bodyPr/>
          <a:lstStyle/>
          <a:p>
            <a:pPr eaLnBrk="1" hangingPunct="1">
              <a:buFontTx/>
              <a:buBlip>
                <a:blip r:embed="rId3"/>
              </a:buBlip>
            </a:pPr>
            <a:r>
              <a:rPr lang="en-US" altLang="en-US" smtClean="0"/>
              <a:t>Each characteristic or trait has two genes – one derived from each parent</a:t>
            </a:r>
          </a:p>
          <a:p>
            <a:pPr eaLnBrk="1" hangingPunct="1">
              <a:buFontTx/>
              <a:buBlip>
                <a:blip r:embed="rId3"/>
              </a:buBlip>
            </a:pPr>
            <a:r>
              <a:rPr lang="en-US" altLang="en-US" smtClean="0"/>
              <a:t>If both genes for a characteristic are the same, the animal is </a:t>
            </a:r>
            <a:r>
              <a:rPr lang="en-US" altLang="en-US" b="1" smtClean="0"/>
              <a:t>homozygous</a:t>
            </a:r>
            <a:r>
              <a:rPr lang="en-US" altLang="en-US" smtClean="0"/>
              <a:t> for that characteristic.</a:t>
            </a:r>
          </a:p>
          <a:p>
            <a:pPr eaLnBrk="1" hangingPunct="1">
              <a:buFontTx/>
              <a:buBlip>
                <a:blip r:embed="rId3"/>
              </a:buBlip>
            </a:pPr>
            <a:r>
              <a:rPr lang="en-US" altLang="en-US" smtClean="0"/>
              <a:t>If the two genes differ for a given characteristic, the animals are </a:t>
            </a:r>
            <a:r>
              <a:rPr lang="en-US" altLang="en-US" b="1" smtClean="0"/>
              <a:t>heterozygous.</a:t>
            </a:r>
            <a:endParaRPr lang="en-US" altLang="en-US" smtClean="0"/>
          </a:p>
        </p:txBody>
      </p:sp>
    </p:spTree>
    <p:extLst>
      <p:ext uri="{BB962C8B-B14F-4D97-AF65-F5344CB8AC3E}">
        <p14:creationId xmlns:p14="http://schemas.microsoft.com/office/powerpoint/2010/main" val="12869318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29</TotalTime>
  <Words>1475</Words>
  <Application>Microsoft Office PowerPoint</Application>
  <PresentationFormat>On-screen Show (4:3)</PresentationFormat>
  <Paragraphs>193</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NRE_PowerPoint_Template</vt:lpstr>
      <vt:lpstr>PowerPoint Presentation</vt:lpstr>
      <vt:lpstr>Genetic Fun-de-Mendels</vt:lpstr>
      <vt:lpstr>Gregor Mendel: The Man, the Monk, the Master of Genetics</vt:lpstr>
      <vt:lpstr>Gregor Mendel’s Studies</vt:lpstr>
      <vt:lpstr>What are genes?</vt:lpstr>
      <vt:lpstr>What do genes do?</vt:lpstr>
      <vt:lpstr>Defining Traits of Living Things</vt:lpstr>
      <vt:lpstr>Defining Traits of Living Things</vt:lpstr>
      <vt:lpstr>How Heredity is Affected by Genes</vt:lpstr>
      <vt:lpstr>Which Trait Wins in Heterozygous Pairings?</vt:lpstr>
      <vt:lpstr>Dominance</vt:lpstr>
      <vt:lpstr>Recessive</vt:lpstr>
      <vt:lpstr>Predicting Offspring</vt:lpstr>
      <vt:lpstr>Polled Trait in Herefords</vt:lpstr>
      <vt:lpstr>Punnett Square</vt:lpstr>
      <vt:lpstr>Results of Homozygous Pairing</vt:lpstr>
      <vt:lpstr>Let’s see how recessive genes reappear…</vt:lpstr>
      <vt:lpstr>The Results…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 Fun-de-Mendels</dc:title>
  <dc:subject>ASA - Lesson 7.1 A New Pair of Genes</dc:subject>
  <dc:creator>Dan Jansen</dc:creator>
  <cp:lastModifiedBy>Leslie Fairchild</cp:lastModifiedBy>
  <cp:revision>11</cp:revision>
  <dcterms:created xsi:type="dcterms:W3CDTF">2015-01-06T00:22:44Z</dcterms:created>
  <dcterms:modified xsi:type="dcterms:W3CDTF">2015-04-13T17:33:11Z</dcterms:modified>
</cp:coreProperties>
</file>